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69" r:id="rId2"/>
  </p:sldMasterIdLst>
  <p:notesMasterIdLst>
    <p:notesMasterId r:id="rId49"/>
  </p:notesMasterIdLst>
  <p:handoutMasterIdLst>
    <p:handoutMasterId r:id="rId50"/>
  </p:handoutMasterIdLst>
  <p:sldIdLst>
    <p:sldId id="256" r:id="rId3"/>
    <p:sldId id="295" r:id="rId4"/>
    <p:sldId id="287" r:id="rId5"/>
    <p:sldId id="305" r:id="rId6"/>
    <p:sldId id="298" r:id="rId7"/>
    <p:sldId id="313" r:id="rId8"/>
    <p:sldId id="308" r:id="rId9"/>
    <p:sldId id="316" r:id="rId10"/>
    <p:sldId id="307" r:id="rId11"/>
    <p:sldId id="309" r:id="rId12"/>
    <p:sldId id="310" r:id="rId13"/>
    <p:sldId id="312" r:id="rId14"/>
    <p:sldId id="314" r:id="rId15"/>
    <p:sldId id="294" r:id="rId16"/>
    <p:sldId id="317" r:id="rId17"/>
    <p:sldId id="319" r:id="rId18"/>
    <p:sldId id="320" r:id="rId19"/>
    <p:sldId id="331" r:id="rId20"/>
    <p:sldId id="330" r:id="rId21"/>
    <p:sldId id="329" r:id="rId22"/>
    <p:sldId id="339" r:id="rId23"/>
    <p:sldId id="337" r:id="rId24"/>
    <p:sldId id="336" r:id="rId25"/>
    <p:sldId id="338" r:id="rId26"/>
    <p:sldId id="325" r:id="rId27"/>
    <p:sldId id="333" r:id="rId28"/>
    <p:sldId id="335" r:id="rId29"/>
    <p:sldId id="321" r:id="rId30"/>
    <p:sldId id="326" r:id="rId31"/>
    <p:sldId id="327" r:id="rId32"/>
    <p:sldId id="328" r:id="rId33"/>
    <p:sldId id="334" r:id="rId34"/>
    <p:sldId id="322" r:id="rId35"/>
    <p:sldId id="323" r:id="rId36"/>
    <p:sldId id="332" r:id="rId37"/>
    <p:sldId id="340" r:id="rId38"/>
    <p:sldId id="324" r:id="rId39"/>
    <p:sldId id="318" r:id="rId40"/>
    <p:sldId id="341" r:id="rId41"/>
    <p:sldId id="300" r:id="rId42"/>
    <p:sldId id="302" r:id="rId43"/>
    <p:sldId id="304" r:id="rId44"/>
    <p:sldId id="303" r:id="rId45"/>
    <p:sldId id="301" r:id="rId46"/>
    <p:sldId id="272" r:id="rId47"/>
    <p:sldId id="282" r:id="rId48"/>
  </p:sldIdLst>
  <p:sldSz cx="9144000" cy="6858000" type="screen4x3"/>
  <p:notesSz cx="6797675" cy="9926638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32D4D"/>
    <a:srgbClr val="006600"/>
    <a:srgbClr val="F60000"/>
    <a:srgbClr val="DDDDDD"/>
    <a:srgbClr val="F3740B"/>
    <a:srgbClr val="EC430E"/>
    <a:srgbClr val="FFFF99"/>
    <a:srgbClr val="EF5C0B"/>
    <a:srgbClr val="EF720B"/>
  </p:clrMru>
</p:presentationPr>
</file>

<file path=ppt/tableStyles.xml><?xml version="1.0" encoding="utf-8"?>
<a:tblStyleLst xmlns:a="http://schemas.openxmlformats.org/drawingml/2006/main" def="{0FF1CE12-B100-0000-0000-000000000002}"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091" autoAdjust="0"/>
    <p:restoredTop sz="97500" autoAdjust="0"/>
  </p:normalViewPr>
  <p:slideViewPr>
    <p:cSldViewPr>
      <p:cViewPr>
        <p:scale>
          <a:sx n="100" d="100"/>
          <a:sy n="100" d="100"/>
        </p:scale>
        <p:origin x="-858" y="-174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bleva\Desktop\&#1075;&#1088;&#1080;&#1072;&#1092;&#1080;&#1082;&#1080;%20&#1082;%20&#1087;&#1088;&#1077;&#1079;&#1077;&#1085;&#1090;&#1072;&#1094;&#1080;&#1080;%20(&#1040;&#1074;&#1090;&#1086;&#1089;&#1086;&#1093;&#1088;&#1072;&#1085;&#1077;&#1085;&#1085;&#1099;&#1081;)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&#1055;&#1088;&#1077;&#1079;&#1077;&#1085;&#1090;&#1072;&#1094;&#1080;&#1080;\&#1054;&#1090;&#1095;&#1077;&#1090;%20&#1043;&#1083;&#1072;&#1074;&#1099;%20&#1085;&#1072;%20&#1044;&#1091;&#1084;&#1091;\&#1079;&#1072;%202012-2016%20&#1075;&#1075;\&#1054;&#1078;&#1086;&#1075;&#1080;&#1085;&#1072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6;&#1072;&#1073;&#1086;&#1090;&#1072;%20&#1048;&#1074;&#1072;&#1085;&#1086;&#1074;\&#1048;&#1074;&#1072;&#1085;&#1086;&#1074;%20&#1044;.&#1040;\&#1054;&#1090;&#1076;&#1077;&#1083;%20&#1101;&#1082;&#1086;&#1085;&#1086;&#1084;&#1080;&#1082;&#1080;%20&#1080;%20&#1089;&#1086;&#1094;&#1080;&#1072;&#1083;&#1100;&#1085;&#1086;&#1075;&#1086;%20&#1088;&#1072;&#1079;&#1074;&#1080;&#1090;&#1080;&#1103;\&#1053;&#1072;&#1083;&#1086;&#1075;&#1080;\&#1047;&#1077;&#1084;&#1077;&#1083;&#1100;&#1085;&#1099;&#1081;%20&#1085;&#1072;&#1083;&#1086;&#1075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&#1057;&#1058;&#1056;&#1040;&#1058;&#1045;&#1043;&#1048;&#1071;\&#1057;&#1090;&#1088;&#1072;&#1090;&#1077;&#1075;&#1080;&#1103;%20(&#1047;&#1072;&#1097;&#1080;&#1090;&#1072;,%20&#1044;&#1091;&#1084;&#1072;)\&#1054;&#1090;&#1095;&#1077;&#1090;%20&#1074;%20&#1040;&#1058;&#1054;%2020-21.04.2017\&#1054;&#1078;&#1086;&#1075;&#1080;&#1085;&#1072;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192.168.59.247\Therminal\&#1056;&#1091;&#1073;&#1083;&#1105;&#1074;&#1072;\&#1086;&#1090;%20&#1054;&#1078;&#1086;&#1075;&#1080;&#1085;&#1086;&#1081;\&#1052;&#1072;&#1090;&#1077;&#1088;&#1080;&#1072;&#1083;&#1099;%20&#1040;&#1058;&#1054;%20&#1082;%20&#1079;&#1072;&#1097;&#1080;&#1090;&#1077;%20&#1043;&#1083;&#1072;&#1074;&#1099;%2020-21.04.2017\&#1054;&#1078;&#1086;&#1075;&#1080;&#1085;&#1072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&#1057;&#1058;&#1056;&#1040;&#1058;&#1045;&#1043;&#1048;&#1071;\&#1057;&#1090;&#1088;&#1072;&#1090;&#1077;&#1075;&#1080;&#1103;%20(&#1047;&#1072;&#1097;&#1080;&#1090;&#1072;,%20&#1044;&#1091;&#1084;&#1072;)\&#1054;&#1090;&#1095;&#1077;&#1090;%20&#1074;%20&#1040;&#1058;&#1054;%2020-21.04.2017\&#1054;&#1078;&#1086;&#1075;&#1080;&#1085;&#1072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&#1057;&#1058;&#1056;&#1040;&#1058;&#1045;&#1043;&#1048;&#1071;\&#1057;&#1090;&#1088;&#1072;&#1090;&#1077;&#1075;&#1080;&#1103;%20(&#1047;&#1072;&#1097;&#1080;&#1090;&#1072;,%20&#1044;&#1091;&#1084;&#1072;)\&#1054;&#1090;&#1095;&#1077;&#1090;%20&#1074;%20&#1040;&#1058;&#1054;%2020-21.04.2017\&#1054;&#1078;&#1086;&#1075;&#1080;&#1085;&#1072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&#1055;&#1088;&#1077;&#1079;&#1077;&#1085;&#1090;&#1072;&#1094;&#1080;&#1080;\&#1054;&#1090;&#1095;&#1077;&#1090;%20&#1043;&#1083;&#1072;&#1074;&#1099;%20&#1085;&#1072;%20&#1044;&#1091;&#1084;&#1091;\&#1079;&#1072;%202012-2016%20&#1075;&#1075;\&#1054;&#1078;&#1086;&#1075;&#1080;&#1085;&#1072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&#1055;&#1088;&#1077;&#1079;&#1077;&#1085;&#1090;&#1072;&#1094;&#1080;&#1080;\&#1054;&#1090;&#1095;&#1077;&#1090;%20&#1043;&#1083;&#1072;&#1074;&#1099;%20&#1085;&#1072;%20&#1044;&#1091;&#1084;&#1091;\&#1079;&#1072;%202012-2016%20&#1075;&#1075;\&#1054;&#1078;&#1086;&#1075;&#1080;&#1085;&#1072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&#1055;&#1088;&#1077;&#1079;&#1077;&#1085;&#1090;&#1072;&#1094;&#1080;&#1080;\&#1054;&#1090;&#1095;&#1077;&#1090;%20&#1043;&#1083;&#1072;&#1074;&#1099;%20&#1085;&#1072;%20&#1044;&#1091;&#1084;&#1091;\&#1079;&#1072;%202012-2016%20&#1075;&#1075;\&#1054;&#1078;&#1086;&#1075;&#1080;&#1085;&#1072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&#1055;&#1088;&#1077;&#1079;&#1077;&#1085;&#1090;&#1072;&#1094;&#1080;&#1080;\&#1054;&#1090;&#1095;&#1077;&#1090;%20&#1043;&#1083;&#1072;&#1074;&#1099;%20&#1085;&#1072;%20&#1044;&#1091;&#1084;&#1091;\&#1079;&#1072;%202012-2016%20&#1075;&#1075;\&#1054;&#1078;&#1086;&#1075;&#1080;&#1085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solidFill>
          <a:srgbClr val="F79646">
            <a:lumMod val="20000"/>
            <a:lumOff val="80000"/>
            <a:alpha val="52000"/>
          </a:srgbClr>
        </a:solidFill>
      </c:spPr>
    </c:floor>
    <c:plotArea>
      <c:layout>
        <c:manualLayout>
          <c:layoutTarget val="inner"/>
          <c:xMode val="edge"/>
          <c:yMode val="edge"/>
          <c:x val="3.0555555555555652E-2"/>
          <c:y val="4.8484509135703194E-2"/>
          <c:w val="0.96944444444444844"/>
          <c:h val="0.91396406262608665"/>
        </c:manualLayout>
      </c:layout>
      <c:bar3DChart>
        <c:barDir val="col"/>
        <c:grouping val="clustered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</c:spPr>
          <c:dPt>
            <c:idx val="1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2.5000000000000081E-2"/>
                  <c:y val="-4.5117953521044481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20</a:t>
                    </a:r>
                    <a:r>
                      <a:rPr lang="ru-RU" sz="16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764</a:t>
                    </a:r>
                    <a:endParaRPr lang="en-US" sz="1600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2.2222222222222292E-2"/>
                  <c:y val="-4.239213151136826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19</a:t>
                    </a:r>
                    <a:r>
                      <a:rPr lang="ru-RU" sz="16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625</a:t>
                    </a:r>
                    <a:endParaRPr lang="en-US" sz="1600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Val val="1"/>
            </c:dLbl>
            <c:dLbl>
              <c:idx val="2"/>
              <c:layout>
                <c:manualLayout>
                  <c:x val="5.2777777777777882E-2"/>
                  <c:y val="-6.4814814814815797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val>
            <c:numRef>
              <c:f>население!$B$5:$C$5</c:f>
              <c:numCache>
                <c:formatCode>General</c:formatCode>
                <c:ptCount val="2"/>
                <c:pt idx="0">
                  <c:v>20764</c:v>
                </c:pt>
                <c:pt idx="1">
                  <c:v>19625</c:v>
                </c:pt>
              </c:numCache>
            </c:numRef>
          </c:val>
        </c:ser>
        <c:shape val="cylinder"/>
        <c:axId val="66738432"/>
        <c:axId val="67137536"/>
        <c:axId val="0"/>
      </c:bar3DChart>
      <c:catAx>
        <c:axId val="66738432"/>
        <c:scaling>
          <c:orientation val="minMax"/>
        </c:scaling>
        <c:delete val="1"/>
        <c:axPos val="b"/>
        <c:numFmt formatCode="General" sourceLinked="1"/>
        <c:tickLblPos val="nextTo"/>
        <c:crossAx val="67137536"/>
        <c:crosses val="autoZero"/>
        <c:auto val="1"/>
        <c:lblAlgn val="ctr"/>
        <c:lblOffset val="100"/>
      </c:catAx>
      <c:valAx>
        <c:axId val="67137536"/>
        <c:scaling>
          <c:orientation val="minMax"/>
          <c:max val="21000"/>
          <c:min val="0"/>
        </c:scaling>
        <c:delete val="1"/>
        <c:axPos val="l"/>
        <c:numFmt formatCode="General" sourceLinked="1"/>
        <c:tickLblPos val="nextTo"/>
        <c:crossAx val="66738432"/>
        <c:crosses val="autoZero"/>
        <c:crossBetween val="between"/>
        <c:majorUnit val="1000"/>
      </c:valAx>
    </c:plotArea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4127092970206749E-2"/>
          <c:y val="0"/>
          <c:w val="0.97227399786045143"/>
          <c:h val="0.81711547409075369"/>
        </c:manualLayout>
      </c:layout>
      <c:bar3DChart>
        <c:barDir val="col"/>
        <c:grouping val="stacked"/>
        <c:ser>
          <c:idx val="0"/>
          <c:order val="0"/>
          <c:tx>
            <c:strRef>
              <c:f>Лист5!$A$11</c:f>
              <c:strCache>
                <c:ptCount val="1"/>
                <c:pt idx="0">
                  <c:v>ОБ по судебным решениям</c:v>
                </c:pt>
              </c:strCache>
            </c:strRef>
          </c:tx>
          <c:spPr>
            <a:solidFill>
              <a:srgbClr val="D99694"/>
            </a:solidFill>
            <a:ln>
              <a:solidFill>
                <a:schemeClr val="accent2">
                  <a:lumMod val="75000"/>
                </a:schemeClr>
              </a:solidFill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,0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4.5006717341159134E-3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9.0013434682318129E-3"/>
                  <c:y val="-1.2698323821255594E-2"/>
                </c:manualLayout>
              </c:layout>
              <c:showVal val="1"/>
            </c:dLbl>
            <c:dLbl>
              <c:idx val="3"/>
              <c:layout>
                <c:manualLayout>
                  <c:x val="4.5006717341159134E-3"/>
                  <c:y val="-8.4655492141704654E-3"/>
                </c:manualLayout>
              </c:layout>
              <c:showVal val="1"/>
            </c:dLbl>
            <c:dLbl>
              <c:idx val="4"/>
              <c:layout>
                <c:manualLayout>
                  <c:x val="1.1251679335289809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Лист5!$B$10:$F$10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Лист5!$B$11:$F$11</c:f>
              <c:numCache>
                <c:formatCode>General</c:formatCode>
                <c:ptCount val="5"/>
                <c:pt idx="0">
                  <c:v>1</c:v>
                </c:pt>
                <c:pt idx="1">
                  <c:v>4.0999999999999996</c:v>
                </c:pt>
                <c:pt idx="2">
                  <c:v>0.60000000000000064</c:v>
                </c:pt>
                <c:pt idx="3">
                  <c:v>0.8</c:v>
                </c:pt>
                <c:pt idx="4">
                  <c:v>1.2</c:v>
                </c:pt>
              </c:numCache>
            </c:numRef>
          </c:val>
        </c:ser>
        <c:ser>
          <c:idx val="1"/>
          <c:order val="1"/>
          <c:tx>
            <c:strRef>
              <c:f>Лист5!$A$12</c:f>
              <c:strCache>
                <c:ptCount val="1"/>
                <c:pt idx="0">
                  <c:v>ОБ</c:v>
                </c:pt>
              </c:strCache>
            </c:strRef>
          </c:tx>
          <c:spPr>
            <a:solidFill>
              <a:srgbClr val="95B3D7"/>
            </a:solidFill>
            <a:ln>
              <a:solidFill>
                <a:schemeClr val="accent1">
                  <a:lumMod val="75000"/>
                </a:schemeClr>
              </a:solidFill>
            </a:ln>
          </c:spPr>
          <c:dLbls>
            <c:dLbl>
              <c:idx val="0"/>
              <c:layout>
                <c:manualLayout>
                  <c:x val="6.7510076011738944E-3"/>
                  <c:y val="8.4655492141705382E-3"/>
                </c:manualLayout>
              </c:layout>
              <c:showVal val="1"/>
            </c:dLbl>
            <c:dLbl>
              <c:idx val="1"/>
              <c:layout>
                <c:manualLayout>
                  <c:x val="4.5006717341159134E-3"/>
                  <c:y val="-3.8094971463766801E-2"/>
                </c:manualLayout>
              </c:layout>
              <c:showVal val="1"/>
            </c:dLbl>
            <c:dLbl>
              <c:idx val="2"/>
              <c:layout>
                <c:manualLayout>
                  <c:x val="9.0013434682318129E-3"/>
                  <c:y val="-4.232774607085198E-3"/>
                </c:manualLayout>
              </c:layout>
              <c:showVal val="1"/>
            </c:dLbl>
            <c:dLbl>
              <c:idx val="3"/>
              <c:layout>
                <c:manualLayout>
                  <c:x val="6.7510076011738944E-3"/>
                  <c:y val="-1.6931098428340792E-2"/>
                </c:manualLayout>
              </c:layout>
              <c:showVal val="1"/>
            </c:dLbl>
            <c:dLbl>
              <c:idx val="4"/>
              <c:layout>
                <c:manualLayout>
                  <c:x val="1.1251679335289809E-2"/>
                  <c:y val="-4.232774607085197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Лист5!$B$10:$F$10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Лист5!$B$12:$F$12</c:f>
              <c:numCache>
                <c:formatCode>General</c:formatCode>
                <c:ptCount val="5"/>
                <c:pt idx="0">
                  <c:v>5.4</c:v>
                </c:pt>
                <c:pt idx="1">
                  <c:v>9.5</c:v>
                </c:pt>
                <c:pt idx="2">
                  <c:v>5.4</c:v>
                </c:pt>
                <c:pt idx="3">
                  <c:v>5.4</c:v>
                </c:pt>
                <c:pt idx="4">
                  <c:v>9.8000000000000007</c:v>
                </c:pt>
              </c:numCache>
            </c:numRef>
          </c:val>
        </c:ser>
        <c:ser>
          <c:idx val="2"/>
          <c:order val="2"/>
          <c:tx>
            <c:strRef>
              <c:f>Лист5!$A$13</c:f>
              <c:strCache>
                <c:ptCount val="1"/>
                <c:pt idx="0">
                  <c:v>ФБ</c:v>
                </c:pt>
              </c:strCache>
            </c:strRef>
          </c:tx>
          <c:spPr>
            <a:solidFill>
              <a:srgbClr val="D7E4BD"/>
            </a:solidFill>
            <a:ln>
              <a:solidFill>
                <a:schemeClr val="accent3">
                  <a:lumMod val="75000"/>
                </a:schemeClr>
              </a:solidFill>
            </a:ln>
          </c:spPr>
          <c:dLbls>
            <c:dLbl>
              <c:idx val="1"/>
              <c:layout>
                <c:manualLayout>
                  <c:x val="4.5006717341159134E-3"/>
                  <c:y val="-4.232774607085198E-3"/>
                </c:manualLayout>
              </c:layout>
              <c:showVal val="1"/>
            </c:dLbl>
            <c:dLbl>
              <c:idx val="2"/>
              <c:layout>
                <c:manualLayout>
                  <c:x val="9.0013434682318129E-3"/>
                  <c:y val="-7.1957168320448364E-2"/>
                </c:manualLayout>
              </c:layout>
              <c:showVal val="1"/>
            </c:dLbl>
            <c:dLbl>
              <c:idx val="3"/>
              <c:layout>
                <c:manualLayout>
                  <c:x val="1.5752351069405729E-2"/>
                  <c:y val="-9.3121041355874831E-2"/>
                </c:manualLayout>
              </c:layout>
              <c:showVal val="1"/>
            </c:dLbl>
            <c:dLbl>
              <c:idx val="4"/>
              <c:layout>
                <c:manualLayout>
                  <c:x val="1.1251679335289809E-2"/>
                  <c:y val="-4.23277460708523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Лист5!$B$10:$F$10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Лист5!$B$13:$F$13</c:f>
              <c:numCache>
                <c:formatCode>General</c:formatCode>
                <c:ptCount val="5"/>
                <c:pt idx="1">
                  <c:v>5.9</c:v>
                </c:pt>
                <c:pt idx="2">
                  <c:v>1.2</c:v>
                </c:pt>
                <c:pt idx="3">
                  <c:v>2.2999999999999998</c:v>
                </c:pt>
                <c:pt idx="4">
                  <c:v>3</c:v>
                </c:pt>
              </c:numCache>
            </c:numRef>
          </c:val>
        </c:ser>
        <c:shape val="cylinder"/>
        <c:axId val="47683456"/>
        <c:axId val="47684992"/>
        <c:axId val="0"/>
      </c:bar3DChart>
      <c:catAx>
        <c:axId val="476834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684992"/>
        <c:crosses val="autoZero"/>
        <c:auto val="1"/>
        <c:lblAlgn val="ctr"/>
        <c:lblOffset val="100"/>
      </c:catAx>
      <c:valAx>
        <c:axId val="47684992"/>
        <c:scaling>
          <c:orientation val="minMax"/>
        </c:scaling>
        <c:delete val="1"/>
        <c:axPos val="l"/>
        <c:majorGridlines>
          <c:spPr>
            <a:ln w="3175">
              <a:solidFill>
                <a:schemeClr val="accent1">
                  <a:lumMod val="60000"/>
                  <a:lumOff val="40000"/>
                </a:schemeClr>
              </a:solidFill>
            </a:ln>
          </c:spPr>
        </c:majorGridlines>
        <c:numFmt formatCode="General" sourceLinked="1"/>
        <c:tickLblPos val="nextTo"/>
        <c:crossAx val="47683456"/>
        <c:crosses val="autoZero"/>
        <c:crossBetween val="between"/>
        <c:majorUnit val="4"/>
      </c:valAx>
    </c:plotArea>
    <c:plotVisOnly val="1"/>
  </c:chart>
  <c:spPr>
    <a:solidFill>
      <a:srgbClr val="DBEEF4"/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view3D>
      <c:rotX val="30"/>
      <c:rotY val="45"/>
      <c:rAngAx val="1"/>
    </c:view3D>
    <c:plotArea>
      <c:layout>
        <c:manualLayout>
          <c:layoutTarget val="inner"/>
          <c:xMode val="edge"/>
          <c:yMode val="edge"/>
          <c:x val="2.4284281654308789E-2"/>
          <c:y val="0"/>
          <c:w val="0.97571571834569626"/>
          <c:h val="1"/>
        </c:manualLayout>
      </c:layout>
      <c:pie3DChart>
        <c:varyColors val="1"/>
        <c:ser>
          <c:idx val="0"/>
          <c:order val="0"/>
          <c:explosion val="37"/>
          <c:dPt>
            <c:idx val="1"/>
            <c:spPr>
              <a:scene3d>
                <a:camera prst="orthographicFront"/>
                <a:lightRig rig="threePt" dir="t">
                  <a:rot lat="0" lon="0" rev="0"/>
                </a:lightRig>
              </a:scene3d>
              <a:sp3d>
                <a:bevelT w="63500" h="25400"/>
              </a:sp3d>
            </c:spPr>
          </c:dPt>
          <c:val>
            <c:numRef>
              <c:f>Лист2!$B$15:$B$16</c:f>
              <c:numCache>
                <c:formatCode>General</c:formatCode>
                <c:ptCount val="2"/>
                <c:pt idx="0">
                  <c:v>11.97</c:v>
                </c:pt>
                <c:pt idx="1">
                  <c:v>88.03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"/>
          <c:y val="0"/>
          <c:w val="1"/>
          <c:h val="0.90921307478321856"/>
        </c:manualLayout>
      </c:layout>
      <c:lineChart>
        <c:grouping val="stacked"/>
        <c:ser>
          <c:idx val="0"/>
          <c:order val="0"/>
          <c:spPr>
            <a:ln w="38100">
              <a:solidFill>
                <a:srgbClr val="0C32D6"/>
              </a:solidFill>
            </a:ln>
          </c:spPr>
          <c:marker>
            <c:spPr>
              <a:solidFill>
                <a:srgbClr val="0C32D6"/>
              </a:solidFill>
              <a:ln>
                <a:solidFill>
                  <a:srgbClr val="0C32D6"/>
                </a:solidFill>
              </a:ln>
            </c:spPr>
          </c:marker>
          <c:cat>
            <c:strRef>
              <c:f>'Уровень безработицы'!$A$4:$B$4</c:f>
              <c:strCache>
                <c:ptCount val="2"/>
                <c:pt idx="0">
                  <c:v>2012 год</c:v>
                </c:pt>
                <c:pt idx="1">
                  <c:v>2016 год</c:v>
                </c:pt>
              </c:strCache>
            </c:strRef>
          </c:cat>
          <c:val>
            <c:numRef>
              <c:f>'Уровень безработицы'!$A$5:$B$5</c:f>
              <c:numCache>
                <c:formatCode>General</c:formatCode>
                <c:ptCount val="2"/>
                <c:pt idx="0">
                  <c:v>4.8</c:v>
                </c:pt>
                <c:pt idx="1">
                  <c:v>4.5</c:v>
                </c:pt>
              </c:numCache>
            </c:numRef>
          </c:val>
          <c:smooth val="1"/>
        </c:ser>
        <c:marker val="1"/>
        <c:axId val="67146880"/>
        <c:axId val="67148800"/>
      </c:lineChart>
      <c:catAx>
        <c:axId val="67146880"/>
        <c:scaling>
          <c:orientation val="minMax"/>
        </c:scaling>
        <c:delete val="1"/>
        <c:axPos val="b"/>
        <c:tickLblPos val="nextTo"/>
        <c:crossAx val="67148800"/>
        <c:crosses val="autoZero"/>
        <c:auto val="1"/>
        <c:lblAlgn val="ctr"/>
        <c:lblOffset val="100"/>
      </c:catAx>
      <c:valAx>
        <c:axId val="67148800"/>
        <c:scaling>
          <c:orientation val="minMax"/>
          <c:max val="4.8499999999999996"/>
          <c:min val="4.45"/>
        </c:scaling>
        <c:delete val="1"/>
        <c:axPos val="l"/>
        <c:majorGridlines>
          <c:spPr>
            <a:ln w="0">
              <a:solidFill>
                <a:schemeClr val="bg1"/>
              </a:solidFill>
              <a:prstDash val="sysDot"/>
            </a:ln>
          </c:spPr>
        </c:majorGridlines>
        <c:numFmt formatCode="General" sourceLinked="1"/>
        <c:tickLblPos val="nextTo"/>
        <c:crossAx val="67146880"/>
        <c:crosses val="autoZero"/>
        <c:crossBetween val="between"/>
        <c:majorUnit val="0.1"/>
      </c:valAx>
    </c:plotArea>
    <c:plotVisOnly val="1"/>
  </c:chart>
  <c:spPr>
    <a:solidFill>
      <a:schemeClr val="bg1"/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ru-RU" sz="18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Среднесписочная численность работников, тыс. чел.</a:t>
            </a:r>
          </a:p>
        </c:rich>
      </c:tx>
      <c:layout/>
    </c:title>
    <c:view3D>
      <c:rAngAx val="1"/>
    </c:view3D>
    <c:floor>
      <c:spPr>
        <a:solidFill>
          <a:srgbClr val="4BACC6">
            <a:lumMod val="20000"/>
            <a:lumOff val="80000"/>
            <a:alpha val="74000"/>
          </a:srgbClr>
        </a:solidFill>
      </c:spPr>
    </c:floor>
    <c:plotArea>
      <c:layout>
        <c:manualLayout>
          <c:layoutTarget val="inner"/>
          <c:xMode val="edge"/>
          <c:yMode val="edge"/>
          <c:x val="0"/>
          <c:y val="0.23219648247974894"/>
          <c:w val="0.66085473737348566"/>
          <c:h val="0.63237925196570088"/>
        </c:manualLayout>
      </c:layout>
      <c:bar3DChart>
        <c:barDir val="col"/>
        <c:grouping val="stacked"/>
        <c:ser>
          <c:idx val="0"/>
          <c:order val="0"/>
          <c:tx>
            <c:strRef>
              <c:f>Лист1!$A$20</c:f>
              <c:strCache>
                <c:ptCount val="1"/>
                <c:pt idx="0">
                  <c:v>в т.ч. ССЧ работников бюджетного сектора (образование, культура, здравоохранение)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2.1544629793077828E-2"/>
                  <c:y val="-6.1558933044367804E-3"/>
                </c:manualLayout>
              </c:layout>
              <c:showVal val="1"/>
            </c:dLbl>
            <c:dLbl>
              <c:idx val="1"/>
              <c:layout>
                <c:manualLayout>
                  <c:x val="1.0220615790996347E-2"/>
                  <c:y val="-1.3127522069047807E-2"/>
                </c:manualLayout>
              </c:layout>
              <c:showVal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prstClr val="white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Лист1!$B$18:$C$19</c:f>
              <c:strCache>
                <c:ptCount val="2"/>
                <c:pt idx="0">
                  <c:v>2012 год</c:v>
                </c:pt>
                <c:pt idx="1">
                  <c:v>2016 год</c:v>
                </c:pt>
              </c:strCache>
            </c:strRef>
          </c:cat>
          <c:val>
            <c:numRef>
              <c:f>Лист1!$B$20:$C$20</c:f>
              <c:numCache>
                <c:formatCode>0.0</c:formatCode>
                <c:ptCount val="2"/>
                <c:pt idx="0">
                  <c:v>1.7120000000000031</c:v>
                </c:pt>
                <c:pt idx="1">
                  <c:v>1.4789999999999874</c:v>
                </c:pt>
              </c:numCache>
            </c:numRef>
          </c:val>
        </c:ser>
        <c:ser>
          <c:idx val="1"/>
          <c:order val="1"/>
          <c:tx>
            <c:strRef>
              <c:f>Лист1!$A$21</c:f>
              <c:strCache>
                <c:ptCount val="1"/>
                <c:pt idx="0">
                  <c:v>ССЧ работников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3.1285133520270576E-2"/>
                  <c:y val="-0.11369683515501479"/>
                </c:manualLayout>
              </c:layout>
              <c:showVal val="1"/>
            </c:dLbl>
            <c:dLbl>
              <c:idx val="1"/>
              <c:layout>
                <c:manualLayout>
                  <c:x val="2.0057141930949356E-2"/>
                  <c:y val="-7.424043555662442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C32D6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Лист1!$B$18:$C$19</c:f>
              <c:strCache>
                <c:ptCount val="2"/>
                <c:pt idx="0">
                  <c:v>2012 год</c:v>
                </c:pt>
                <c:pt idx="1">
                  <c:v>2016 год</c:v>
                </c:pt>
              </c:strCache>
            </c:strRef>
          </c:cat>
          <c:val>
            <c:numRef>
              <c:f>Лист1!$B$21:$C$21</c:f>
              <c:numCache>
                <c:formatCode>0.0</c:formatCode>
                <c:ptCount val="2"/>
                <c:pt idx="0">
                  <c:v>12.292</c:v>
                </c:pt>
                <c:pt idx="1">
                  <c:v>11.921000000000001</c:v>
                </c:pt>
              </c:numCache>
            </c:numRef>
          </c:val>
        </c:ser>
        <c:gapWidth val="55"/>
        <c:gapDepth val="55"/>
        <c:shape val="cylinder"/>
        <c:axId val="67289088"/>
        <c:axId val="67290624"/>
        <c:axId val="0"/>
      </c:bar3DChart>
      <c:catAx>
        <c:axId val="6728908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7290624"/>
        <c:crosses val="autoZero"/>
        <c:auto val="1"/>
        <c:lblAlgn val="ctr"/>
        <c:lblOffset val="100"/>
      </c:catAx>
      <c:valAx>
        <c:axId val="67290624"/>
        <c:scaling>
          <c:orientation val="minMax"/>
          <c:max val="14"/>
        </c:scaling>
        <c:delete val="1"/>
        <c:axPos val="l"/>
        <c:numFmt formatCode="0.0" sourceLinked="1"/>
        <c:majorTickMark val="none"/>
        <c:tickLblPos val="nextTo"/>
        <c:crossAx val="67289088"/>
        <c:crosses val="autoZero"/>
        <c:crossBetween val="between"/>
      </c:valAx>
    </c:plotArea>
    <c:plotVisOnly val="1"/>
  </c:chart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rotY val="312"/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explosion val="13"/>
          <c:dPt>
            <c:idx val="0"/>
            <c:spPr>
              <a:solidFill>
                <a:srgbClr val="00FFFF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6FDB79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spPr>
              <a:solidFill>
                <a:srgbClr val="FF99FF"/>
              </a:solidFill>
              <a:ln>
                <a:solidFill>
                  <a:prstClr val="black"/>
                </a:solidFill>
              </a:ln>
            </c:spPr>
          </c:dPt>
          <c:dPt>
            <c:idx val="4"/>
            <c:spPr>
              <a:solidFill>
                <a:srgbClr val="CCCCFF"/>
              </a:solidFill>
              <a:ln>
                <a:solidFill>
                  <a:prstClr val="black"/>
                </a:solidFill>
              </a:ln>
            </c:spPr>
          </c:dPt>
          <c:dPt>
            <c:idx val="5"/>
            <c:spPr>
              <a:solidFill>
                <a:srgbClr val="00FF00"/>
              </a:solidFill>
              <a:ln>
                <a:solidFill>
                  <a:prstClr val="black"/>
                </a:solidFill>
              </a:ln>
            </c:spPr>
          </c:dPt>
          <c:dPt>
            <c:idx val="6"/>
            <c:spPr>
              <a:solidFill>
                <a:srgbClr val="3399FF"/>
              </a:solidFill>
              <a:ln>
                <a:solidFill>
                  <a:prstClr val="black"/>
                </a:solidFill>
              </a:ln>
            </c:spPr>
          </c:dPt>
          <c:dPt>
            <c:idx val="7"/>
            <c:spPr>
              <a:solidFill>
                <a:srgbClr val="F79646">
                  <a:lumMod val="75000"/>
                </a:srgbClr>
              </a:solidFill>
              <a:ln>
                <a:solidFill>
                  <a:prstClr val="black"/>
                </a:solidFill>
              </a:ln>
            </c:spPr>
          </c:dPt>
          <c:dPt>
            <c:idx val="8"/>
            <c:spPr>
              <a:solidFill>
                <a:srgbClr val="7CBEF4"/>
              </a:solidFill>
              <a:ln>
                <a:solidFill>
                  <a:prstClr val="black"/>
                </a:solidFill>
              </a:ln>
            </c:spPr>
          </c:dPt>
          <c:dPt>
            <c:idx val="9"/>
            <c:spPr>
              <a:solidFill>
                <a:prstClr val="white"/>
              </a:solidFill>
              <a:ln>
                <a:solidFill>
                  <a:prstClr val="black"/>
                </a:solidFill>
              </a:ln>
            </c:spPr>
          </c:dPt>
          <c:dPt>
            <c:idx val="10"/>
            <c:spPr>
              <a:solidFill>
                <a:prstClr val="white">
                  <a:lumMod val="85000"/>
                </a:prstClr>
              </a:solidFill>
              <a:ln>
                <a:solidFill>
                  <a:prstClr val="black"/>
                </a:solidFill>
              </a:ln>
            </c:spPr>
          </c:dPt>
          <c:dLbls>
            <c:dLbl>
              <c:idx val="0"/>
              <c:layout>
                <c:manualLayout>
                  <c:x val="-0.10703125000000058"/>
                  <c:y val="0.1165094444444444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256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3.5740740740740753E-2"/>
                  <c:y val="4.3611111111111468E-5"/>
                </c:manualLayout>
              </c:layout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186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125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layout>
                <c:manualLayout>
                  <c:x val="-6.0939120370370366E-2"/>
                  <c:y val="-0.21636444444444586"/>
                </c:manualLayout>
              </c:layout>
              <c:showVal val="1"/>
            </c:dLbl>
            <c:dLbl>
              <c:idx val="7"/>
              <c:layout>
                <c:manualLayout>
                  <c:x val="6.6145833333333334E-2"/>
                  <c:y val="-0.16234777777777779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171</a:t>
                    </a:r>
                    <a:endParaRPr lang="en-US"/>
                  </a:p>
                </c:rich>
              </c:tx>
              <c:showVal val="1"/>
            </c:dLbl>
            <c:dLbl>
              <c:idx val="9"/>
              <c:layout>
                <c:manualLayout>
                  <c:x val="6.857152777777778E-2"/>
                  <c:y val="1.6719166666666681E-2"/>
                </c:manualLayout>
              </c:layout>
              <c:showVal val="1"/>
            </c:dLbl>
            <c:dLbl>
              <c:idx val="10"/>
              <c:layout>
                <c:manualLayout>
                  <c:x val="0.10483819444444445"/>
                  <c:y val="3.497222222222225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Лист2!$A$8:$A$18</c:f>
              <c:strCache>
                <c:ptCount val="11"/>
                <c:pt idx="0">
                  <c:v>Добыча полезных ископаемых</c:v>
                </c:pt>
                <c:pt idx="1">
                  <c:v> Опт. и розн. торговля; ремонт авто. средств, мотоциклов, быт. изд. и предметов лич. пользования</c:v>
                </c:pt>
                <c:pt idx="2">
                  <c:v>Транспор и связь</c:v>
                </c:pt>
                <c:pt idx="3">
                  <c:v>Операции с недвиж. имущ., аренда и пред. Услуг</c:v>
                </c:pt>
                <c:pt idx="4">
                  <c:v>Обрабатывающ. производства</c:v>
                </c:pt>
                <c:pt idx="5">
                  <c:v>Гос. управ. и обес. воен. безопасности; соц. страхование</c:v>
                </c:pt>
                <c:pt idx="6">
                  <c:v>Образование</c:v>
                </c:pt>
                <c:pt idx="7">
                  <c:v>Строительство</c:v>
                </c:pt>
                <c:pt idx="8">
                  <c:v>Производство и распред. электроэнергии, газа и воды</c:v>
                </c:pt>
                <c:pt idx="9">
                  <c:v>Здрав. и предоставление соц. услуг</c:v>
                </c:pt>
                <c:pt idx="10">
                  <c:v>Др. виды деятельности (пред. прочих ком., соц. и персон. услуг, с/х, охота и лесное хоз., гостиницы и рестораны, рыболовство, фин. деят. и деят. по организ. отдыха и развлечений, культуры и спорта)</c:v>
                </c:pt>
              </c:strCache>
            </c:strRef>
          </c:cat>
          <c:val>
            <c:numRef>
              <c:f>Лист2!$B$8:$B$18</c:f>
              <c:numCache>
                <c:formatCode>General</c:formatCode>
                <c:ptCount val="11"/>
                <c:pt idx="0">
                  <c:v>4256</c:v>
                </c:pt>
                <c:pt idx="1">
                  <c:v>731</c:v>
                </c:pt>
                <c:pt idx="2">
                  <c:v>1186</c:v>
                </c:pt>
                <c:pt idx="3">
                  <c:v>1125</c:v>
                </c:pt>
                <c:pt idx="4">
                  <c:v>595</c:v>
                </c:pt>
                <c:pt idx="5">
                  <c:v>763</c:v>
                </c:pt>
                <c:pt idx="6">
                  <c:v>979</c:v>
                </c:pt>
                <c:pt idx="7">
                  <c:v>1171</c:v>
                </c:pt>
                <c:pt idx="8">
                  <c:v>898</c:v>
                </c:pt>
                <c:pt idx="9">
                  <c:v>672</c:v>
                </c:pt>
                <c:pt idx="10">
                  <c:v>557</c:v>
                </c:pt>
              </c:numCache>
            </c:numRef>
          </c:val>
        </c:ser>
      </c:pie3DChart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explosion val="11"/>
          <c:dPt>
            <c:idx val="0"/>
            <c:spPr>
              <a:solidFill>
                <a:srgbClr val="00FFFF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6FDB79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explosion val="13"/>
            <c:spPr>
              <a:solidFill>
                <a:srgbClr val="FF99FF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rgbClr val="CCCCFF"/>
              </a:solidFill>
              <a:ln>
                <a:solidFill>
                  <a:prstClr val="black"/>
                </a:solidFill>
              </a:ln>
            </c:spPr>
          </c:dPt>
          <c:dPt>
            <c:idx val="5"/>
            <c:spPr>
              <a:solidFill>
                <a:srgbClr val="00FF00"/>
              </a:solidFill>
              <a:ln>
                <a:solidFill>
                  <a:prstClr val="black"/>
                </a:solidFill>
              </a:ln>
            </c:spPr>
          </c:dPt>
          <c:dPt>
            <c:idx val="6"/>
            <c:spPr>
              <a:solidFill>
                <a:srgbClr val="3399FF"/>
              </a:solidFill>
              <a:ln>
                <a:solidFill>
                  <a:prstClr val="black"/>
                </a:solidFill>
              </a:ln>
            </c:spPr>
          </c:dPt>
          <c:dPt>
            <c:idx val="7"/>
            <c:spPr>
              <a:solidFill>
                <a:schemeClr val="accent6">
                  <a:lumMod val="75000"/>
                </a:schemeClr>
              </a:solidFill>
              <a:ln>
                <a:solidFill>
                  <a:prstClr val="black"/>
                </a:solidFill>
              </a:ln>
            </c:spPr>
          </c:dPt>
          <c:dPt>
            <c:idx val="8"/>
            <c:spPr>
              <a:solidFill>
                <a:srgbClr val="7CBEF4"/>
              </a:solidFill>
              <a:ln>
                <a:solidFill>
                  <a:prstClr val="black"/>
                </a:solidFill>
              </a:ln>
            </c:spPr>
          </c:dPt>
          <c:dPt>
            <c:idx val="9"/>
            <c:spPr>
              <a:solidFill>
                <a:schemeClr val="bg1"/>
              </a:solidFill>
              <a:ln>
                <a:solidFill>
                  <a:prstClr val="black"/>
                </a:solidFill>
              </a:ln>
            </c:spPr>
          </c:dPt>
          <c:dPt>
            <c:idx val="10"/>
            <c:spPr>
              <a:solidFill>
                <a:schemeClr val="bg1">
                  <a:lumMod val="85000"/>
                </a:schemeClr>
              </a:solidFill>
              <a:ln>
                <a:solidFill>
                  <a:prstClr val="black"/>
                </a:solidFill>
              </a:ln>
            </c:spPr>
          </c:dPt>
          <c:dLbls>
            <c:dLbl>
              <c:idx val="0"/>
              <c:layout>
                <c:manualLayout>
                  <c:x val="-8.5890046296297397E-3"/>
                  <c:y val="7.2625277777777775E-2"/>
                </c:manualLayout>
              </c:layout>
              <c:showVal val="1"/>
            </c:dLbl>
            <c:dLbl>
              <c:idx val="1"/>
              <c:layout>
                <c:manualLayout>
                  <c:x val="-0.13495949074074176"/>
                  <c:y val="2.2015000000000146E-2"/>
                </c:manualLayout>
              </c:layout>
              <c:showVal val="1"/>
            </c:dLbl>
            <c:dLbl>
              <c:idx val="6"/>
              <c:layout>
                <c:manualLayout>
                  <c:x val="3.1235532407407656E-2"/>
                  <c:y val="-0.11627527777777827"/>
                </c:manualLayout>
              </c:layout>
              <c:showVal val="1"/>
            </c:dLbl>
            <c:dLbl>
              <c:idx val="7"/>
              <c:layout>
                <c:manualLayout>
                  <c:x val="3.1970601851851854E-2"/>
                  <c:y val="-5.2925000000000003E-3"/>
                </c:manualLayout>
              </c:layout>
              <c:showVal val="1"/>
            </c:dLbl>
            <c:dLbl>
              <c:idx val="8"/>
              <c:layout>
                <c:manualLayout>
                  <c:x val="0"/>
                  <c:y val="-1.2213611111111111E-2"/>
                </c:manualLayout>
              </c:layout>
              <c:showVal val="1"/>
            </c:dLbl>
            <c:dLbl>
              <c:idx val="9"/>
              <c:layout>
                <c:manualLayout>
                  <c:x val="4.3310185185185183E-4"/>
                  <c:y val="-4.949472222222249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Лист2!$A$32:$A$42</c:f>
              <c:strCache>
                <c:ptCount val="11"/>
                <c:pt idx="0">
                  <c:v>Добыча полезных ископаемых</c:v>
                </c:pt>
                <c:pt idx="1">
                  <c:v> Опт. и розн. торговля; ремонт авто. средств, мотоциклов, быт. изд. и предметов лич. пользования</c:v>
                </c:pt>
                <c:pt idx="2">
                  <c:v>Транспор и связь</c:v>
                </c:pt>
                <c:pt idx="3">
                  <c:v>Операции с недвиж. имущ., аренда и пред. Услуг</c:v>
                </c:pt>
                <c:pt idx="4">
                  <c:v>Обрабатывающ. производства</c:v>
                </c:pt>
                <c:pt idx="5">
                  <c:v>Гос. управ. и обес. воен. безопасности; соц. страхование</c:v>
                </c:pt>
                <c:pt idx="6">
                  <c:v>Образование</c:v>
                </c:pt>
                <c:pt idx="7">
                  <c:v>Строительство</c:v>
                </c:pt>
                <c:pt idx="8">
                  <c:v>Производство и распред. электроэнергии, газа и воды</c:v>
                </c:pt>
                <c:pt idx="9">
                  <c:v>Здрав. и предоставление соц. услуг</c:v>
                </c:pt>
                <c:pt idx="10">
                  <c:v>Др. виды деятельности (пред. прочих ком., соц. и персон. услуг, с/х, охота и лесное хоз., гостиницы и рестораны, рыболовство, фин. деят.)</c:v>
                </c:pt>
              </c:strCache>
            </c:strRef>
          </c:cat>
          <c:val>
            <c:numRef>
              <c:f>Лист2!$B$32:$B$42</c:f>
              <c:numCache>
                <c:formatCode>General</c:formatCode>
                <c:ptCount val="11"/>
                <c:pt idx="0">
                  <c:v>16</c:v>
                </c:pt>
                <c:pt idx="1">
                  <c:v>262</c:v>
                </c:pt>
                <c:pt idx="2">
                  <c:v>81</c:v>
                </c:pt>
                <c:pt idx="3">
                  <c:v>70</c:v>
                </c:pt>
                <c:pt idx="4">
                  <c:v>46</c:v>
                </c:pt>
                <c:pt idx="5">
                  <c:v>40</c:v>
                </c:pt>
                <c:pt idx="6">
                  <c:v>36</c:v>
                </c:pt>
                <c:pt idx="7">
                  <c:v>33</c:v>
                </c:pt>
                <c:pt idx="8">
                  <c:v>13</c:v>
                </c:pt>
                <c:pt idx="9">
                  <c:v>9</c:v>
                </c:pt>
                <c:pt idx="10">
                  <c:v>138</c:v>
                </c:pt>
              </c:numCache>
            </c:numRef>
          </c:val>
        </c:ser>
      </c:pie3DChart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"/>
          <c:y val="0"/>
          <c:w val="0.99933928721408771"/>
          <c:h val="0.88367968761457028"/>
        </c:manualLayout>
      </c:layout>
      <c:bar3DChart>
        <c:barDir val="col"/>
        <c:grouping val="stacked"/>
        <c:ser>
          <c:idx val="0"/>
          <c:order val="0"/>
          <c:tx>
            <c:strRef>
              <c:f>СМП!$A$4</c:f>
              <c:strCache>
                <c:ptCount val="1"/>
                <c:pt idx="0">
                  <c:v>РБ</c:v>
                </c:pt>
              </c:strCache>
            </c:strRef>
          </c:tx>
          <c:spPr>
            <a:solidFill>
              <a:srgbClr val="CCCCFF"/>
            </a:solidFill>
            <a:ln>
              <a:solidFill>
                <a:srgbClr val="9966FF"/>
              </a:solidFill>
            </a:ln>
          </c:spPr>
          <c:dLbls>
            <c:dLbl>
              <c:idx val="0"/>
              <c:layout>
                <c:manualLayout>
                  <c:x val="1.165747760639861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600" smtClean="0"/>
                      <a:t>0,</a:t>
                    </a:r>
                    <a:r>
                      <a:rPr lang="en-US" sz="1600" smtClean="0"/>
                      <a:t>7</a:t>
                    </a:r>
                    <a:endParaRPr lang="en-US" sz="1600"/>
                  </a:p>
                </c:rich>
              </c:tx>
              <c:showVal val="1"/>
            </c:dLbl>
            <c:dLbl>
              <c:idx val="1"/>
              <c:layout>
                <c:manualLayout>
                  <c:x val="1.0200292905598717E-2"/>
                  <c:y val="-2.89406914566347E-2"/>
                </c:manualLayout>
              </c:layout>
              <c:tx>
                <c:rich>
                  <a:bodyPr/>
                  <a:lstStyle/>
                  <a:p>
                    <a:r>
                      <a:rPr lang="ru-RU" sz="1600" smtClean="0"/>
                      <a:t>0,</a:t>
                    </a:r>
                    <a:r>
                      <a:rPr lang="en-US" sz="1600" smtClean="0"/>
                      <a:t>9</a:t>
                    </a:r>
                    <a:endParaRPr lang="en-US" sz="1600"/>
                  </a:p>
                </c:rich>
              </c:tx>
              <c:showVal val="1"/>
            </c:dLbl>
            <c:dLbl>
              <c:idx val="2"/>
              <c:layout>
                <c:manualLayout>
                  <c:x val="1.3114547568245582E-2"/>
                  <c:y val="4.1343379883157748E-3"/>
                </c:manualLayout>
              </c:layout>
              <c:tx>
                <c:rich>
                  <a:bodyPr/>
                  <a:lstStyle/>
                  <a:p>
                    <a:r>
                      <a:rPr lang="ru-RU" sz="1600" smtClean="0"/>
                      <a:t>0,</a:t>
                    </a:r>
                    <a:r>
                      <a:rPr lang="en-US" sz="1600" smtClean="0"/>
                      <a:t>2</a:t>
                    </a:r>
                    <a:endParaRPr lang="en-US" sz="1600"/>
                  </a:p>
                </c:rich>
              </c:tx>
              <c:showVal val="1"/>
            </c:dLbl>
            <c:dLbl>
              <c:idx val="3"/>
              <c:layout>
                <c:manualLayout>
                  <c:x val="8.7431082047989342E-3"/>
                  <c:y val="-4.1343379883157748E-3"/>
                </c:manualLayout>
              </c:layout>
              <c:tx>
                <c:rich>
                  <a:bodyPr/>
                  <a:lstStyle/>
                  <a:p>
                    <a:r>
                      <a:rPr lang="ru-RU" sz="1600" smtClean="0"/>
                      <a:t>0,</a:t>
                    </a:r>
                    <a:r>
                      <a:rPr lang="en-US" sz="1600" smtClean="0"/>
                      <a:t>1</a:t>
                    </a:r>
                    <a:endParaRPr lang="en-US" sz="1600"/>
                  </a:p>
                </c:rich>
              </c:tx>
              <c:showVal val="1"/>
            </c:dLbl>
            <c:dLbl>
              <c:idx val="4"/>
              <c:layout>
                <c:manualLayout>
                  <c:x val="1.3114662307198398E-2"/>
                  <c:y val="-4.9612055859789471E-2"/>
                </c:manualLayout>
              </c:layout>
              <c:tx>
                <c:rich>
                  <a:bodyPr/>
                  <a:lstStyle/>
                  <a:p>
                    <a:r>
                      <a:rPr lang="en-US" sz="1600" smtClean="0"/>
                      <a:t>2,</a:t>
                    </a:r>
                    <a:r>
                      <a:rPr lang="ru-RU" sz="1600" smtClean="0"/>
                      <a:t>0</a:t>
                    </a:r>
                    <a:endParaRPr lang="en-US" sz="160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СМП!$B$3:$F$3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СМП!$B$4:$F$4</c:f>
              <c:numCache>
                <c:formatCode>General</c:formatCode>
                <c:ptCount val="5"/>
                <c:pt idx="0">
                  <c:v>700</c:v>
                </c:pt>
                <c:pt idx="1">
                  <c:v>859.85999999999831</c:v>
                </c:pt>
                <c:pt idx="2">
                  <c:v>200</c:v>
                </c:pt>
                <c:pt idx="3">
                  <c:v>125</c:v>
                </c:pt>
                <c:pt idx="4">
                  <c:v>2003.25</c:v>
                </c:pt>
              </c:numCache>
            </c:numRef>
          </c:val>
        </c:ser>
        <c:ser>
          <c:idx val="1"/>
          <c:order val="1"/>
          <c:tx>
            <c:strRef>
              <c:f>СМП!$A$5</c:f>
              <c:strCache>
                <c:ptCount val="1"/>
                <c:pt idx="0">
                  <c:v>ФБ</c:v>
                </c:pt>
              </c:strCache>
            </c:strRef>
          </c:tx>
          <c:spPr>
            <a:solidFill>
              <a:srgbClr val="99FFCC"/>
            </a:solidFill>
            <a:ln>
              <a:solidFill>
                <a:srgbClr val="00FF00"/>
              </a:solidFill>
            </a:ln>
          </c:spPr>
          <c:dLbls>
            <c:dLbl>
              <c:idx val="0"/>
              <c:layout>
                <c:manualLayout>
                  <c:x val="5.8287388031992892E-3"/>
                  <c:y val="-4.1343379883157748E-3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1</a:t>
                    </a:r>
                    <a:r>
                      <a:rPr lang="ru-RU" sz="1600" dirty="0" smtClean="0"/>
                      <a:t>,</a:t>
                    </a:r>
                    <a:r>
                      <a:rPr lang="en-US" sz="1600" dirty="0" smtClean="0"/>
                      <a:t>5</a:t>
                    </a:r>
                    <a:endParaRPr lang="en-US" sz="1600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311466230719839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1</a:t>
                    </a:r>
                    <a:r>
                      <a:rPr lang="ru-RU" sz="1600" dirty="0" smtClean="0"/>
                      <a:t>,</a:t>
                    </a:r>
                    <a:r>
                      <a:rPr lang="en-US" sz="1600" dirty="0" smtClean="0"/>
                      <a:t>2</a:t>
                    </a:r>
                    <a:endParaRPr lang="en-US" sz="1600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1657477606398564E-2"/>
                  <c:y val="-4.1343379883157748E-3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1</a:t>
                    </a:r>
                    <a:r>
                      <a:rPr lang="ru-RU" sz="1600" dirty="0" smtClean="0"/>
                      <a:t>,</a:t>
                    </a:r>
                    <a:r>
                      <a:rPr lang="en-US" sz="1600" dirty="0" smtClean="0"/>
                      <a:t>6</a:t>
                    </a:r>
                    <a:endParaRPr lang="en-US" sz="1600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0200292905598717E-2"/>
                  <c:y val="1.2402688426523048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1</a:t>
                    </a:r>
                    <a:r>
                      <a:rPr lang="ru-RU" sz="1600" dirty="0" smtClean="0"/>
                      <a:t>,</a:t>
                    </a:r>
                    <a:r>
                      <a:rPr lang="en-US" sz="1600" dirty="0" smtClean="0"/>
                      <a:t>5</a:t>
                    </a:r>
                    <a:endParaRPr lang="en-US" sz="1600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1.4571847007998219E-2"/>
                  <c:y val="-4.1343379883157748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0,</a:t>
                    </a:r>
                    <a:r>
                      <a:rPr lang="en-US" sz="1600" dirty="0" smtClean="0"/>
                      <a:t>8</a:t>
                    </a:r>
                    <a:endParaRPr lang="ru-RU" sz="1600" dirty="0" smtClean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СМП!$B$3:$F$3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СМП!$B$5:$F$5</c:f>
              <c:numCache>
                <c:formatCode>General</c:formatCode>
                <c:ptCount val="5"/>
                <c:pt idx="0">
                  <c:v>1540.1799999999998</c:v>
                </c:pt>
                <c:pt idx="1">
                  <c:v>1239.83</c:v>
                </c:pt>
                <c:pt idx="2">
                  <c:v>1600</c:v>
                </c:pt>
                <c:pt idx="3">
                  <c:v>1527.71</c:v>
                </c:pt>
                <c:pt idx="4">
                  <c:v>798.4</c:v>
                </c:pt>
              </c:numCache>
            </c:numRef>
          </c:val>
        </c:ser>
        <c:shape val="cylinder"/>
        <c:axId val="79631104"/>
        <c:axId val="79632640"/>
        <c:axId val="0"/>
      </c:bar3DChart>
      <c:catAx>
        <c:axId val="796311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9632640"/>
        <c:crosses val="autoZero"/>
        <c:auto val="1"/>
        <c:lblAlgn val="ctr"/>
        <c:lblOffset val="100"/>
      </c:catAx>
      <c:valAx>
        <c:axId val="79632640"/>
        <c:scaling>
          <c:orientation val="minMax"/>
        </c:scaling>
        <c:delete val="1"/>
        <c:axPos val="l"/>
        <c:majorGridlines>
          <c:spPr>
            <a:ln w="0">
              <a:solidFill>
                <a:schemeClr val="accent6">
                  <a:lumMod val="20000"/>
                  <a:lumOff val="80000"/>
                </a:schemeClr>
              </a:solidFill>
            </a:ln>
          </c:spPr>
        </c:majorGridlines>
        <c:numFmt formatCode="General" sourceLinked="1"/>
        <c:tickLblPos val="nextTo"/>
        <c:crossAx val="79631104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</c:spPr>
    </c:plotArea>
    <c:plotVisOnly val="1"/>
  </c:chart>
  <c:spPr>
    <a:solidFill>
      <a:srgbClr val="F79646">
        <a:lumMod val="40000"/>
        <a:lumOff val="60000"/>
      </a:srgbClr>
    </a:solidFill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4015509952686237E-3"/>
          <c:w val="1"/>
          <c:h val="0.99659744913671244"/>
        </c:manualLayout>
      </c:layout>
      <c:lineChart>
        <c:grouping val="standard"/>
        <c:ser>
          <c:idx val="0"/>
          <c:order val="0"/>
          <c:tx>
            <c:strRef>
              <c:f>СМП!$A$10</c:f>
              <c:strCache>
                <c:ptCount val="1"/>
                <c:pt idx="0">
                  <c:v>Кол-во победителей, чел.</c:v>
                </c:pt>
              </c:strCache>
            </c:strRef>
          </c:tx>
          <c:spPr>
            <a:ln>
              <a:solidFill>
                <a:srgbClr val="3333FF"/>
              </a:solidFill>
            </a:ln>
          </c:spPr>
          <c:marker>
            <c:symbol val="circle"/>
            <c:size val="8"/>
            <c:spPr>
              <a:solidFill>
                <a:srgbClr val="6699FF"/>
              </a:solidFill>
              <a:ln>
                <a:solidFill>
                  <a:srgbClr val="3333FF"/>
                </a:solidFill>
              </a:ln>
            </c:spPr>
          </c:marker>
          <c:cat>
            <c:numRef>
              <c:f>СМП!$B$9:$F$9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СМП!$B$10:$F$10</c:f>
              <c:numCache>
                <c:formatCode>General</c:formatCode>
                <c:ptCount val="5"/>
                <c:pt idx="0">
                  <c:v>8</c:v>
                </c:pt>
                <c:pt idx="1">
                  <c:v>7</c:v>
                </c:pt>
                <c:pt idx="2">
                  <c:v>6</c:v>
                </c:pt>
                <c:pt idx="3">
                  <c:v>5</c:v>
                </c:pt>
                <c:pt idx="4">
                  <c:v>6</c:v>
                </c:pt>
              </c:numCache>
            </c:numRef>
          </c:val>
        </c:ser>
        <c:marker val="1"/>
        <c:axId val="79658368"/>
        <c:axId val="79689216"/>
      </c:lineChart>
      <c:catAx>
        <c:axId val="79658368"/>
        <c:scaling>
          <c:orientation val="minMax"/>
        </c:scaling>
        <c:delete val="1"/>
        <c:axPos val="b"/>
        <c:numFmt formatCode="General" sourceLinked="1"/>
        <c:tickLblPos val="nextTo"/>
        <c:crossAx val="79689216"/>
        <c:crosses val="autoZero"/>
        <c:auto val="1"/>
        <c:lblAlgn val="ctr"/>
        <c:lblOffset val="100"/>
      </c:catAx>
      <c:valAx>
        <c:axId val="79689216"/>
        <c:scaling>
          <c:orientation val="minMax"/>
          <c:max val="8.5"/>
          <c:min val="4.5"/>
        </c:scaling>
        <c:delete val="1"/>
        <c:axPos val="l"/>
        <c:majorGridlines>
          <c:spPr>
            <a:ln>
              <a:solidFill>
                <a:schemeClr val="accent6">
                  <a:lumMod val="40000"/>
                  <a:lumOff val="60000"/>
                </a:schemeClr>
              </a:solidFill>
            </a:ln>
          </c:spPr>
        </c:majorGridlines>
        <c:numFmt formatCode="General" sourceLinked="1"/>
        <c:tickLblPos val="nextTo"/>
        <c:crossAx val="79658368"/>
        <c:crosses val="autoZero"/>
        <c:crossBetween val="between"/>
        <c:majorUnit val="1"/>
        <c:minorUnit val="0.5"/>
      </c:valAx>
      <c:spPr>
        <a:noFill/>
      </c:spPr>
    </c:plotArea>
    <c:plotVisOnly val="1"/>
  </c:chart>
  <c:spPr>
    <a:solidFill>
      <a:srgbClr val="F79646">
        <a:lumMod val="40000"/>
        <a:lumOff val="60000"/>
        <a:alpha val="0"/>
      </a:srgbClr>
    </a:solidFill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solidFill>
          <a:schemeClr val="bg1"/>
        </a:solidFill>
      </c:spPr>
    </c:floor>
    <c:plotArea>
      <c:layout>
        <c:manualLayout>
          <c:layoutTarget val="inner"/>
          <c:xMode val="edge"/>
          <c:yMode val="edge"/>
          <c:x val="0"/>
          <c:y val="0"/>
          <c:w val="1"/>
          <c:h val="0.82293673598721095"/>
        </c:manualLayout>
      </c:layout>
      <c:bar3DChart>
        <c:barDir val="col"/>
        <c:grouping val="stacked"/>
        <c:ser>
          <c:idx val="0"/>
          <c:order val="0"/>
          <c:tx>
            <c:strRef>
              <c:f>Лист4!$A$6</c:f>
              <c:strCache>
                <c:ptCount val="1"/>
                <c:pt idx="0">
                  <c:v>Налоговы, неналоговые</c:v>
                </c:pt>
              </c:strCache>
            </c:strRef>
          </c:tx>
          <c:spPr>
            <a:solidFill>
              <a:srgbClr val="00FFFF"/>
            </a:solidFill>
            <a:ln>
              <a:solidFill>
                <a:srgbClr val="33CCFF"/>
              </a:solidFill>
            </a:ln>
          </c:spPr>
          <c:dLbls>
            <c:dLbl>
              <c:idx val="0"/>
              <c:layout>
                <c:manualLayout>
                  <c:x val="3.0352091084952397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8184084578884439E-2"/>
                  <c:y val="-1.212112728392584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Лист4!$B$5:$C$5</c:f>
              <c:strCache>
                <c:ptCount val="2"/>
                <c:pt idx="0">
                  <c:v>2012 год</c:v>
                </c:pt>
                <c:pt idx="1">
                  <c:v>2016 год</c:v>
                </c:pt>
              </c:strCache>
            </c:strRef>
          </c:cat>
          <c:val>
            <c:numRef>
              <c:f>Лист4!$B$6:$C$6</c:f>
              <c:numCache>
                <c:formatCode>0.0</c:formatCode>
                <c:ptCount val="2"/>
                <c:pt idx="0" formatCode="General">
                  <c:v>519.9</c:v>
                </c:pt>
                <c:pt idx="1">
                  <c:v>470</c:v>
                </c:pt>
              </c:numCache>
            </c:numRef>
          </c:val>
        </c:ser>
        <c:ser>
          <c:idx val="1"/>
          <c:order val="1"/>
          <c:tx>
            <c:strRef>
              <c:f>Лист4!$A$7</c:f>
              <c:strCache>
                <c:ptCount val="1"/>
                <c:pt idx="0">
                  <c:v>Безвозмездные поступления от других бюджетов бюджетной системы РФ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rgbClr val="00CC00"/>
              </a:solidFill>
            </a:ln>
          </c:spPr>
          <c:dLbls>
            <c:dLbl>
              <c:idx val="0"/>
              <c:layout>
                <c:manualLayout>
                  <c:x val="1.7344052048544226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8184084578884439E-2"/>
                  <c:y val="-2.8282630329160192E-2"/>
                </c:manualLayout>
              </c:layout>
              <c:showVal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Лист4!$B$5:$C$5</c:f>
              <c:strCache>
                <c:ptCount val="2"/>
                <c:pt idx="0">
                  <c:v>2012 год</c:v>
                </c:pt>
                <c:pt idx="1">
                  <c:v>2016 год</c:v>
                </c:pt>
              </c:strCache>
            </c:strRef>
          </c:cat>
          <c:val>
            <c:numRef>
              <c:f>Лист4!$B$7:$C$7</c:f>
              <c:numCache>
                <c:formatCode>General</c:formatCode>
                <c:ptCount val="2"/>
                <c:pt idx="0">
                  <c:v>570.79999999999995</c:v>
                </c:pt>
                <c:pt idx="1">
                  <c:v>849.5</c:v>
                </c:pt>
              </c:numCache>
            </c:numRef>
          </c:val>
        </c:ser>
        <c:ser>
          <c:idx val="2"/>
          <c:order val="2"/>
          <c:tx>
            <c:strRef>
              <c:f>Лист4!$A$8</c:f>
              <c:strCache>
                <c:ptCount val="1"/>
                <c:pt idx="0">
                  <c:v>Прочие безвозмездные поступления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C000"/>
              </a:solidFill>
            </a:ln>
          </c:spPr>
          <c:dLbls>
            <c:dLbl>
              <c:idx val="0"/>
              <c:layout>
                <c:manualLayout>
                  <c:x val="1.0840032530340139E-2"/>
                  <c:y val="-4.4444133374394575E-2"/>
                </c:manualLayout>
              </c:layout>
              <c:showVal val="1"/>
            </c:dLbl>
            <c:dLbl>
              <c:idx val="1"/>
              <c:layout>
                <c:manualLayout>
                  <c:x val="2.168006506068041E-2"/>
                  <c:y val="-3.6363381851777385E-2"/>
                </c:manualLayout>
              </c:layout>
              <c:showVal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Лист4!$B$5:$C$5</c:f>
              <c:strCache>
                <c:ptCount val="2"/>
                <c:pt idx="0">
                  <c:v>2012 год</c:v>
                </c:pt>
                <c:pt idx="1">
                  <c:v>2016 год</c:v>
                </c:pt>
              </c:strCache>
            </c:strRef>
          </c:cat>
          <c:val>
            <c:numRef>
              <c:f>Лист4!$B$8:$C$8</c:f>
              <c:numCache>
                <c:formatCode>General</c:formatCode>
                <c:ptCount val="2"/>
                <c:pt idx="0">
                  <c:v>38.6</c:v>
                </c:pt>
                <c:pt idx="1">
                  <c:v>22.3</c:v>
                </c:pt>
              </c:numCache>
            </c:numRef>
          </c:val>
        </c:ser>
        <c:shape val="cylinder"/>
        <c:axId val="81774464"/>
        <c:axId val="81776000"/>
        <c:axId val="0"/>
      </c:bar3DChart>
      <c:catAx>
        <c:axId val="81774464"/>
        <c:scaling>
          <c:orientation val="minMax"/>
        </c:scaling>
        <c:delete val="1"/>
        <c:axPos val="b"/>
        <c:tickLblPos val="nextTo"/>
        <c:crossAx val="81776000"/>
        <c:crosses val="autoZero"/>
        <c:auto val="1"/>
        <c:lblAlgn val="ctr"/>
        <c:lblOffset val="100"/>
      </c:catAx>
      <c:valAx>
        <c:axId val="81776000"/>
        <c:scaling>
          <c:orientation val="minMax"/>
        </c:scaling>
        <c:delete val="1"/>
        <c:axPos val="l"/>
        <c:majorGridlines>
          <c:spPr>
            <a:ln w="0">
              <a:solidFill>
                <a:srgbClr val="0C32D6"/>
              </a:solidFill>
            </a:ln>
          </c:spPr>
        </c:majorGridlines>
        <c:numFmt formatCode="General" sourceLinked="1"/>
        <c:tickLblPos val="nextTo"/>
        <c:crossAx val="81774464"/>
        <c:crosses val="autoZero"/>
        <c:crossBetween val="between"/>
      </c:valAx>
    </c:plotArea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"/>
          <c:y val="2.8069978973301841E-2"/>
          <c:w val="0.76747570330817727"/>
          <c:h val="0.81529548625897474"/>
        </c:manualLayout>
      </c:layout>
      <c:lineChart>
        <c:grouping val="standard"/>
        <c:ser>
          <c:idx val="0"/>
          <c:order val="0"/>
          <c:tx>
            <c:strRef>
              <c:f>Лист5!$A$4</c:f>
              <c:strCache>
                <c:ptCount val="1"/>
                <c:pt idx="0">
                  <c:v>Приобретено жилых помещений, ед.</c:v>
                </c:pt>
              </c:strCache>
            </c:strRef>
          </c:tx>
          <c:spPr>
            <a:ln w="38100">
              <a:solidFill>
                <a:schemeClr val="accent6">
                  <a:lumMod val="75000"/>
                </a:schemeClr>
              </a:solidFill>
            </a:ln>
          </c:spPr>
          <c:marker>
            <c:symbol val="diamond"/>
            <c:size val="12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8.3156561795381861E-2"/>
                  <c:y val="-6.0338496856876825E-2"/>
                </c:manualLayout>
              </c:layout>
              <c:showVal val="1"/>
            </c:dLbl>
            <c:dLbl>
              <c:idx val="1"/>
              <c:layout>
                <c:manualLayout>
                  <c:x val="-8.3719718227963143E-3"/>
                  <c:y val="-1.4035121722906935E-2"/>
                </c:manualLayout>
              </c:layout>
              <c:showVal val="1"/>
            </c:dLbl>
            <c:dLbl>
              <c:idx val="2"/>
              <c:layout>
                <c:manualLayout>
                  <c:x val="-2.0196821199088767E-2"/>
                  <c:y val="-7.9532476072133068E-2"/>
                </c:manualLayout>
              </c:layout>
              <c:showVal val="1"/>
            </c:dLbl>
            <c:dLbl>
              <c:idx val="3"/>
              <c:layout>
                <c:manualLayout>
                  <c:x val="-1.232114588597078E-2"/>
                  <c:y val="3.2748308802185482E-2"/>
                </c:manualLayout>
              </c:layout>
              <c:showVal val="1"/>
            </c:dLbl>
            <c:dLbl>
              <c:idx val="4"/>
              <c:layout>
                <c:manualLayout>
                  <c:x val="-4.3281927811169948E-2"/>
                  <c:y val="9.3206876179524237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663300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Лист5!$B$3:$F$3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Лист5!$B$4:$F$4</c:f>
              <c:numCache>
                <c:formatCode>General</c:formatCode>
                <c:ptCount val="5"/>
                <c:pt idx="0">
                  <c:v>14</c:v>
                </c:pt>
                <c:pt idx="1">
                  <c:v>29</c:v>
                </c:pt>
                <c:pt idx="2">
                  <c:v>9</c:v>
                </c:pt>
                <c:pt idx="3">
                  <c:v>10</c:v>
                </c:pt>
                <c:pt idx="4">
                  <c:v>16</c:v>
                </c:pt>
              </c:numCache>
            </c:numRef>
          </c:val>
        </c:ser>
        <c:ser>
          <c:idx val="1"/>
          <c:order val="1"/>
          <c:tx>
            <c:strRef>
              <c:f>Лист5!$A$5</c:f>
              <c:strCache>
                <c:ptCount val="1"/>
                <c:pt idx="0">
                  <c:v>Обеспечено жилыми помещениями, ед.</c:v>
                </c:pt>
              </c:strCache>
            </c:strRef>
          </c:tx>
          <c:spPr>
            <a:ln w="38100">
              <a:solidFill>
                <a:srgbClr val="00CC00"/>
              </a:solidFill>
            </a:ln>
          </c:spPr>
          <c:marker>
            <c:symbol val="diamond"/>
            <c:size val="12"/>
            <c:spPr>
              <a:solidFill>
                <a:srgbClr val="00CC00"/>
              </a:solidFill>
              <a:ln>
                <a:solidFill>
                  <a:srgbClr val="009900"/>
                </a:solidFill>
              </a:ln>
            </c:spPr>
          </c:marker>
          <c:dLbls>
            <c:dLbl>
              <c:idx val="1"/>
              <c:layout>
                <c:manualLayout>
                  <c:x val="-4.4838953053068946E-2"/>
                  <c:y val="-5.6020246353122416E-2"/>
                </c:manualLayout>
              </c:layout>
              <c:showVal val="1"/>
            </c:dLbl>
            <c:dLbl>
              <c:idx val="2"/>
              <c:layout>
                <c:manualLayout>
                  <c:x val="-4.4951835588471496E-2"/>
                  <c:y val="-6.5616518106789395E-2"/>
                </c:manualLayout>
              </c:layout>
              <c:showVal val="1"/>
            </c:dLbl>
            <c:dLbl>
              <c:idx val="3"/>
              <c:layout>
                <c:manualLayout>
                  <c:x val="-4.4838953053068946E-2"/>
                  <c:y val="-7.953175821817153E-2"/>
                </c:manualLayout>
              </c:layout>
              <c:showVal val="1"/>
            </c:dLbl>
            <c:dLbl>
              <c:idx val="4"/>
              <c:layout>
                <c:manualLayout>
                  <c:x val="-4.3304540210948574E-2"/>
                  <c:y val="-5.9258844499192775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6600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Лист5!$B$3:$F$3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Лист5!$B$5:$F$5</c:f>
              <c:numCache>
                <c:formatCode>General</c:formatCode>
                <c:ptCount val="5"/>
                <c:pt idx="0">
                  <c:v>14</c:v>
                </c:pt>
                <c:pt idx="1">
                  <c:v>24</c:v>
                </c:pt>
                <c:pt idx="2">
                  <c:v>16</c:v>
                </c:pt>
                <c:pt idx="3">
                  <c:v>11</c:v>
                </c:pt>
                <c:pt idx="4">
                  <c:v>16</c:v>
                </c:pt>
              </c:numCache>
            </c:numRef>
          </c:val>
        </c:ser>
        <c:marker val="1"/>
        <c:axId val="66692992"/>
        <c:axId val="66694528"/>
      </c:lineChart>
      <c:catAx>
        <c:axId val="666929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66694528"/>
        <c:crosses val="autoZero"/>
        <c:auto val="1"/>
        <c:lblAlgn val="ctr"/>
        <c:lblOffset val="100"/>
      </c:catAx>
      <c:valAx>
        <c:axId val="66694528"/>
        <c:scaling>
          <c:orientation val="minMax"/>
          <c:max val="30"/>
          <c:min val="9"/>
        </c:scaling>
        <c:delete val="1"/>
        <c:axPos val="l"/>
        <c:majorGridlines>
          <c:spPr>
            <a:ln>
              <a:solidFill>
                <a:schemeClr val="accent1">
                  <a:lumMod val="40000"/>
                  <a:lumOff val="60000"/>
                </a:schemeClr>
              </a:solidFill>
              <a:prstDash val="sysDot"/>
            </a:ln>
          </c:spPr>
        </c:majorGridlines>
        <c:numFmt formatCode="General" sourceLinked="1"/>
        <c:tickLblPos val="nextTo"/>
        <c:crossAx val="66692992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71648214230593188"/>
          <c:y val="0.12612755116324637"/>
          <c:w val="0.27566112555193911"/>
          <c:h val="0.59394806039449111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</c:chart>
  <c:spPr>
    <a:solidFill>
      <a:srgbClr val="DBEEF4"/>
    </a:solidFill>
    <a:effectLst>
      <a:outerShdw blurRad="50800" dist="38100" dir="5400000" algn="t" rotWithShape="0">
        <a:prstClr val="black">
          <a:alpha val="40000"/>
        </a:prstClr>
      </a:outerShdw>
    </a:effectLst>
  </c:spPr>
  <c:txPr>
    <a:bodyPr/>
    <a:lstStyle/>
    <a:p>
      <a:pPr>
        <a:defRPr sz="16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0.61404</cdr:x>
      <cdr:y>0.27451</cdr:y>
    </cdr:from>
    <cdr:to>
      <cdr:x>0.62942</cdr:x>
      <cdr:y>0.29057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500330" y="1000132"/>
          <a:ext cx="62627" cy="58512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solidFill>
            <a:srgbClr val="92D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0.54386</cdr:x>
      <cdr:y>0.23529</cdr:y>
    </cdr:from>
    <cdr:to>
      <cdr:x>1</cdr:x>
      <cdr:y>0.94118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57423" y="857256"/>
          <a:ext cx="1857387" cy="25717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       </a:t>
          </a:r>
          <a:r>
            <a:rPr lang="ru-RU" sz="140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rPr>
            <a:t>Среднесписочная </a:t>
          </a:r>
          <a:endParaRPr lang="ru-RU" sz="140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1400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rPr>
            <a:t>численность </a:t>
          </a:r>
          <a:endParaRPr lang="ru-RU" sz="1400" kern="1200" dirty="0" smtClean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140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rPr>
            <a:t>работников</a:t>
          </a:r>
          <a:endParaRPr lang="ru-RU" sz="140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1400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rPr>
            <a:t> прочих </a:t>
          </a:r>
          <a:r>
            <a:rPr lang="ru-RU" sz="140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rPr>
            <a:t>отраслей</a:t>
          </a:r>
        </a:p>
        <a:p xmlns:a="http://schemas.openxmlformats.org/drawingml/2006/main">
          <a:pPr algn="ctr"/>
          <a:endParaRPr lang="ru-RU" sz="140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</a:t>
          </a:r>
          <a:r>
            <a:rPr lang="ru-RU" sz="14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   </a:t>
          </a:r>
          <a:r>
            <a:rPr lang="ru-RU" sz="140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rPr>
            <a:t>Среднесписочная </a:t>
          </a:r>
          <a:endParaRPr lang="ru-RU" sz="140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1400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rPr>
            <a:t>численность </a:t>
          </a:r>
          <a:endParaRPr lang="ru-RU" sz="1400" kern="1200" dirty="0" smtClean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140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rPr>
            <a:t>работников</a:t>
          </a:r>
          <a:endParaRPr lang="ru-RU" sz="140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1400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rPr>
            <a:t>бюджетной </a:t>
          </a:r>
          <a:r>
            <a:rPr lang="ru-RU" sz="140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rPr>
            <a:t>сферы </a:t>
          </a:r>
        </a:p>
        <a:p xmlns:a="http://schemas.openxmlformats.org/drawingml/2006/main">
          <a:pPr algn="ctr"/>
          <a:r>
            <a:rPr lang="ru-RU" sz="140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rPr>
            <a:t>(образование, </a:t>
          </a:r>
        </a:p>
        <a:p xmlns:a="http://schemas.openxmlformats.org/drawingml/2006/main">
          <a:pPr algn="ctr"/>
          <a:r>
            <a:rPr lang="ru-RU" sz="140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rPr>
            <a:t>здравоохранение, </a:t>
          </a:r>
        </a:p>
        <a:p xmlns:a="http://schemas.openxmlformats.org/drawingml/2006/main">
          <a:pPr algn="ctr"/>
          <a:r>
            <a:rPr lang="ru-RU" sz="1400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rPr>
            <a:t>к</a:t>
          </a:r>
          <a:r>
            <a:rPr lang="ru-RU" sz="140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rPr>
            <a:t>ультура)</a:t>
          </a:r>
          <a:endParaRPr lang="ru-RU" sz="140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>
            <a:buFontTx/>
            <a:buChar char="-"/>
          </a:pPr>
          <a:endParaRPr lang="ru-RU" sz="14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0.59649</cdr:x>
      <cdr:y>0.56863</cdr:y>
    </cdr:from>
    <cdr:to>
      <cdr:x>0.60772</cdr:x>
      <cdr:y>0.58823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 flipH="1" flipV="1">
          <a:off x="2428892" y="2071702"/>
          <a:ext cx="45729" cy="7141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  <a:ln xmlns:a="http://schemas.openxmlformats.org/drawingml/2006/main" w="2540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endParaRPr lang="ru-RU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0.09231</cdr:x>
      <cdr:y>0.16981</cdr:y>
    </cdr:from>
    <cdr:to>
      <cdr:x>0.28923</cdr:x>
      <cdr:y>0.2549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75883" y="618676"/>
          <a:ext cx="801852" cy="310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14,0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0.36842</cdr:x>
      <cdr:y>0.19608</cdr:y>
    </cdr:from>
    <cdr:to>
      <cdr:x>0.56535</cdr:x>
      <cdr:y>0.26304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500198" y="714380"/>
          <a:ext cx="801892" cy="2439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13,4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lIns="95559" tIns="47780" rIns="95559" bIns="47780"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lIns="95559" tIns="47780" rIns="95559" bIns="47780"/>
          <a:lstStyle/>
          <a:p>
            <a:fld id="{A849C5AD-4428-4E9C-9C84-11B72C9365FB}" type="datetimeFigureOut">
              <a:rPr lang="en-US" smtClean="0"/>
              <a:pPr/>
              <a:t>6/20/2017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lIns="95559" tIns="47780" rIns="95559" bIns="47780"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lIns="95559" tIns="47780" rIns="95559" bIns="47780"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lIns="95559" tIns="47780" rIns="95559" bIns="47780"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lIns="95559" tIns="47780" rIns="95559" bIns="47780"/>
          <a:lstStyle/>
          <a:p>
            <a:fld id="{D7547E60-4BE7-4E4E-9AAA-5EE35AEC995C}" type="datetimeFigureOut">
              <a:rPr lang="en-US" smtClean="0"/>
              <a:pPr/>
              <a:t>6/20/2017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lIns="95559" tIns="47780" rIns="95559" bIns="47780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5559" tIns="47780" rIns="95559" bIns="47780"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lIns="95559" tIns="47780" rIns="95559" bIns="47780"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lIns="95559" tIns="47780" rIns="95559" bIns="47780"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5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5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5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55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18" indent="-28314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150" indent="-22619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8126" indent="-22619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2103" indent="-22619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7660" indent="-2261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3218" indent="-2261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8776" indent="-2261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4334" indent="-2261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8C91C817-85ED-40D1-ACA6-3B7E799DF551}" type="slidenum">
              <a:rPr lang="ru-RU" altLang="ru-RU" smtClean="0"/>
              <a:pPr>
                <a:spcBef>
                  <a:spcPct val="0"/>
                </a:spcBef>
              </a:pPr>
              <a:t>12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658458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18" indent="-28314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150" indent="-22619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8126" indent="-22619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2103" indent="-22619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7660" indent="-2261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3218" indent="-2261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8776" indent="-2261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4334" indent="-2261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8C91C817-85ED-40D1-ACA6-3B7E799DF551}" type="slidenum">
              <a:rPr lang="ru-RU" altLang="ru-RU" smtClean="0"/>
              <a:pPr>
                <a:spcBef>
                  <a:spcPct val="0"/>
                </a:spcBef>
              </a:pPr>
              <a:t>13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658458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20.06.2017</a:t>
            </a:fld>
            <a:endParaRPr lang="ru-RU" sz="1000" dirty="0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ru-RU" sz="1000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 sz="1000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20.06.2017</a:t>
            </a:fld>
            <a:endParaRPr lang="ru-RU" sz="1000" dirty="0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ru-RU" sz="1000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 sz="1000" dirty="0" smtClean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20.06.2017</a:t>
            </a:fld>
            <a:endParaRPr lang="ru-RU" sz="1000" dirty="0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ru-RU" sz="1000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 sz="1000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20.06.2017</a:t>
            </a:fld>
            <a:endParaRPr lang="ru-RU" sz="10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ru-RU" sz="1000" dirty="0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 sz="1000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20.06.2017</a:t>
            </a:fld>
            <a:endParaRPr lang="ru-RU" sz="1000" dirty="0" smtClean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ru-RU" sz="1000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 sz="1000" dirty="0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20.06.2017</a:t>
            </a:fld>
            <a:endParaRPr lang="ru-RU" sz="10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ru-RU" sz="1000" dirty="0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 sz="1000" dirty="0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ru-RU" smtClean="0"/>
              <a:pPr/>
              <a:t>20.06.2017</a:t>
            </a:fld>
            <a:endParaRPr lang="ru-RU" sz="10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ru-RU" sz="1000" dirty="0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 sz="1000" dirty="0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0C3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4FD69-4A85-4715-A222-ABB225B63BC6}" type="datetimeFigureOut">
              <a:rPr lang="ru-RU" smtClean="0"/>
              <a:pPr/>
              <a:t>20.06.2017</a:t>
            </a:fld>
            <a:endParaRPr lang="ru-RU" sz="1000" dirty="0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ru-RU" sz="1000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D4C49B74-5DB2-4B03-B1D2-7F6A3C51C318}" type="slidenum">
              <a:rPr lang="ru-RU" smtClean="0"/>
              <a:pPr algn="r"/>
              <a:t>‹#›</a:t>
            </a:fld>
            <a:endParaRPr lang="ru-RU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chart" Target="../charts/char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3.pn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4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10" Type="http://schemas.openxmlformats.org/officeDocument/2006/relationships/image" Target="../media/image3.pn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chart" Target="../charts/chart11.xml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6286521"/>
            <a:ext cx="9144000" cy="571480"/>
          </a:xfrm>
        </p:spPr>
        <p:txBody>
          <a:bodyPr anchor="ctr"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Каргасок - 2017</a:t>
            </a:r>
          </a:p>
        </p:txBody>
      </p:sp>
      <p:sp>
        <p:nvSpPr>
          <p:cNvPr id="4" name="Подзаголовок 4"/>
          <p:cNvSpPr txBox="1">
            <a:spLocks/>
          </p:cNvSpPr>
          <p:nvPr/>
        </p:nvSpPr>
        <p:spPr>
          <a:xfrm>
            <a:off x="0" y="1371586"/>
            <a:ext cx="9144000" cy="1071570"/>
          </a:xfrm>
          <a:prstGeom prst="rect">
            <a:avLst/>
          </a:prstGeom>
        </p:spPr>
        <p:txBody>
          <a:bodyPr lIns="91433" tIns="45716" rIns="91433" bIns="45716" anchor="ctr">
            <a:noAutofit/>
          </a:bodyPr>
          <a:lstStyle/>
          <a:p>
            <a:pPr algn="ctr"/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ОБРАЗОВАНИЕ «КАРГАСОКСКИЙ РАЙОН»</a:t>
            </a:r>
            <a:b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ТОМСКАЯ ОБЛАСТЬ</a:t>
            </a:r>
          </a:p>
          <a:p>
            <a:pPr algn="ctr"/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АДМИНИСТРАЦИЯ КАРГАСОКСКОГО РАЙОНА</a:t>
            </a:r>
            <a:endParaRPr lang="ru-RU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2814633"/>
            <a:ext cx="9144000" cy="2543193"/>
          </a:xfrm>
          <a:prstGeom prst="rect">
            <a:avLst/>
          </a:prstGeom>
        </p:spPr>
        <p:txBody>
          <a:bodyPr lIns="91433" tIns="45716" rIns="91433" bIns="45716" anchor="ctr" anchorCtr="0">
            <a:noAutofit/>
          </a:bodyPr>
          <a:lstStyle/>
          <a:p>
            <a:pPr algn="ctr"/>
            <a:r>
              <a:rPr lang="ru-RU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Отчет</a:t>
            </a:r>
          </a:p>
          <a:p>
            <a:pPr algn="ctr"/>
            <a:r>
              <a:rPr lang="ru-RU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Главы Каргасокского района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деятельности органов местного самоуправления муниципального образования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«Каргасокский район» в 2012-2016 годах</a:t>
            </a:r>
            <a:r>
              <a:rPr lang="ru-RU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D:\Pictures\600822 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0402" y="171202"/>
            <a:ext cx="1033102" cy="111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08686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РЕМОНТ ЖИЛЫХ ПОМЕЩЕНИЙ ВЕТЕРАНОВ ВОВ, </a:t>
            </a:r>
          </a:p>
          <a:p>
            <a:pPr algn="ctr"/>
            <a:r>
              <a:rPr lang="ru-RU" sz="19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ВДОВ УЧАСТНИКОВ ВОВ в 2012-2016 гг.</a:t>
            </a:r>
            <a:r>
              <a:rPr lang="ru-RU" sz="1900" b="1" dirty="0" smtClean="0">
                <a:solidFill>
                  <a:schemeClr val="bg1"/>
                </a:solidFill>
              </a:rPr>
              <a:t> </a:t>
            </a:r>
            <a:endParaRPr lang="ru-RU" sz="1900" b="1" kern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0" descr="http://hosgroup.com.vn/files/home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99" y="1785926"/>
            <a:ext cx="3707343" cy="356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071997" y="3453000"/>
            <a:ext cx="1584325" cy="1323439"/>
          </a:xfrm>
          <a:prstGeom prst="rect">
            <a:avLst/>
          </a:prstGeom>
          <a:solidFill>
            <a:srgbClr val="DDDDD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всего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36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127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гражданам</a:t>
            </a:r>
            <a:endParaRPr lang="ru-RU" alt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357158" y="3214686"/>
            <a:ext cx="4664072" cy="1938526"/>
            <a:chOff x="404" y="2033"/>
            <a:chExt cx="1294" cy="298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invGray">
            <a:xfrm>
              <a:off x="404" y="2033"/>
              <a:ext cx="1205" cy="29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dist="63500" algn="ctr" rotWithShape="0">
                <a:schemeClr val="tx1">
                  <a:alpha val="50000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 dirty="0" smtClean="0">
                  <a:latin typeface="Times New Roman" pitchFamily="18" charset="0"/>
                  <a:cs typeface="Times New Roman" pitchFamily="18" charset="0"/>
                </a:rPr>
                <a:t>Оказана помощь: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altLang="ru-RU" sz="2400" b="1" kern="0" dirty="0" smtClean="0">
                  <a:solidFill>
                    <a:srgbClr val="F6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tang" pitchFamily="18" charset="-127"/>
                  <a:ea typeface="Batang" pitchFamily="18" charset="-127"/>
                  <a:cs typeface="Times New Roman" pitchFamily="18" charset="0"/>
                </a:rPr>
                <a:t>11</a:t>
              </a:r>
              <a:r>
                <a:rPr lang="ru-RU" altLang="ru-RU" sz="2000" b="1" dirty="0" smtClean="0">
                  <a:latin typeface="Times New Roman" pitchFamily="18" charset="0"/>
                  <a:cs typeface="Times New Roman" pitchFamily="18" charset="0"/>
                </a:rPr>
                <a:t> участникам ВОВ;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400" b="1" kern="0" dirty="0" smtClean="0">
                  <a:solidFill>
                    <a:srgbClr val="F6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tang" pitchFamily="18" charset="-127"/>
                  <a:ea typeface="Batang" pitchFamily="18" charset="-127"/>
                  <a:cs typeface="Times New Roman" pitchFamily="18" charset="0"/>
                </a:rPr>
                <a:t>19</a:t>
              </a:r>
              <a:r>
                <a:rPr lang="ru-RU" altLang="ru-RU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altLang="ru-RU" sz="2000" b="1" dirty="0" smtClean="0">
                  <a:latin typeface="Times New Roman" pitchFamily="18" charset="0"/>
                  <a:cs typeface="Times New Roman" pitchFamily="18" charset="0"/>
                </a:rPr>
                <a:t>вдовам участников ВОВ;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400" b="1" kern="0" dirty="0" smtClean="0">
                  <a:solidFill>
                    <a:srgbClr val="F6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tang" pitchFamily="18" charset="-127"/>
                  <a:ea typeface="Batang" pitchFamily="18" charset="-127"/>
                  <a:cs typeface="Times New Roman" pitchFamily="18" charset="0"/>
                </a:rPr>
                <a:t>97 </a:t>
              </a:r>
              <a:r>
                <a:rPr lang="ru-RU" altLang="ru-RU" sz="2000" b="1" dirty="0" smtClean="0">
                  <a:latin typeface="Times New Roman" pitchFamily="18" charset="0"/>
                  <a:cs typeface="Times New Roman" pitchFamily="18" charset="0"/>
                </a:rPr>
                <a:t>труженикам тыла</a:t>
              </a:r>
              <a:endParaRPr lang="ru-RU" alt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AutoShape 6"/>
            <p:cNvSpPr>
              <a:spLocks noChangeArrowheads="1"/>
            </p:cNvSpPr>
            <p:nvPr/>
          </p:nvSpPr>
          <p:spPr bwMode="invGray">
            <a:xfrm rot="5400000">
              <a:off x="1568" y="2114"/>
              <a:ext cx="139" cy="120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>
              <a:outerShdw dist="63500" algn="ctr" rotWithShape="0">
                <a:schemeClr val="tx1">
                  <a:alpha val="50000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+mn-lt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42844" y="928670"/>
            <a:ext cx="52864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/>
            <a:r>
              <a:rPr lang="el-GR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altLang="ru-RU" sz="36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12,8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 руб., </a:t>
            </a:r>
          </a:p>
          <a:p>
            <a:pPr indent="266700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т.ч.:</a:t>
            </a:r>
          </a:p>
          <a:p>
            <a:pPr indent="266700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 - </a:t>
            </a:r>
            <a:r>
              <a:rPr lang="ru-RU" alt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4,8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 руб.;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РБ - </a:t>
            </a:r>
            <a:r>
              <a:rPr lang="ru-RU" alt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1,1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 руб.;</a:t>
            </a:r>
          </a:p>
          <a:p>
            <a:pPr indent="266700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«Томскнефть» ВНК - </a:t>
            </a:r>
            <a:r>
              <a:rPr lang="ru-RU" alt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6,9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 руб.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1" y="5643578"/>
            <a:ext cx="91439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Ремонт кровель, обустройство теплых санузлов, ремонт окон, дверей, отопительных печей, проведение водопровода, утепление и обшивка домов, ремонт фундаментов, установка душевых кабин, ремонт тротуаров</a:t>
            </a:r>
            <a:endParaRPr lang="ru-RU" alt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 descr="D:\Pictures\600822 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715436" y="6500834"/>
            <a:ext cx="42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08686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СУБСИДИРОВАНИЕ ПАССАЖИРСКИХ ПЕРЕВОЗОК ВНУТРИ КАРГАСОКСКОГО РАЙОНА</a:t>
            </a:r>
          </a:p>
        </p:txBody>
      </p:sp>
      <p:pic>
        <p:nvPicPr>
          <p:cNvPr id="4" name="Picture 6" descr="D:\Pictures\600822 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ogogina.KARGASOK\Pictures\-МИ-8Т.jpg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142844" y="4643446"/>
            <a:ext cx="2736000" cy="2052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0"/>
          </a:effectLst>
        </p:spPr>
      </p:pic>
      <p:pic>
        <p:nvPicPr>
          <p:cNvPr id="1028" name="Picture 4" descr="C:\Users\ogogina.KARGASOK\Pictures\at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4643446"/>
            <a:ext cx="2736000" cy="2052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0"/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28594" y="928670"/>
          <a:ext cx="8286809" cy="321850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500332"/>
                <a:gridCol w="857256"/>
                <a:gridCol w="857256"/>
                <a:gridCol w="1000132"/>
                <a:gridCol w="928694"/>
                <a:gridCol w="959309"/>
                <a:gridCol w="1183830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перевозок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2012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2013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Воздушные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9,6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13,6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19,3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19,6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21,1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83,2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Водные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Автомобильным транспортом в городском и пригородном сообщении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6,6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9,8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34,6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19,4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34,4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34,0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132,1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9" name="Picture 5" descr="C:\Users\ogogina.KARGASOK\Pictures\Катер_КС-110-32А_в_Каргаск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7636" y="4357694"/>
            <a:ext cx="3060000" cy="204063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572396" y="571480"/>
            <a:ext cx="12426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715404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gogina.KARGASOK\Pictures\ДОРОГА.jpg"/>
          <p:cNvPicPr>
            <a:picLocks noChangeAspect="1" noChangeArrowheads="1"/>
          </p:cNvPicPr>
          <p:nvPr/>
        </p:nvPicPr>
        <p:blipFill>
          <a:blip r:embed="rId3">
            <a:lum bright="67000" contrast="-2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10868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АВТОМОБИЛЬНЫЕ ДОРОГИ КАРГАСОКСКОГО РАЙОНА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2895" y="714357"/>
            <a:ext cx="670799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endParaRPr lang="ru-RU" sz="1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1313" indent="-341313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Общая протяженность автомобильных дорог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1313" indent="-341313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Каргасокского района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1313" indent="-341313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endParaRPr lang="ru-RU" sz="1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786578" y="976954"/>
            <a:ext cx="2366502" cy="525401"/>
          </a:xfrm>
          <a:prstGeom prst="rect">
            <a:avLst/>
          </a:prstGeom>
        </p:spPr>
        <p:txBody>
          <a:bodyPr wrap="none" lIns="90000" tIns="46800" bIns="46800">
            <a:spAutoFit/>
          </a:bodyPr>
          <a:lstStyle/>
          <a:p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800" b="1" dirty="0" smtClean="0">
                <a:solidFill>
                  <a:srgbClr val="EC43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1 079,7 км.</a:t>
            </a:r>
            <a:endParaRPr lang="ru-RU" altLang="ru-RU" sz="2800" b="1" kern="0" dirty="0">
              <a:solidFill>
                <a:srgbClr val="F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3846332"/>
            <a:ext cx="9144000" cy="215443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1313" indent="287338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дороги с твердым покрытием (асфальт, гравий, щебень) - </a:t>
            </a:r>
            <a:r>
              <a:rPr lang="ru-RU" altLang="ru-RU" sz="26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116,3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км.</a:t>
            </a:r>
          </a:p>
          <a:p>
            <a:pPr marL="341313" indent="287338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endParaRPr lang="ru-RU" sz="1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1313" indent="287338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грунтовые дороги                                                                  -</a:t>
            </a:r>
            <a:r>
              <a:rPr lang="ru-RU" altLang="ru-RU" sz="26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163,3</a:t>
            </a:r>
            <a:r>
              <a:rPr lang="ru-RU" altLang="ru-RU" sz="2400" b="1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км.</a:t>
            </a:r>
          </a:p>
          <a:p>
            <a:pPr marL="341313" indent="287338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endParaRPr lang="ru-RU" sz="1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1313" indent="287338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автозимники                                                                           -</a:t>
            </a:r>
            <a:r>
              <a:rPr lang="ru-RU" altLang="ru-RU" sz="26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610,0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км.</a:t>
            </a:r>
          </a:p>
          <a:p>
            <a:pPr marL="341313" indent="287338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endParaRPr lang="ru-RU" sz="1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1313" indent="287338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ледовые переправы                                                                -     </a:t>
            </a:r>
            <a:r>
              <a:rPr lang="ru-RU" altLang="ru-RU" sz="26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2,1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км.</a:t>
            </a:r>
            <a:endParaRPr lang="ru-RU" altLang="ru-RU" sz="2400" b="1" kern="0" dirty="0">
              <a:solidFill>
                <a:srgbClr val="F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58" y="1643050"/>
            <a:ext cx="84296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74613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них:</a:t>
            </a:r>
          </a:p>
          <a:p>
            <a:pPr defTabSz="455613" eaLnBrk="0" hangingPunct="0">
              <a:buClr>
                <a:schemeClr val="accent1"/>
              </a:buClr>
              <a:buSzPct val="80000"/>
              <a:defRPr/>
            </a:pP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ведомственные                       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ru-RU" altLang="ru-RU" sz="26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188,0</a:t>
            </a:r>
            <a:r>
              <a:rPr lang="ru-RU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км.</a:t>
            </a:r>
            <a:r>
              <a:rPr lang="ru-RU" altLang="ru-RU" sz="26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;</a:t>
            </a:r>
          </a:p>
          <a:p>
            <a:pPr defTabSz="455613" eaLnBrk="0" hangingPunct="0">
              <a:buClr>
                <a:schemeClr val="accent1"/>
              </a:buClr>
              <a:buSzPct val="80000"/>
              <a:defRPr/>
            </a:pPr>
            <a:endParaRPr lang="ru-RU" sz="1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613" eaLnBrk="0" hangingPunct="0">
              <a:buClr>
                <a:schemeClr val="accent1"/>
              </a:buClr>
              <a:buSzPct val="80000"/>
              <a:defRPr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дороги общего пользования   -    </a:t>
            </a:r>
            <a:r>
              <a:rPr lang="ru-RU" altLang="ru-RU" sz="26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891,7 </a:t>
            </a:r>
            <a:r>
              <a:rPr lang="ru-RU" alt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км.</a:t>
            </a:r>
          </a:p>
          <a:p>
            <a:pPr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4071934" y="3000372"/>
            <a:ext cx="1928826" cy="928694"/>
          </a:xfrm>
          <a:prstGeom prst="downArrow">
            <a:avLst/>
          </a:prstGeom>
          <a:solidFill>
            <a:schemeClr val="accent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 них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ogogina.KARGASOK\Pictures\_3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57158" y="2000240"/>
            <a:ext cx="357190" cy="357190"/>
          </a:xfrm>
          <a:prstGeom prst="rect">
            <a:avLst/>
          </a:prstGeom>
          <a:noFill/>
        </p:spPr>
      </p:pic>
      <p:pic>
        <p:nvPicPr>
          <p:cNvPr id="22" name="Picture 2" descr="C:\Users\ogogina.KARGASOK\Pictures\_3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57158" y="2571744"/>
            <a:ext cx="357190" cy="357190"/>
          </a:xfrm>
          <a:prstGeom prst="rect">
            <a:avLst/>
          </a:prstGeom>
          <a:noFill/>
        </p:spPr>
      </p:pic>
      <p:pic>
        <p:nvPicPr>
          <p:cNvPr id="29" name="Picture 2" descr="C:\Users\ogogina.KARGASOK\Pictures\_3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57158" y="3929066"/>
            <a:ext cx="357190" cy="357190"/>
          </a:xfrm>
          <a:prstGeom prst="rect">
            <a:avLst/>
          </a:prstGeom>
          <a:noFill/>
        </p:spPr>
      </p:pic>
      <p:pic>
        <p:nvPicPr>
          <p:cNvPr id="30" name="Picture 2" descr="C:\Users\ogogina.KARGASOK\Pictures\_3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57158" y="4419608"/>
            <a:ext cx="357190" cy="366714"/>
          </a:xfrm>
          <a:prstGeom prst="rect">
            <a:avLst/>
          </a:prstGeom>
          <a:noFill/>
        </p:spPr>
      </p:pic>
      <p:pic>
        <p:nvPicPr>
          <p:cNvPr id="31" name="Picture 2" descr="C:\Users\ogogina.KARGASOK\Pictures\_3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57158" y="4991112"/>
            <a:ext cx="357190" cy="366714"/>
          </a:xfrm>
          <a:prstGeom prst="rect">
            <a:avLst/>
          </a:prstGeom>
          <a:noFill/>
        </p:spPr>
      </p:pic>
      <p:pic>
        <p:nvPicPr>
          <p:cNvPr id="32" name="Picture 2" descr="C:\Users\ogogina.KARGASOK\Pictures\_3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57158" y="5562616"/>
            <a:ext cx="357190" cy="366714"/>
          </a:xfrm>
          <a:prstGeom prst="rect">
            <a:avLst/>
          </a:prstGeom>
          <a:noFill/>
        </p:spPr>
      </p:pic>
      <p:pic>
        <p:nvPicPr>
          <p:cNvPr id="17" name="Picture 6" descr="D:\Pictures\600822 ger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8715404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C3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</p:spTree>
    <p:extLst>
      <p:ext uri="{BB962C8B-B14F-4D97-AF65-F5344CB8AC3E}">
        <p14:creationId xmlns="" xmlns:p14="http://schemas.microsoft.com/office/powerpoint/2010/main" val="42500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85720" y="71414"/>
            <a:ext cx="87868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РЕМОНТ, СТРОИТЕЛЬСТВО АВТОМОБИЛЬНЫХ ДОРОГ КАРГАСОКСКОГО РАЙОНА в 2012-2016 гг.</a:t>
            </a:r>
            <a:r>
              <a:rPr lang="ru-RU" sz="1900" b="1" dirty="0" smtClean="0">
                <a:solidFill>
                  <a:schemeClr val="bg1"/>
                </a:solidFill>
              </a:rPr>
              <a:t> </a:t>
            </a:r>
            <a:endParaRPr lang="ru-RU" sz="1900" b="1" kern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6" descr="D:\Pictures\600822 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Изображение 016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 bwMode="auto">
          <a:xfrm>
            <a:off x="4643438" y="4929198"/>
            <a:ext cx="2472851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 bwMode="auto">
          <a:xfrm>
            <a:off x="6572264" y="5072074"/>
            <a:ext cx="2472851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7" name="Picture 13" descr="Изображение 016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 bwMode="auto">
          <a:xfrm>
            <a:off x="4786314" y="3214686"/>
            <a:ext cx="2472836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tretch>
            <a:fillRect/>
          </a:stretch>
        </p:blipFill>
        <p:spPr bwMode="auto">
          <a:xfrm>
            <a:off x="6572264" y="3357562"/>
            <a:ext cx="2491398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10" name="Стрелка вниз 9"/>
          <p:cNvSpPr/>
          <p:nvPr/>
        </p:nvSpPr>
        <p:spPr>
          <a:xfrm rot="16200000">
            <a:off x="2837521" y="1051579"/>
            <a:ext cx="540000" cy="928694"/>
          </a:xfrm>
          <a:prstGeom prst="downArrow">
            <a:avLst>
              <a:gd name="adj1" fmla="val 42179"/>
              <a:gd name="adj2" fmla="val 6144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406" y="3459352"/>
            <a:ext cx="4572032" cy="32470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anchor="ctr">
            <a:spAutoFit/>
          </a:bodyPr>
          <a:lstStyle/>
          <a:p>
            <a:pPr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В рамках государственной программы «Развитие транспортной системы в Томской области» в 2016 году </a:t>
            </a:r>
          </a:p>
          <a:p>
            <a:pPr marL="341313" indent="-341313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1313" indent="-341313"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отремонтировано  </a:t>
            </a:r>
            <a:r>
              <a:rPr lang="ru-RU" alt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5,088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км.</a:t>
            </a:r>
            <a:r>
              <a:rPr lang="ru-RU" alt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дорог: </a:t>
            </a:r>
          </a:p>
          <a:p>
            <a:pPr defTabSz="455613" eaLnBrk="0" hangingPunct="0">
              <a:buClr>
                <a:schemeClr val="accent1"/>
              </a:buClr>
              <a:buSzPct val="80000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rgbClr val="F374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асфальтобетонным покрытием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2,015 </a:t>
            </a:r>
            <a:r>
              <a:rPr lang="ru-RU" altLang="ru-RU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км.</a:t>
            </a:r>
          </a:p>
          <a:p>
            <a:pPr defTabSz="455613" eaLnBrk="0" hangingPunct="0"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 гравийным покрытием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3,073 </a:t>
            </a:r>
            <a:r>
              <a:rPr lang="ru-RU" altLang="ru-RU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км.</a:t>
            </a:r>
          </a:p>
          <a:p>
            <a:pPr marL="341313" indent="-341313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1313" indent="-341313"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el-GR" sz="2000" b="1" dirty="0" smtClean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alt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28,1 </a:t>
            </a:r>
            <a:r>
              <a:rPr lang="ru-RU" altLang="ru-RU" sz="22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млн. руб.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в т.ч.: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1313" indent="-341313"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 –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26,8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млн. руб.; РБ –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1,3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844" y="988812"/>
            <a:ext cx="2500330" cy="21544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 дорожную деятельность = </a:t>
            </a:r>
            <a:r>
              <a:rPr lang="ru-RU" altLang="ru-RU" sz="28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289,4</a:t>
            </a:r>
            <a:r>
              <a:rPr lang="ru-RU" altLang="ru-RU" sz="2800" b="1" dirty="0" smtClean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млн. руб. </a:t>
            </a:r>
          </a:p>
          <a:p>
            <a:pPr indent="85725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т.ч.: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 - </a:t>
            </a:r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118,8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млн. руб.;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РБ – </a:t>
            </a:r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170,5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млн. руб.</a:t>
            </a:r>
          </a:p>
        </p:txBody>
      </p:sp>
      <p:sp>
        <p:nvSpPr>
          <p:cNvPr id="22" name="Стрелка вниз 21"/>
          <p:cNvSpPr/>
          <p:nvPr/>
        </p:nvSpPr>
        <p:spPr>
          <a:xfrm rot="16200000">
            <a:off x="2837521" y="1980274"/>
            <a:ext cx="540000" cy="928694"/>
          </a:xfrm>
          <a:prstGeom prst="downArrow">
            <a:avLst>
              <a:gd name="adj1" fmla="val 42179"/>
              <a:gd name="adj2" fmla="val 6144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 rot="16200000">
            <a:off x="2837521" y="2520274"/>
            <a:ext cx="540000" cy="928694"/>
          </a:xfrm>
          <a:prstGeom prst="downArrow">
            <a:avLst>
              <a:gd name="adj1" fmla="val 42179"/>
              <a:gd name="adj2" fmla="val 6144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857752" y="4457650"/>
            <a:ext cx="4892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0" dirty="0" smtClean="0">
                <a:latin typeface="Times New Roman" pitchFamily="18" charset="0"/>
                <a:cs typeface="Times New Roman" pitchFamily="18" charset="0"/>
              </a:rPr>
              <a:t>До</a:t>
            </a:r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786314" y="6172162"/>
            <a:ext cx="4892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0" dirty="0" smtClean="0">
                <a:latin typeface="Times New Roman" pitchFamily="18" charset="0"/>
                <a:cs typeface="Times New Roman" pitchFamily="18" charset="0"/>
              </a:rPr>
              <a:t>До</a:t>
            </a:r>
            <a:endParaRPr lang="ru-RU" sz="2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643702" y="4600526"/>
            <a:ext cx="8835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643702" y="6315038"/>
            <a:ext cx="8835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398545" y="4580761"/>
            <a:ext cx="1173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kern="0" dirty="0" smtClean="0">
                <a:solidFill>
                  <a:srgbClr val="132D4D"/>
                </a:solidFill>
                <a:latin typeface="Times New Roman" pitchFamily="18" charset="0"/>
                <a:cs typeface="Times New Roman" pitchFamily="18" charset="0"/>
              </a:rPr>
              <a:t>ул. Трактовая</a:t>
            </a:r>
            <a:endParaRPr lang="ru-RU" sz="1200" dirty="0">
              <a:solidFill>
                <a:srgbClr val="132D4D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898875" y="4723637"/>
            <a:ext cx="1173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Трактовая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72132" y="6286520"/>
            <a:ext cx="10182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Учебная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982929" y="6438920"/>
            <a:ext cx="10182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Учебная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/>
        </p:nvGraphicFramePr>
        <p:xfrm>
          <a:off x="3571868" y="808658"/>
          <a:ext cx="5357850" cy="2334590"/>
        </p:xfrm>
        <a:graphic>
          <a:graphicData uri="http://schemas.openxmlformats.org/drawingml/2006/table">
            <a:tbl>
              <a:tblPr firstRow="1" bandRow="1"/>
              <a:tblGrid>
                <a:gridCol w="5357850"/>
              </a:tblGrid>
              <a:tr h="1143008">
                <a:tc>
                  <a:txBody>
                    <a:bodyPr/>
                    <a:lstStyle/>
                    <a:p>
                      <a:pPr defTabSz="455613" eaLnBrk="0" hangingPunct="0">
                        <a:buClr>
                          <a:schemeClr val="accent1"/>
                        </a:buClr>
                        <a:buSzPct val="80000"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тремонтировано</a:t>
                      </a:r>
                      <a:r>
                        <a:rPr lang="ru-RU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2400" b="1" kern="0" dirty="0" smtClean="0">
                          <a:solidFill>
                            <a:srgbClr val="F6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tang" pitchFamily="18" charset="-127"/>
                          <a:ea typeface="Batang" pitchFamily="18" charset="-127"/>
                          <a:cs typeface="Times New Roman" pitchFamily="18" charset="0"/>
                        </a:rPr>
                        <a:t>44,87</a:t>
                      </a:r>
                      <a:r>
                        <a:rPr lang="ru-RU" sz="2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2000" b="1" kern="0" dirty="0" smtClean="0">
                          <a:solidFill>
                            <a:srgbClr val="F6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tang" pitchFamily="18" charset="-127"/>
                          <a:ea typeface="Batang" pitchFamily="18" charset="-127"/>
                          <a:cs typeface="Times New Roman" pitchFamily="18" charset="0"/>
                        </a:rPr>
                        <a:t>км.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дорог:</a:t>
                      </a:r>
                    </a:p>
                    <a:p>
                      <a:pPr defTabSz="455613" eaLnBrk="0" hangingPunct="0">
                        <a:buClr>
                          <a:schemeClr val="accent1"/>
                        </a:buClr>
                        <a:buSzPct val="80000"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- с асфальтобетонным покрытием  </a:t>
                      </a:r>
                      <a:r>
                        <a:rPr lang="ru-RU" altLang="ru-RU" sz="2000" b="1" kern="0" dirty="0" smtClean="0">
                          <a:solidFill>
                            <a:srgbClr val="F6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tang" pitchFamily="18" charset="-127"/>
                          <a:ea typeface="Batang" pitchFamily="18" charset="-127"/>
                          <a:cs typeface="Times New Roman" pitchFamily="18" charset="0"/>
                        </a:rPr>
                        <a:t>5,815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2000" b="1" kern="0" dirty="0" smtClean="0">
                          <a:solidFill>
                            <a:srgbClr val="F6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tang" pitchFamily="18" charset="-127"/>
                          <a:ea typeface="Batang" pitchFamily="18" charset="-127"/>
                          <a:cs typeface="Times New Roman" pitchFamily="18" charset="0"/>
                        </a:rPr>
                        <a:t>км.</a:t>
                      </a:r>
                    </a:p>
                    <a:p>
                      <a:pPr defTabSz="455613" eaLnBrk="0" hangingPunct="0">
                        <a:buClr>
                          <a:schemeClr val="accent1"/>
                        </a:buClr>
                        <a:buSzPct val="80000"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- с гравийным покрытием                </a:t>
                      </a:r>
                      <a:r>
                        <a:rPr lang="ru-RU" altLang="ru-RU" sz="2000" b="1" kern="0" dirty="0" smtClean="0">
                          <a:solidFill>
                            <a:srgbClr val="F6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tang" pitchFamily="18" charset="-127"/>
                          <a:ea typeface="Batang" pitchFamily="18" charset="-127"/>
                          <a:cs typeface="Times New Roman" pitchFamily="18" charset="0"/>
                        </a:rPr>
                        <a:t>3,073</a:t>
                      </a:r>
                      <a:r>
                        <a:rPr lang="ru-RU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2000" b="1" kern="0" dirty="0" smtClean="0">
                          <a:solidFill>
                            <a:srgbClr val="F6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tang" pitchFamily="18" charset="-127"/>
                          <a:ea typeface="Batang" pitchFamily="18" charset="-127"/>
                          <a:cs typeface="Times New Roman" pitchFamily="18" charset="0"/>
                        </a:rPr>
                        <a:t>км.</a:t>
                      </a:r>
                    </a:p>
                    <a:p>
                      <a:pPr defTabSz="455613" eaLnBrk="0" hangingPunct="0">
                        <a:buClr>
                          <a:schemeClr val="accent1"/>
                        </a:buClr>
                        <a:buSzPct val="80000"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- грунтовые                                          </a:t>
                      </a:r>
                      <a:r>
                        <a:rPr lang="ru-RU" altLang="ru-RU" sz="2000" b="1" kern="0" dirty="0" smtClean="0">
                          <a:solidFill>
                            <a:srgbClr val="F6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tang" pitchFamily="18" charset="-127"/>
                          <a:ea typeface="Batang" pitchFamily="18" charset="-127"/>
                          <a:cs typeface="Times New Roman" pitchFamily="18" charset="0"/>
                        </a:rPr>
                        <a:t>35,98</a:t>
                      </a:r>
                      <a:r>
                        <a:rPr lang="ru-RU" altLang="ru-RU" sz="2400" b="1" kern="0" dirty="0" smtClean="0">
                          <a:solidFill>
                            <a:srgbClr val="F6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tang" pitchFamily="18" charset="-127"/>
                          <a:ea typeface="Batang" pitchFamily="18" charset="-127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2000" b="1" kern="0" dirty="0" smtClean="0">
                          <a:solidFill>
                            <a:srgbClr val="F6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tang" pitchFamily="18" charset="-127"/>
                          <a:ea typeface="Batang" pitchFamily="18" charset="-127"/>
                          <a:cs typeface="Times New Roman" pitchFamily="18" charset="0"/>
                        </a:rPr>
                        <a:t>км.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48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построено</a:t>
                      </a:r>
                      <a:r>
                        <a:rPr lang="ru-RU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2000" b="1" kern="0" dirty="0" smtClean="0">
                          <a:solidFill>
                            <a:srgbClr val="F6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tang" pitchFamily="18" charset="-127"/>
                          <a:ea typeface="Batang" pitchFamily="18" charset="-127"/>
                          <a:cs typeface="Times New Roman" pitchFamily="18" charset="0"/>
                        </a:rPr>
                        <a:t>2 028,37 км. 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автозимников</a:t>
                      </a:r>
                      <a:endParaRPr lang="ru-RU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7175">
                <a:tc>
                  <a:txBody>
                    <a:bodyPr/>
                    <a:lstStyle/>
                    <a:p>
                      <a:pPr defTabSz="455613" eaLnBrk="0" hangingPunct="0">
                        <a:buClr>
                          <a:schemeClr val="accent1"/>
                        </a:buClr>
                        <a:buSzPct val="80000"/>
                        <a:defRPr/>
                      </a:pPr>
                      <a:r>
                        <a:rPr lang="ru-RU" altLang="ru-RU" sz="2000" b="1" kern="0" dirty="0" smtClean="0">
                          <a:solidFill>
                            <a:srgbClr val="F6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tang" pitchFamily="18" charset="-127"/>
                          <a:ea typeface="Batang" pitchFamily="18" charset="-127"/>
                          <a:cs typeface="Times New Roman" pitchFamily="18" charset="0"/>
                        </a:rPr>
                        <a:t>268,08</a:t>
                      </a:r>
                      <a:r>
                        <a:rPr lang="ru-RU" altLang="ru-RU" sz="2400" b="1" kern="0" dirty="0" smtClean="0">
                          <a:solidFill>
                            <a:srgbClr val="F6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tang" pitchFamily="18" charset="-127"/>
                          <a:ea typeface="Batang" pitchFamily="18" charset="-127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2000" b="1" kern="0" dirty="0" smtClean="0">
                          <a:solidFill>
                            <a:srgbClr val="F6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tang" pitchFamily="18" charset="-127"/>
                          <a:ea typeface="Batang" pitchFamily="18" charset="-127"/>
                          <a:cs typeface="Times New Roman" pitchFamily="18" charset="0"/>
                        </a:rPr>
                        <a:t>км.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содержание уличной дорожной сети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8715404" y="656013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</p:spTree>
    <p:extLst>
      <p:ext uri="{BB962C8B-B14F-4D97-AF65-F5344CB8AC3E}">
        <p14:creationId xmlns="" xmlns:p14="http://schemas.microsoft.com/office/powerpoint/2010/main" val="42500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gogina.KARGASOK\Pictures\Новоюгинская школ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7"/>
            <a:ext cx="9144000" cy="6143644"/>
          </a:xfrm>
          <a:prstGeom prst="rect">
            <a:avLst/>
          </a:prstGeom>
          <a:noFill/>
        </p:spPr>
      </p:pic>
      <p:sp>
        <p:nvSpPr>
          <p:cNvPr id="8" name="Параллелограмм 7"/>
          <p:cNvSpPr/>
          <p:nvPr/>
        </p:nvSpPr>
        <p:spPr>
          <a:xfrm>
            <a:off x="1000100" y="714356"/>
            <a:ext cx="8143900" cy="6143644"/>
          </a:xfrm>
          <a:prstGeom prst="parallelogram">
            <a:avLst>
              <a:gd name="adj" fmla="val 1677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714356"/>
            <a:ext cx="3214710" cy="2214578"/>
          </a:xfrm>
          <a:prstGeom prst="rect">
            <a:avLst/>
          </a:prstGeom>
          <a:noFill/>
          <a:ln w="1270">
            <a:solidFill>
              <a:schemeClr val="accent3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34988"/>
            <a:r>
              <a:rPr lang="ru-RU" sz="1600" b="1" i="1" u="sng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1600" b="1" i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инвестиций всего 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329,1 млн. руб.,  в т.ч.: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 - 87,9 млн. руб.;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РБ – 241,2 млн. руб.</a:t>
            </a:r>
          </a:p>
          <a:p>
            <a:r>
              <a:rPr lang="ru-RU" sz="1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Строительство 1 средней школы, </a:t>
            </a:r>
          </a:p>
          <a:p>
            <a:r>
              <a:rPr lang="ru-RU" sz="1400" b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2 детских дошкольных учреждения.</a:t>
            </a:r>
          </a:p>
          <a:p>
            <a:r>
              <a:rPr lang="ru-RU" sz="1400" b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Капитальный ремонт 4 детских садов.</a:t>
            </a:r>
            <a:endParaRPr lang="ru-RU" sz="1400" dirty="0">
              <a:solidFill>
                <a:srgbClr val="0C32D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57818" y="714356"/>
            <a:ext cx="3643338" cy="2286016"/>
          </a:xfrm>
          <a:prstGeom prst="rect">
            <a:avLst/>
          </a:prstGeom>
          <a:noFill/>
          <a:ln w="1270">
            <a:solidFill>
              <a:schemeClr val="accent3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34988"/>
            <a:r>
              <a:rPr lang="ru-RU" sz="1600" b="1" i="1" u="sng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инвестиций всего 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66,7 млн. руб.,  в т.ч.: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 – 1,4 млн. руб.;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РБ –65,3 млн. руб.</a:t>
            </a:r>
          </a:p>
          <a:p>
            <a:r>
              <a:rPr lang="ru-RU" sz="1400" b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 2-х </a:t>
            </a:r>
          </a:p>
          <a:p>
            <a:r>
              <a:rPr lang="ru-RU" sz="1400" b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объектов.</a:t>
            </a:r>
          </a:p>
          <a:p>
            <a:r>
              <a:rPr lang="ru-RU" sz="1400" b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Капитальный ремонт хирургического </a:t>
            </a:r>
          </a:p>
          <a:p>
            <a:r>
              <a:rPr lang="ru-RU" sz="1400" b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корпуса и инфекционного отделения.</a:t>
            </a:r>
            <a:endParaRPr lang="ru-RU" sz="1600" b="1" i="1" u="sng" dirty="0" smtClean="0">
              <a:solidFill>
                <a:srgbClr val="0C32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29256" y="5143512"/>
            <a:ext cx="2928958" cy="1357322"/>
          </a:xfrm>
          <a:prstGeom prst="rect">
            <a:avLst/>
          </a:prstGeom>
          <a:noFill/>
          <a:ln w="1270">
            <a:solidFill>
              <a:schemeClr val="accent3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34988"/>
            <a:r>
              <a:rPr lang="ru-RU" sz="1600" b="1" i="1" u="sng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инвестиций всего 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32,3 млн. руб.,  средства РБ.</a:t>
            </a:r>
          </a:p>
          <a:p>
            <a:r>
              <a:rPr lang="ru-RU" sz="1400" b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Капитальный ремонт  4-х объектов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43042" y="3143248"/>
            <a:ext cx="3643338" cy="3143272"/>
          </a:xfrm>
          <a:prstGeom prst="rect">
            <a:avLst/>
          </a:prstGeom>
          <a:noFill/>
          <a:ln w="1270">
            <a:solidFill>
              <a:schemeClr val="accent3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12788"/>
            <a:r>
              <a:rPr lang="ru-RU" sz="1600" b="1" i="1" u="sng" dirty="0" smtClean="0">
                <a:solidFill>
                  <a:srgbClr val="0C32D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u="sng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инвестиций всего 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169,7 млн. руб.,  в т.ч.: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ФБ – 11,2 млн. руб.;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 -18,8 млн. руб.;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РБ – 139,7 млн. руб.</a:t>
            </a:r>
          </a:p>
          <a:p>
            <a:r>
              <a:rPr lang="ru-RU" sz="1400" b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Строительство водопровода в 3-х населенных пунктах района, сетей канализации, 2-х блочно-модульных котельных, ДЭС, газопроводов.</a:t>
            </a:r>
          </a:p>
          <a:p>
            <a:r>
              <a:rPr lang="ru-RU" sz="1400" b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Капительный ремонт линий электропередач.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57818" y="3143248"/>
            <a:ext cx="3214710" cy="1857388"/>
          </a:xfrm>
          <a:prstGeom prst="rect">
            <a:avLst/>
          </a:prstGeom>
          <a:noFill/>
          <a:ln w="1270">
            <a:solidFill>
              <a:schemeClr val="accent3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34988"/>
            <a:r>
              <a:rPr lang="ru-RU" sz="1600" b="1" i="1" u="sng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Физкультура и спорт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инвестиций всего 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26,7 млн. руб.,  в т.ч.: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 -2,1 млн. руб.;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РБ – 24,6 млн. руб.</a:t>
            </a:r>
          </a:p>
          <a:p>
            <a:r>
              <a:rPr lang="ru-RU" sz="1400" b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Строительство 3-х комплексных спортивных  площадок, </a:t>
            </a:r>
          </a:p>
          <a:p>
            <a:r>
              <a:rPr lang="ru-RU" sz="1400" b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волейбольной площадки  и  хоккейной коробки. </a:t>
            </a:r>
          </a:p>
        </p:txBody>
      </p:sp>
      <p:pic>
        <p:nvPicPr>
          <p:cNvPr id="14" name="Picture 6" descr="D:\Pictures\600822 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9" y="0"/>
            <a:ext cx="714347" cy="90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130710"/>
            <a:ext cx="9144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 algn="ctr"/>
            <a:r>
              <a:rPr lang="ru-RU" sz="19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ИТОГИ СОЦИАЛЬНО-ЭКОНОМИЧЕСКОГО РАЗВИТИЯ 2012-2016 гг.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9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15405" y="6488668"/>
            <a:ext cx="42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C3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2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Школа на 100 мест в с. Новоюгино</a:t>
            </a:r>
          </a:p>
        </p:txBody>
      </p:sp>
      <p:pic>
        <p:nvPicPr>
          <p:cNvPr id="2050" name="Picture 2" descr="D:\Documents\Презентации\Отчет Главы на Думу\за 2012-2016 гг\Фото объектов за 5 лет\2012\школа Новоюгино\imag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480132"/>
            <a:ext cx="8715437" cy="6235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14282" y="428604"/>
            <a:ext cx="4714908" cy="1477328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Строительство </a:t>
            </a:r>
            <a:r>
              <a:rPr lang="ru-RU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2009-2012 гг.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– 86,5 </a:t>
            </a:r>
            <a:r>
              <a:rPr lang="ru-RU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млн. руб</a:t>
            </a:r>
            <a:r>
              <a:rPr lang="ru-RU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ФБ – 4,0 млн. руб.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ОБ – 30,0 млн. руб.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РБ – 52,5 млн. руб.  </a:t>
            </a:r>
            <a:endParaRPr lang="ru-RU" b="1" dirty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4" name="Picture 6" descr="D:\Pictures\600822 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643966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C3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FILESERVER\Therminal\Рублёва\Фото от Еременко\детсад средний\P1060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642918"/>
            <a:ext cx="4214842" cy="2643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2226" name="Picture 2" descr="C:\Users\Ogogina\Documents\Указ Президента №607 - 2010\Отчет Главы на Думу\за 2013 год\Презентация\Объекты 2013\детсад средний\P1100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562" y="3562777"/>
            <a:ext cx="4320000" cy="3009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C:\Users\ogogina.KARGASOK\Pictures\Объекты 2013\детсад средний\2016_09_leto_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571876"/>
            <a:ext cx="4214842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Детский сад № 6 в с. Средний Васюган</a:t>
            </a:r>
          </a:p>
        </p:txBody>
      </p:sp>
      <p:pic>
        <p:nvPicPr>
          <p:cNvPr id="1027" name="Picture 3" descr="Y:\Ожогина\от Кожухарь\Фото объектов за 5 лет\2013\детсад средний\д.с.Ср.Вас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562" y="638384"/>
            <a:ext cx="4320000" cy="2647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6" descr="D:\Pictures\600822 ger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214546" y="2786058"/>
            <a:ext cx="4857784" cy="1323439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Капитальный ремонт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2009-2013 гг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–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21,8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млн. руб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5404" y="656013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http://rud.exdat.com/pars_docs/tw_refs/628/627281/627281_html_684dc71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642522"/>
            <a:ext cx="4134971" cy="2715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4759" name="Picture 7" descr="C:\Users\Ogogina\Documents\Указ Президента №607 - 2010\Отчет Главы на Думу\за 2013 год\Презентация\Объекты 2013\школа средний\P10908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3643314"/>
            <a:ext cx="4286280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Школа в с. Средний Васюган</a:t>
            </a:r>
          </a:p>
        </p:txBody>
      </p:sp>
      <p:pic>
        <p:nvPicPr>
          <p:cNvPr id="2050" name="Picture 2" descr="D:\Documents\Презентации\Отчет Главы на Думу\за 2012-2016 гг\Фото объектов за 5 лет\2013\школа средний\tomsknef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46" y="3643314"/>
            <a:ext cx="4143372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Y:\Ожогина\от Кожухарь\Фото объектов за 5 лет\2013\школа средний\Ср.Вас.Школ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642918"/>
            <a:ext cx="4286280" cy="2749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6" descr="D:\Pictures\600822 ger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071670" y="2714620"/>
            <a:ext cx="5072097" cy="132343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Капитальный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ремонт 2012-2013гг.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- 58,4 млн.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руб.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ОБ – 38,4 млн. руб.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РБ – 20,0 млн. руб.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5404" y="656013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:\Ожогина\от Кожухарь\Фото объектов за 5 лет\2014\Новоюгинский ДОУ\istoriya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4" y="623555"/>
            <a:ext cx="4429154" cy="2948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Детский сад № 20 «Теремок» в с. Новоюгино</a:t>
            </a:r>
          </a:p>
        </p:txBody>
      </p:sp>
      <p:pic>
        <p:nvPicPr>
          <p:cNvPr id="7172" name="Picture 4" descr="D:\Documents\Презентации\Отчет Главы на Думу\за 2012-2016 гг\Фото объектов за 5 лет\2014\Новоюгинский ДОУ\st_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571876"/>
            <a:ext cx="3437621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3129375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8" name="Picture 10" descr="C:\Users\ogogina.KARGASOK\Pictures\DSC_70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616286"/>
            <a:ext cx="4000528" cy="2812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1" name="Picture 3" descr="Y:\Ожогина\от Кожухарь\Фото объектов за 5 лет\2014\Новоюгинский ДОУ\29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75945" y="3214686"/>
            <a:ext cx="3125211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142844" y="5786454"/>
            <a:ext cx="5286412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Капитальный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ремонт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2013-2014гг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22,7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млн.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руб.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ОБ – 8,0 млн. руб., РБ – 14,7 млн. руб.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10" name="Picture 6" descr="D:\Pictures\600822 ger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715404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 descr="C:\Users\ogogina.KARGASOK\Pictures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991" y="821800"/>
            <a:ext cx="3811503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6" descr="D:\Pictures\600822 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Детский сад № 3 «Теремок» в с. Каргасок</a:t>
            </a:r>
          </a:p>
        </p:txBody>
      </p:sp>
      <p:pic>
        <p:nvPicPr>
          <p:cNvPr id="6146" name="Picture 2" descr="Y:\Ожогина\от Кожухарь\Фото объектов за 5 лет\2014\теремок ДОУ\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1571612"/>
            <a:ext cx="3967287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516" name="Picture 12" descr="C:\Users\ogogina.KARGASOK\Pictures\теремок - пищеблок 13.10.20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3643314"/>
            <a:ext cx="3857614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71406" y="5000636"/>
            <a:ext cx="4929222" cy="1323439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Капитальный ремонт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второго корпуса и пищеблока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2014 год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– 13,0 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15372" y="656013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25"/>
          <p:cNvGraphicFramePr/>
          <p:nvPr/>
        </p:nvGraphicFramePr>
        <p:xfrm>
          <a:off x="214282" y="857232"/>
          <a:ext cx="4572000" cy="142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5" name="Группа 44"/>
          <p:cNvGrpSpPr/>
          <p:nvPr/>
        </p:nvGrpSpPr>
        <p:grpSpPr>
          <a:xfrm>
            <a:off x="4929190" y="639529"/>
            <a:ext cx="3929090" cy="1789339"/>
            <a:chOff x="5786446" y="496006"/>
            <a:chExt cx="3000397" cy="18614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aphicFrame>
          <p:nvGraphicFramePr>
            <p:cNvPr id="38" name="Диаграмма 37"/>
            <p:cNvGraphicFramePr/>
            <p:nvPr/>
          </p:nvGraphicFramePr>
          <p:xfrm>
            <a:off x="5786446" y="1168375"/>
            <a:ext cx="3000396" cy="11890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4" name="TextBox 43"/>
            <p:cNvSpPr txBox="1"/>
            <p:nvPr/>
          </p:nvSpPr>
          <p:spPr>
            <a:xfrm>
              <a:off x="5786447" y="496006"/>
              <a:ext cx="3000396" cy="672369"/>
            </a:xfrm>
            <a:prstGeom prst="rect">
              <a:avLst/>
            </a:prstGeom>
            <a:solidFill>
              <a:prstClr val="whit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Уровень регистрируемой безработицы, %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85720" y="48260"/>
            <a:ext cx="88582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ИТОГИ СОЦИАЛЬНО-ЭКОНОМИЧЕСКОГО РАЗВИТИЯ 2012-2016 гг.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1000100" y="500042"/>
            <a:ext cx="8143901" cy="6357958"/>
            <a:chOff x="614953" y="1290320"/>
            <a:chExt cx="3348508" cy="11777601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761818" y="2348985"/>
              <a:ext cx="962968" cy="2555128"/>
              <a:chOff x="618942" y="751358"/>
              <a:chExt cx="962968" cy="255512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18942" y="2736354"/>
                <a:ext cx="346135" cy="570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2012 год</a:t>
                </a:r>
                <a:endPara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235775" y="2736354"/>
                <a:ext cx="346135" cy="570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2016 год</a:t>
                </a:r>
                <a:endPara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42045" y="751358"/>
                <a:ext cx="352476" cy="627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rgbClr val="00FF00"/>
                    </a:solidFill>
                    <a:latin typeface="Times New Roman" pitchFamily="18" charset="0"/>
                    <a:cs typeface="Times New Roman" pitchFamily="18" charset="0"/>
                  </a:rPr>
                  <a:t>- 5,5 %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14953" y="1290320"/>
              <a:ext cx="1415703" cy="68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Численность населения, чел.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45969" y="12383763"/>
              <a:ext cx="117492" cy="68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aphicFrame>
        <p:nvGraphicFramePr>
          <p:cNvPr id="35" name="Диаграмма 34"/>
          <p:cNvGraphicFramePr/>
          <p:nvPr/>
        </p:nvGraphicFramePr>
        <p:xfrm>
          <a:off x="4929190" y="2500306"/>
          <a:ext cx="4071966" cy="36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1" name="Группа 20"/>
          <p:cNvGrpSpPr/>
          <p:nvPr/>
        </p:nvGrpSpPr>
        <p:grpSpPr>
          <a:xfrm>
            <a:off x="65554" y="2500306"/>
            <a:ext cx="4738620" cy="3921046"/>
            <a:chOff x="-5884" y="2579788"/>
            <a:chExt cx="4738620" cy="39210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7" name="Picture 2" descr="C:\Users\ogogina.KARGASOK\Pictures\zar_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5884" y="3008416"/>
              <a:ext cx="2934810" cy="2703278"/>
            </a:xfrm>
            <a:prstGeom prst="rect">
              <a:avLst/>
            </a:prstGeom>
            <a:noFill/>
          </p:spPr>
        </p:pic>
        <p:sp>
          <p:nvSpPr>
            <p:cNvPr id="33" name="Содержимое 2"/>
            <p:cNvSpPr txBox="1">
              <a:spLocks/>
            </p:cNvSpPr>
            <p:nvPr/>
          </p:nvSpPr>
          <p:spPr>
            <a:xfrm>
              <a:off x="2643174" y="2643182"/>
              <a:ext cx="2089562" cy="3857652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txBody>
            <a:bodyPr vert="horz" lIns="91440" tIns="45720" rIns="91440" bIns="45720" rtlCol="0">
              <a:noAutofit/>
            </a:bodyPr>
            <a:lstStyle/>
            <a:p>
              <a:pPr lvl="0" algn="ctr">
                <a:spcBef>
                  <a:spcPct val="20000"/>
                </a:spcBef>
              </a:pPr>
              <a:endParaRPr lang="ru-RU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>
                <a:spcBef>
                  <a:spcPct val="20000"/>
                </a:spcBef>
              </a:pPr>
              <a:endParaRPr lang="ru-RU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>
                <a:spcBef>
                  <a:spcPct val="20000"/>
                </a:spcBef>
              </a:pP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в т.ч. в бюджетном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lvl="0" algn="ctr">
                <a:spcBef>
                  <a:spcPct val="20000"/>
                </a:spcBef>
              </a:pP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секторе</a:t>
              </a:r>
            </a:p>
            <a:p>
              <a:pPr lvl="0" algn="ctr">
                <a:spcBef>
                  <a:spcPct val="20000"/>
                </a:spcBef>
              </a:pP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 (образование, культура, </a:t>
              </a:r>
            </a:p>
            <a:p>
              <a:pPr lvl="0" algn="ctr">
                <a:spcBef>
                  <a:spcPct val="20000"/>
                </a:spcBef>
              </a:pP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здравоохранение):</a:t>
              </a:r>
            </a:p>
            <a:p>
              <a:pPr lvl="0" algn="ctr">
                <a:spcBef>
                  <a:spcPct val="20000"/>
                </a:spcBef>
              </a:pP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2012 год – </a:t>
              </a: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17,8 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тыс. руб.;</a:t>
              </a:r>
            </a:p>
            <a:p>
              <a:pPr lvl="0" algn="ctr">
                <a:spcBef>
                  <a:spcPct val="20000"/>
                </a:spcBef>
              </a:pP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2016 год – </a:t>
              </a: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31,4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 тыс. руб.</a:t>
              </a:r>
            </a:p>
            <a:p>
              <a:pPr lvl="0" algn="ctr" defTabSz="914400">
                <a:spcBef>
                  <a:spcPct val="20000"/>
                </a:spcBef>
                <a:defRPr/>
              </a:pPr>
              <a:endParaRPr lang="ru-RU" sz="14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914400">
                <a:spcBef>
                  <a:spcPct val="20000"/>
                </a:spcBef>
                <a:defRPr/>
              </a:pP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Рост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lvl="0" algn="ctr" defTabSz="914400">
                <a:spcBef>
                  <a:spcPct val="20000"/>
                </a:spcBef>
                <a:defRPr/>
              </a:pP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заработной платы  в бюджетном секторе</a:t>
              </a:r>
            </a:p>
            <a:p>
              <a:pPr algn="ctr" defTabSz="914400">
                <a:spcBef>
                  <a:spcPct val="20000"/>
                </a:spcBef>
                <a:defRPr/>
              </a:pP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за 2012-2016 гг</a:t>
              </a: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14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914400">
                <a:spcBef>
                  <a:spcPct val="20000"/>
                </a:spcBef>
                <a:defRPr/>
              </a:pP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на 76 %</a:t>
              </a:r>
            </a:p>
            <a:p>
              <a:pPr lvl="0" algn="ctr">
                <a:spcBef>
                  <a:spcPct val="20000"/>
                </a:spcBef>
              </a:pP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ru-RU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Содержимое 2"/>
            <p:cNvSpPr txBox="1">
              <a:spLocks/>
            </p:cNvSpPr>
            <p:nvPr/>
          </p:nvSpPr>
          <p:spPr>
            <a:xfrm>
              <a:off x="-32" y="2579788"/>
              <a:ext cx="4714908" cy="49202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Среднемесячная заработная плата, </a:t>
              </a:r>
            </a:p>
            <a:p>
              <a:pPr lvl="0" algn="ctr">
                <a:spcBef>
                  <a:spcPct val="20000"/>
                </a:spcBef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тыс. руб.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0" y="5500702"/>
              <a:ext cx="2928926" cy="9971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 defTabSz="914400">
                <a:spcBef>
                  <a:spcPct val="20000"/>
                </a:spcBef>
                <a:defRPr/>
              </a:pP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Рост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defTabSz="914400">
                <a:spcBef>
                  <a:spcPct val="20000"/>
                </a:spcBef>
                <a:defRPr/>
              </a:pP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заработной платы  по кругу крупных и средних предприятий за 2012-2016 гг</a:t>
              </a: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на 35 %</a:t>
              </a:r>
              <a:endParaRPr lang="ru-RU" sz="14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Содержимое 2"/>
          <p:cNvSpPr txBox="1">
            <a:spLocks/>
          </p:cNvSpPr>
          <p:nvPr/>
        </p:nvSpPr>
        <p:spPr>
          <a:xfrm>
            <a:off x="1357289" y="3143248"/>
            <a:ext cx="928695" cy="331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50,9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одержимое 2"/>
          <p:cNvSpPr txBox="1">
            <a:spLocks/>
          </p:cNvSpPr>
          <p:nvPr/>
        </p:nvSpPr>
        <p:spPr>
          <a:xfrm>
            <a:off x="2077623" y="4714884"/>
            <a:ext cx="851303" cy="285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2016 год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одержимое 2"/>
          <p:cNvSpPr txBox="1">
            <a:spLocks/>
          </p:cNvSpPr>
          <p:nvPr/>
        </p:nvSpPr>
        <p:spPr>
          <a:xfrm>
            <a:off x="500034" y="5274562"/>
            <a:ext cx="851303" cy="369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2012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Содержимое 2"/>
          <p:cNvSpPr txBox="1">
            <a:spLocks/>
          </p:cNvSpPr>
          <p:nvPr/>
        </p:nvSpPr>
        <p:spPr>
          <a:xfrm>
            <a:off x="71406" y="4714884"/>
            <a:ext cx="642942" cy="285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37,6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1"/>
          <p:cNvSpPr txBox="1"/>
          <p:nvPr/>
        </p:nvSpPr>
        <p:spPr>
          <a:xfrm>
            <a:off x="5072066" y="6000768"/>
            <a:ext cx="3929090" cy="64294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kern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Снижение 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kern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среднесписочной  </a:t>
            </a:r>
            <a:r>
              <a:rPr lang="ru-RU" sz="18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численности </a:t>
            </a:r>
          </a:p>
          <a:p>
            <a:pPr algn="ctr"/>
            <a:r>
              <a:rPr lang="ru-RU" sz="18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работников </a:t>
            </a:r>
            <a:r>
              <a:rPr lang="ru-RU" sz="1800" kern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8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2012-2016 гг</a:t>
            </a:r>
            <a:r>
              <a:rPr lang="ru-RU" sz="1800" dirty="0" smtClean="0">
                <a:solidFill>
                  <a:schemeClr val="bg1"/>
                </a:solidFill>
              </a:rPr>
              <a:t>.  </a:t>
            </a:r>
            <a:r>
              <a:rPr lang="ru-RU" sz="1800" b="1" kern="12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b="1" kern="12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4,3%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643570" y="2192529"/>
            <a:ext cx="841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2012 год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29520" y="2192529"/>
            <a:ext cx="841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2016 год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72132" y="1090182"/>
            <a:ext cx="441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4,8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15272" y="1804562"/>
            <a:ext cx="441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4,5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2071670" y="1285860"/>
            <a:ext cx="1071570" cy="28575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6" descr="D:\Pictures\600822 ger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D:\Pictures\600822 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-2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Детский сад на 145 мест в п. Нефтяников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71480"/>
            <a:ext cx="7018915" cy="2570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6" name="Picture 6" descr="D:\Documents\Презентации\Отчет Главы на Думу\за 2012-2016 гг\Фото объектов за 5 лет\2014\22 ДОУ\2017_03_tvorchestvo_23fev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429000"/>
            <a:ext cx="2976000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928794" y="6000768"/>
            <a:ext cx="5286412" cy="707886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Строительство 2014-2015 гг.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– 148,0 млн. руб.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5"/>
          <a:srcRect l="12019" t="64103" r="67308" b="15668"/>
          <a:stretch/>
        </p:blipFill>
        <p:spPr bwMode="auto">
          <a:xfrm>
            <a:off x="3000364" y="3500438"/>
            <a:ext cx="3076099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/>
          </a:extLst>
        </p:spPr>
      </p:pic>
      <p:pic>
        <p:nvPicPr>
          <p:cNvPr id="5128" name="Picture 8" descr="D:\Documents\Презентации\Отчет Главы на Думу\за 2012-2016 гг\Фото объектов за 5 лет\2014\22 ДОУ\2017_03_maslenica_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3429000"/>
            <a:ext cx="3345609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8715404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86314" y="642916"/>
            <a:ext cx="4212000" cy="292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/>
          </a:extLst>
        </p:spPr>
      </p:pic>
      <p:pic>
        <p:nvPicPr>
          <p:cNvPr id="2050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44" y="3786190"/>
            <a:ext cx="4320000" cy="2949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8" name="TextBox 7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Детский сад № 27 в с. Каргасок</a:t>
            </a:r>
          </a:p>
        </p:txBody>
      </p:sp>
      <p:pic>
        <p:nvPicPr>
          <p:cNvPr id="10" name="Picture 6" descr="D:\Pictures\600822 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642918"/>
            <a:ext cx="4388877" cy="2927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7156" y="3786190"/>
            <a:ext cx="4284000" cy="292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000232" y="2643182"/>
            <a:ext cx="5072098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Реконструкция, строительство нового корпуса на 72 места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2014-2015гг.</a:t>
            </a:r>
            <a:endParaRPr lang="ru-RU" sz="2000" b="1" dirty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– 89,6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млн.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руб.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ОБ – 65,4 млн. руб.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РБ – 22,6 млн. руб.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15404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Детский сад № 15 в с. Павлово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4000496" y="4643446"/>
            <a:ext cx="5000660" cy="140038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Капитальный ремонт 2014-2015гг.</a:t>
            </a:r>
            <a:endParaRPr lang="ru-RU" sz="2000" b="1" dirty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defRPr/>
            </a:pPr>
            <a:endParaRPr lang="ru-RU" sz="500" b="1" dirty="0" smtClean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– 16,4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млн.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руб.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ОБ – 12,5 млн. руб.,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РБ – 3,9 млн. руб.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400052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3488" y="785795"/>
            <a:ext cx="5386230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267" name="Picture 3" descr="Y:\Ожогина\от Кожухарь\Фото объектов за 5 лет\2015\Ромашка\f376811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929066"/>
            <a:ext cx="361952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6" descr="D:\Pictures\600822 ger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715404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3" name="Picture 13" descr="Изображение 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4282" y="857232"/>
            <a:ext cx="4929222" cy="4075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29058" y="2023534"/>
            <a:ext cx="5000660" cy="3902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11" name="TextBox 10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Школа в с. Напас</a:t>
            </a:r>
          </a:p>
        </p:txBody>
      </p:sp>
      <p:pic>
        <p:nvPicPr>
          <p:cNvPr id="12" name="Picture 6" descr="D:\Pictures\600822 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71406" y="6078700"/>
            <a:ext cx="5072097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Капитальный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ремонт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2014-2015гг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15,7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млн.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5404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644529"/>
            <a:ext cx="3722246" cy="2784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42918"/>
            <a:ext cx="4572032" cy="2428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Детский сад № 23 в с. Новый Васюган</a:t>
            </a:r>
          </a:p>
        </p:txBody>
      </p:sp>
      <p:pic>
        <p:nvPicPr>
          <p:cNvPr id="13" name="Picture 6" descr="D:\Pictures\600822 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90" y="3071810"/>
            <a:ext cx="8429652" cy="3655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857224" y="2699089"/>
            <a:ext cx="7429552" cy="1015663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Капитальный ремонт 2014-2016 гг.</a:t>
            </a:r>
            <a:endParaRPr lang="ru-RU" sz="2000" b="1" dirty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- 29,8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млн.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руб.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ОБ – 10,3 млн. руб., РБ – 19,5 млн. руб.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86842" y="656013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Y:\Ожогина\от Кожухарь\Фото объектов за 5 лет\2016\Пищеблок Ромашка\DSC01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785794"/>
            <a:ext cx="3856089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Пищеблок детского сада № 15 в с. Павлово</a:t>
            </a:r>
          </a:p>
        </p:txBody>
      </p:sp>
      <p:pic>
        <p:nvPicPr>
          <p:cNvPr id="13" name="Picture 6" descr="D:\Pictures\600822 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Y:\Ожогина\от Кожухарь\Фото объектов за 5 лет\2016\Пищеблок Ромашка\IMG_213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928670"/>
            <a:ext cx="4524407" cy="3393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2" name="Picture 4" descr="Y:\Ожогина\от Кожухарь\Фото объектов за 5 лет\2016\Пищеблок Ромашка\DSC01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00438"/>
            <a:ext cx="4786227" cy="3192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5214942" y="4985105"/>
            <a:ext cx="3786214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Строительство 2016 год</a:t>
            </a:r>
            <a:endParaRPr lang="ru-RU" sz="2000" b="1" dirty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–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7,5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млн.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15404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 descr="C:\Users\Ogogina\Documents\Указ Президента №607 - 2010\Отчет Главы на Думу\за 2013 год\Презентация\Объекты 2013\инфекция\IMAG0265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714356"/>
            <a:ext cx="5231081" cy="3040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D:\Pictures\600822 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Инфекционное отделение в с. Каргасок</a:t>
            </a:r>
          </a:p>
        </p:txBody>
      </p:sp>
      <p:pic>
        <p:nvPicPr>
          <p:cNvPr id="81922" name="Picture 2" descr="C:\Users\Ogogina\Documents\Указ Президента №607 - 2010\Отчет Главы на Думу\за 2013 год\Презентация\Объекты 2013\инфекция\объекты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143249"/>
            <a:ext cx="5529109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142844" y="1033991"/>
            <a:ext cx="3286148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Капитальный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ремонт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2013-2014гг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- </a:t>
            </a:r>
            <a:endParaRPr lang="ru-RU" sz="2000" b="1" dirty="0" smtClean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13,5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млн.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руб.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15404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72066" y="1928802"/>
            <a:ext cx="3879232" cy="3449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92701" y="857232"/>
            <a:ext cx="3879233" cy="32585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928794" y="3286124"/>
            <a:ext cx="4114901" cy="3341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10" name="TextBox 9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Хирургическое отделение в с. Каргасок</a:t>
            </a:r>
          </a:p>
        </p:txBody>
      </p:sp>
      <p:pic>
        <p:nvPicPr>
          <p:cNvPr id="11" name="Picture 6" descr="D:\Pictures\600822 ger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000496" y="935164"/>
            <a:ext cx="507209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Капитальный ремонт 2014-2015гг.</a:t>
            </a:r>
            <a:endParaRPr lang="ru-RU" sz="2000" b="1" dirty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– 35,02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млн.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15404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Комплексная спортивная площадка в с. Каргасок</a:t>
            </a:r>
          </a:p>
        </p:txBody>
      </p:sp>
      <p:pic>
        <p:nvPicPr>
          <p:cNvPr id="5" name="Picture 7" descr="C:\Users\Ogogina\Documents\Презентации\Пед. конференция 28.08.2014\110_PANA\Комплексная спорт площадка\P1100637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3857628"/>
            <a:ext cx="5977442" cy="2845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5826"/>
            <a:ext cx="5786478" cy="2926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6" descr="D:\Pictures\600822 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6143668" y="896479"/>
            <a:ext cx="2952000" cy="224676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Капитальное строительство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2013 год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 - 2,9 млн. руб.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ОБ – 2,1 млн. руб.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РБ –0,8 млн. руб.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5404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D:\Pictures\600822 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Комплексная спортивная площадка в п. Геологический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0692" y="642918"/>
            <a:ext cx="6179026" cy="2737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643314"/>
            <a:ext cx="6072230" cy="3026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71406" y="989942"/>
            <a:ext cx="2484000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Капитальное строительство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2014 год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 -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4,2 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5404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15321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ИНВЕСТИЦИИ 2012-2016 гг.</a:t>
            </a:r>
          </a:p>
          <a:p>
            <a:pPr algn="ctr"/>
            <a:r>
              <a:rPr lang="ru-RU" sz="19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9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42842" y="714356"/>
          <a:ext cx="8858316" cy="1469581"/>
        </p:xfrm>
        <a:graphic>
          <a:graphicData uri="http://schemas.openxmlformats.org/drawingml/2006/table">
            <a:tbl>
              <a:tblPr firstRow="1" bandRow="1"/>
              <a:tblGrid>
                <a:gridCol w="2214579"/>
                <a:gridCol w="2214579"/>
                <a:gridCol w="3071834"/>
                <a:gridCol w="1357324"/>
              </a:tblGrid>
              <a:tr h="50006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ИНВЕСТИЦИИ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Снижение 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 2012 году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57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 абсолютных величинах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989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Объем, млрд. руб.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14,8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- 1,9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- 11,3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42844" y="2428868"/>
            <a:ext cx="8858312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СТРУКТУРА  ИНВЕСТИЦИЙ  ПО  ОТРАСЛЯМ,  %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142843" y="2786058"/>
          <a:ext cx="8858313" cy="3786213"/>
        </p:xfrm>
        <a:graphic>
          <a:graphicData uri="http://schemas.openxmlformats.org/drawingml/2006/table">
            <a:tbl>
              <a:tblPr firstRow="1" bandRow="1"/>
              <a:tblGrid>
                <a:gridCol w="928695"/>
                <a:gridCol w="928694"/>
                <a:gridCol w="1143008"/>
                <a:gridCol w="1000132"/>
                <a:gridCol w="1000132"/>
                <a:gridCol w="785818"/>
                <a:gridCol w="785818"/>
                <a:gridCol w="1357322"/>
                <a:gridCol w="928694"/>
              </a:tblGrid>
              <a:tr h="2301424">
                <a:tc>
                  <a:txBody>
                    <a:bodyPr/>
                    <a:lstStyle/>
                    <a:p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Добыча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полез-ных ископа-емых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Обрабатывающие  производ-ства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Производство и распределение электроэнергии, газа и воды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Строи-тельство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Транспорт и связь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Обра-зова</a:t>
                      </a: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ние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Здраво-охранение и предостав-ление социальных услуг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1663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2012 год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89,3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7,7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6815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96,5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0,6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2,1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0,0317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858280" y="6560130"/>
            <a:ext cx="21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8" name="Picture 6" descr="D:\Pictures\600822 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C:\Users\ogogina.KARGASOK\Pictures\фото объектов\площадка в среднем васюгане\IMG_20141004_233125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642918"/>
            <a:ext cx="4214842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Комплексная спортивная площадка в с. Средний Васюган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18"/>
            <a:ext cx="4286280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876"/>
            <a:ext cx="4286280" cy="3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1" name="Picture 5" descr="Y:\Ожогина\от Кожухарь\Фото объектов за 5 лет\2014\площадка Ср.Васюган\P81408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71876"/>
            <a:ext cx="4214841" cy="3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571736" y="2714620"/>
            <a:ext cx="4214842" cy="1323439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Капитальное строительство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2014 год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- 2,6 млн. руб.</a:t>
            </a:r>
          </a:p>
        </p:txBody>
      </p:sp>
      <p:pic>
        <p:nvPicPr>
          <p:cNvPr id="11" name="Picture 6" descr="D:\Pictures\600822 ger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643966" y="642939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ogogina.KARGASOK\Pictures\фото объектов\каток\Хоккейная коробка_№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48438"/>
            <a:ext cx="3714776" cy="295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24" name="Picture 4" descr="Z:\СНЕЖНЫЕ УЗОРЫ ФОТО\Игры\27.02.2015\Локтионов2\Day_1_1\IMG_6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548438"/>
            <a:ext cx="3714776" cy="295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25" name="Picture 5" descr="Z:\СНЕЖНЫЕ УЗОРЫ ФОТО\Игры\27.02.2015\Соколов3\946A02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714752"/>
            <a:ext cx="3500462" cy="2921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6" descr="D:\Pictures\600822 ger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-2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Хоккейная коробка в с. Каргасок</a:t>
            </a:r>
          </a:p>
        </p:txBody>
      </p:sp>
      <p:pic>
        <p:nvPicPr>
          <p:cNvPr id="56326" name="Picture 6" descr="Z:\Кожухарь А.З\фото объектов\каток\DSC_78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8950" y="1928802"/>
            <a:ext cx="3534686" cy="295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23" name="Picture 3" descr="Z:\СНЕЖНЫЕ УЗОРЫ ФОТО\ТОмский, хоккей\IMG_65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1" y="3714752"/>
            <a:ext cx="3571900" cy="295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42844" y="6078700"/>
            <a:ext cx="5286412" cy="707886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Капитальное строительство 2014 год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- 6,4 млн. руб.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72528" y="642939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71414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Волейбольная площадка в с. Каргасок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6403072" cy="3070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3583710"/>
            <a:ext cx="6367205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6" descr="D:\Pictures\600822 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71406" y="4298114"/>
            <a:ext cx="2286016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Реконструкция 2015 год</a:t>
            </a:r>
            <a:endParaRPr lang="ru-RU" sz="2000" b="1" dirty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- </a:t>
            </a:r>
            <a:endParaRPr lang="ru-RU" sz="2000" b="1" dirty="0" smtClean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1,8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млн.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руб.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15404" y="642939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D:\Pictures\600822 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85794"/>
            <a:ext cx="4805639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6273" y="3357562"/>
            <a:ext cx="4843445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Комплексная спортивная площадка в с. Новый Васюган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71407" y="4770791"/>
            <a:ext cx="3786214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Строительство 2016 год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–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3,7 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43966" y="6357958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Подвальные помещения школы –интернат № 1 в с. Каргасок</a:t>
            </a:r>
          </a:p>
        </p:txBody>
      </p:sp>
      <p:pic>
        <p:nvPicPr>
          <p:cNvPr id="14338" name="Picture 2" descr="Y:\Ожогина\от Кожухарь\Фото объектов за 5 лет\2016\Подвал КСОШ №1\Было\DSC_4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3714744" cy="2476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39" name="Picture 3" descr="Y:\Ожогина\от Кожухарь\Фото объектов за 5 лет\2016\Подвал КСОШ №1\Было\DSC_44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29" y="1404901"/>
            <a:ext cx="3857653" cy="2571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40" name="Picture 4" descr="Y:\Ожогина\от Кожухарь\Фото объектов за 5 лет\2016\Подвал КСОШ №1\Стало\DSC05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00438"/>
            <a:ext cx="4143372" cy="276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41" name="Picture 5" descr="Y:\Ожогина\от Кожухарь\Фото объектов за 5 лет\2016\Подвал КСОШ №1\Стало\IMG-20170526-WA00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4719" y="4143380"/>
            <a:ext cx="4444999" cy="2500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5357818" y="500042"/>
            <a:ext cx="3643337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Капитальный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ремонт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2016 год</a:t>
            </a:r>
            <a:endParaRPr lang="ru-RU" sz="2000" b="1" dirty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- </a:t>
            </a:r>
            <a:endParaRPr lang="ru-RU" sz="2000" b="1" dirty="0" smtClean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6,2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млн.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руб.</a:t>
            </a:r>
          </a:p>
        </p:txBody>
      </p:sp>
      <p:pic>
        <p:nvPicPr>
          <p:cNvPr id="14" name="Picture 6" descr="D:\Pictures\600822 ger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643966" y="642939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C:\Users\Ogogina\Documents\Указ Президента №607 - 2010\Отчет Главы на Думу\за 2013 год\Презентация\Объекты 2013\Геолог\g12-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61659"/>
            <a:ext cx="4500594" cy="35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4" name="Picture 2" descr="D:\Documents\Презентации\Отчет Главы на Думу\за 2012-2016 гг\Фото объектов за 5 лет\2014\геолог\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3435" y="857232"/>
            <a:ext cx="5014139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культуры «Геолог» в с. Каргасок</a:t>
            </a:r>
          </a:p>
        </p:txBody>
      </p:sp>
      <p:pic>
        <p:nvPicPr>
          <p:cNvPr id="10" name="Picture 6" descr="D:\Pictures\600822 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71406" y="4857760"/>
            <a:ext cx="378621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Капитальный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ремонт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2013-2014гг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- </a:t>
            </a:r>
            <a:endParaRPr lang="ru-RU" sz="2000" b="1" dirty="0" smtClean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18,5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млн.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руб.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3454024"/>
            <a:ext cx="4986915" cy="3222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715404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141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 культуры в с. Березовка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71439" y="4572009"/>
            <a:ext cx="3143239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Капитальный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ремонт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2016 год</a:t>
            </a:r>
            <a:endParaRPr lang="ru-RU" sz="2000" b="1" dirty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- </a:t>
            </a:r>
            <a:endParaRPr lang="ru-RU" sz="2000" b="1" dirty="0" smtClean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1,1 </a:t>
            </a:r>
            <a:r>
              <a:rPr lang="ru-RU" sz="2000" b="1" dirty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млн.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руб.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130" y="714356"/>
            <a:ext cx="5616316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214686"/>
            <a:ext cx="5619190" cy="3498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6" descr="D:\Pictures\600822 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715404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7158" y="71414"/>
            <a:ext cx="8786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Блочно-модульная котельная в с. Средний Васюган мощностью 0,8 МВт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1" y="642918"/>
            <a:ext cx="7588584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775318"/>
            <a:ext cx="5000660" cy="2880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14282" y="4071942"/>
            <a:ext cx="3357586" cy="224676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Капитальное строительство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2012-2014 гг.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Стоимость объекта  - 19,8 млн. руб.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ОБ – 14,9 млн. руб.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РБ – 4,9 млн. руб.  </a:t>
            </a:r>
          </a:p>
        </p:txBody>
      </p:sp>
      <p:pic>
        <p:nvPicPr>
          <p:cNvPr id="8" name="Picture 6" descr="D:\Pictures\600822 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643966" y="648869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08686"/>
            <a:ext cx="9144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КОММУНАЛЬНОЕ ХОЗЯЙСТВО 2012-2016 гг.</a:t>
            </a:r>
          </a:p>
        </p:txBody>
      </p:sp>
      <p:pic>
        <p:nvPicPr>
          <p:cNvPr id="38914" name="Picture 2" descr="Картинки по запросу водопроводные сети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142844" y="642919"/>
            <a:ext cx="432000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8917" name="Picture 5" descr="D:\Documents\Презентации\Отчет Главы на Думу\за 2012-2016 гг\Фото объектов за 5 лет\gazifikaciya.jpg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4714876" y="642919"/>
            <a:ext cx="428628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6" descr="D:\Pictures\600822 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5" y="3643314"/>
            <a:ext cx="4320000" cy="30718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3643314"/>
            <a:ext cx="4286280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28596" y="1077473"/>
            <a:ext cx="8215370" cy="5016758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построено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30,037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км.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 водопроводных сетей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(подключено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243 абонента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)</a:t>
            </a:r>
          </a:p>
          <a:p>
            <a:pPr algn="ctr"/>
            <a:endParaRPr lang="ru-RU" sz="1000" b="1" dirty="0" smtClean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построено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22,28</a:t>
            </a:r>
            <a:r>
              <a:rPr lang="ru-RU" sz="1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км.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 газовых сетей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(подключено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387</a:t>
            </a:r>
            <a:r>
              <a:rPr lang="ru-RU" altLang="ru-RU" sz="1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домовладений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)</a:t>
            </a:r>
          </a:p>
          <a:p>
            <a:pPr algn="ctr"/>
            <a:endParaRPr lang="ru-RU" sz="1000" b="1" dirty="0" smtClean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построено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1,711 км.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сетей канализации </a:t>
            </a:r>
          </a:p>
          <a:p>
            <a:pPr algn="ctr"/>
            <a:endParaRPr lang="ru-RU" sz="1000" b="1" dirty="0" smtClean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реконструкция, капитальный ремонт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21,123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км.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 сетей электроснабжения</a:t>
            </a:r>
          </a:p>
          <a:p>
            <a:pPr algn="ctr">
              <a:buFont typeface="Wingdings" pitchFamily="2" charset="2"/>
              <a:buChar char="§"/>
            </a:pPr>
            <a:endParaRPr lang="ru-RU" sz="1000" b="1" dirty="0" smtClean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построена дизельная электростанция в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п. Молодежный мощностью 450 кВт  </a:t>
            </a:r>
          </a:p>
          <a:p>
            <a:pPr algn="ctr"/>
            <a:endParaRPr lang="ru-RU" sz="1000" b="1" dirty="0" smtClean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капитальный ремонт тепловых сетей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670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м.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,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водопровода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250 м.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, канализационных сетей </a:t>
            </a:r>
            <a:r>
              <a:rPr lang="ru-RU" altLang="ru-RU" sz="20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44 м.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 </a:t>
            </a:r>
          </a:p>
          <a:p>
            <a:pPr algn="ctr"/>
            <a:endParaRPr lang="ru-RU" sz="1000" dirty="0" smtClean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заменены котлы в котельных в п. Киевский и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п. Неготка</a:t>
            </a:r>
            <a:endParaRPr lang="ru-RU" sz="1000" b="1" dirty="0" smtClean="0">
              <a:solidFill>
                <a:srgbClr val="0000FF"/>
              </a:solidFill>
              <a:latin typeface="Century Schoolbook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5404" y="650083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08686"/>
            <a:ext cx="9144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СОЦИАЛЬНОЕ ПАРТНЕРСТВО 2012-2016 гг.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91786"/>
            <a:ext cx="8858312" cy="5909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D:\Pictures\600822 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1406" y="5715016"/>
            <a:ext cx="89640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подписано </a:t>
            </a:r>
            <a:r>
              <a:rPr lang="ru-RU" altLang="ru-RU" sz="22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44</a:t>
            </a:r>
            <a:r>
              <a:rPr lang="ru-RU" sz="22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ru-RU" altLang="ru-RU" sz="22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соглашения</a:t>
            </a:r>
            <a:r>
              <a:rPr lang="ru-RU" sz="22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с нефтегазодобывающими компаниями о социальном партнерстве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Century Schoolbook" pitchFamily="18" charset="0"/>
                <a:ea typeface="MS PGothic" pitchFamily="34" charset="-128"/>
                <a:cs typeface="Times New Roman" pitchFamily="18" charset="0"/>
              </a:rPr>
              <a:t>на сумму </a:t>
            </a:r>
            <a:r>
              <a:rPr lang="ru-RU" altLang="ru-RU" sz="22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169,9 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3966" y="6488668"/>
            <a:ext cx="42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357158" y="605981"/>
          <a:ext cx="8429683" cy="253726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857652"/>
                <a:gridCol w="1285884"/>
                <a:gridCol w="1214446"/>
                <a:gridCol w="1464156"/>
                <a:gridCol w="607545"/>
              </a:tblGrid>
              <a:tr h="45999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Объём отгруженных товаров, работ, услуг собственного производства,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млн.руб</a:t>
                      </a:r>
                      <a:endParaRPr lang="ru-RU" sz="1600" b="1" i="0" u="none" strike="noStrike" kern="12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283" marR="8283" marT="828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Прирост/снижение</a:t>
                      </a:r>
                    </a:p>
                    <a:p>
                      <a:pPr algn="ctr" fontAlgn="b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к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2012 году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99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абсолютных величинах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3958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 по разделам </a:t>
                      </a:r>
                      <a:r>
                        <a:rPr lang="en-US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C.D.E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98 603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96 930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- 1 673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98,3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</a:tr>
              <a:tr h="377710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Раздел </a:t>
                      </a:r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C. Добыча полезных ископаемых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81 942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75 629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- 6 313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92,3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</a:tr>
              <a:tr h="37771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Раздел </a:t>
                      </a:r>
                      <a:r>
                        <a:rPr lang="en-US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Обрабатывающие производства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543" marR="8283" marT="828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15 299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19 370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071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126,6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</a:tr>
              <a:tr h="4599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Раздел E. Производство и распределение электроэнергии, газа и воды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543" marR="8283" marT="828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362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1 931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569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141,8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83" marR="8283" marT="8283" marB="0" anchor="ctr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357158" y="3286124"/>
          <a:ext cx="8429684" cy="333325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857652"/>
                <a:gridCol w="1285884"/>
                <a:gridCol w="1214446"/>
                <a:gridCol w="1428760"/>
                <a:gridCol w="642942"/>
              </a:tblGrid>
              <a:tr h="4824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kern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Производство основных видов промышленной продукции </a:t>
                      </a:r>
                      <a:endParaRPr lang="ru-RU" sz="1600" b="1" i="0" u="none" strike="noStrike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895" marR="8895" marT="889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Прирост/снижение </a:t>
                      </a:r>
                      <a:endParaRPr lang="ru-RU" sz="1600" b="1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к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2012 году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2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абсолютных величинах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8895" marR="8895" marT="889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3539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kern="1400" dirty="0">
                          <a:latin typeface="Times New Roman" pitchFamily="18" charset="0"/>
                          <a:cs typeface="Times New Roman" pitchFamily="18" charset="0"/>
                        </a:rPr>
                        <a:t>Нефть добытая, включая газовый конденсат, тыс. тонн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054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6 409,6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249,3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-160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latin typeface="Times New Roman" pitchFamily="18" charset="0"/>
                          <a:cs typeface="Times New Roman" pitchFamily="18" charset="0"/>
                        </a:rPr>
                        <a:t>97,5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</a:tr>
              <a:tr h="357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kern="1400" dirty="0">
                          <a:latin typeface="Times New Roman" pitchFamily="18" charset="0"/>
                          <a:cs typeface="Times New Roman" pitchFamily="18" charset="0"/>
                        </a:rPr>
                        <a:t>Газ природный и попутный, млн. м</a:t>
                      </a:r>
                      <a:r>
                        <a:rPr lang="ru-RU" sz="1600" u="none" strike="noStrike" kern="1400" baseline="30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054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2 788,8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797,7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</a:tr>
              <a:tr h="50006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Производство</a:t>
                      </a:r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 передача и распределение тепловая энергия, тыс. Гкал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054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228,6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274,9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120,3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</a:tr>
              <a:tr h="3164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Вылов рыбы, тонн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488,1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1 316,2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828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latin typeface="Times New Roman" pitchFamily="18" charset="0"/>
                          <a:cs typeface="Times New Roman" pitchFamily="18" charset="0"/>
                        </a:rPr>
                        <a:t>269,7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</a:tr>
              <a:tr h="326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Лесозоготовка</a:t>
                      </a:r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 тыс.м3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054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145,9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263,3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latin typeface="Times New Roman" pitchFamily="18" charset="0"/>
                          <a:cs typeface="Times New Roman" pitchFamily="18" charset="0"/>
                        </a:rPr>
                        <a:t>180,5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</a:tr>
              <a:tr h="30451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Лесопереработка, тыс. м3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054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95" marR="8895" marT="8895" marB="0" anchor="ctr"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285720" y="115321"/>
            <a:ext cx="88582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ИТОГИ СОЦИАЛЬНО-ЭКОНОМИЧЕСКОГО РАЗВИТИЯ 2012-2016 гг.</a:t>
            </a:r>
            <a:r>
              <a:rPr lang="ru-RU" sz="1900" b="1" dirty="0" smtClean="0">
                <a:solidFill>
                  <a:schemeClr val="bg1"/>
                </a:solidFill>
              </a:rPr>
              <a:t> </a:t>
            </a:r>
            <a:endParaRPr lang="ru-RU" sz="1900" b="1" kern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58280" y="6500834"/>
            <a:ext cx="21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7" name="Picture 6" descr="D:\Pictures\600822 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42910" y="71414"/>
            <a:ext cx="850109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234" tIns="28234" rIns="28234" bIns="28234" anchor="ctr"/>
          <a:lstStyle/>
          <a:p>
            <a:pPr algn="ctr" defTabSz="534660"/>
            <a:r>
              <a:rPr lang="ru-RU" sz="1600" b="1" dirty="0" smtClean="0">
                <a:solidFill>
                  <a:srgbClr val="0C3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ОБЕСПЕЧИТЬ ВЫСОКОЕ КАЧЕСТВО ЖИЗНИ НАСЕЛЕНИЯ </a:t>
            </a:r>
          </a:p>
          <a:p>
            <a:pPr algn="ctr" defTabSz="534660"/>
            <a:r>
              <a:rPr lang="ru-RU" sz="1600" b="1" dirty="0" smtClean="0">
                <a:solidFill>
                  <a:srgbClr val="0C3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КАРГАСОКСКОГО РАЙОНА ПУТЕМ ЭФФЕКТИВНОГО ИСПОЛЬЗОВАНИЯ </a:t>
            </a:r>
          </a:p>
          <a:p>
            <a:pPr algn="ctr" defTabSz="534660"/>
            <a:r>
              <a:rPr lang="ru-RU" sz="1600" b="1" dirty="0" smtClean="0">
                <a:solidFill>
                  <a:srgbClr val="0C3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ВСЕХ ВИДОВ ПРИРОДНЫХ РЕСУРСОВ ТЕРРИТОРИИ, РАЗВИТИЯ ЧЕЛОВЕЧЕСКОГО ПОТЕНЦИАЛА, ПОВЫШЕНИЯ ОБЩЕЙ ЭФФЕКТИВНОСТИ ФУНКЦИОНИРОВАНИЯ ОБЪЕКТОВ СОЦИАЛЬНОЙ СФЕРЫ И УПРАВЛЕНИЯ</a:t>
            </a:r>
            <a:endParaRPr lang="ru-RU" altLang="ru-RU" sz="1600" b="1" kern="0" dirty="0" smtClean="0">
              <a:solidFill>
                <a:srgbClr val="0C3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Gill San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21216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Темп роста основных показателей, % (2021 год к 2016 году)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1643050"/>
            <a:ext cx="192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Среднемесячная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з/п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ogogina.KARGASOK\Pictures\Статегия\1427309155_kakaya-budet-sreniaya-zarobantnaya-plata-v-2016-godu-v-rossii-i-moskve-1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2137279" y="2285992"/>
            <a:ext cx="1577465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97229" y="3702610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91,4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82077" y="3702610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131,9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4579" y="1643050"/>
            <a:ext cx="16001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Численность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населения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" name="Picture 2" descr="C:\Users\rubleva\AppData\Local\Microsoft\Windows\Temporary Internet Files\Content.IE5\3M3LCCCX\people_fam -pacheclown[1]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469"/>
          <a:stretch>
            <a:fillRect/>
          </a:stretch>
        </p:blipFill>
        <p:spPr bwMode="auto">
          <a:xfrm>
            <a:off x="383042" y="2285992"/>
            <a:ext cx="1260000" cy="13748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ogogina.KARGASOK\Pictures\портфель2.jp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4429124" y="2240438"/>
            <a:ext cx="1560945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429124" y="1714488"/>
            <a:ext cx="1571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Инвестиции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61681" y="3702610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102,8</a:t>
            </a:r>
          </a:p>
        </p:txBody>
      </p:sp>
      <p:pic>
        <p:nvPicPr>
          <p:cNvPr id="18" name="Picture 9" descr="D:\Documents\Презентации\Фото\646475_26715_new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65" y="2214554"/>
            <a:ext cx="1716239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572264" y="1714488"/>
            <a:ext cx="171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МСП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47697" y="3702610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102,7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28596" y="4143381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отгруженных товаров «Обрабатывающие производства»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29124" y="4139991"/>
            <a:ext cx="4286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отгруженных товаров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«Добыча полезных ископаемых»</a:t>
            </a: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3570" y="4857760"/>
            <a:ext cx="1781081" cy="12144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6286512" y="6202940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176,8</a:t>
            </a:r>
          </a:p>
        </p:txBody>
      </p:sp>
      <p:pic>
        <p:nvPicPr>
          <p:cNvPr id="11266" name="Picture 2" descr="Картинки по запросу нефтеперерабатывающий завод"/>
          <p:cNvPicPr>
            <a:picLocks noChangeAspect="1" noChangeArrowheads="1"/>
          </p:cNvPicPr>
          <p:nvPr/>
        </p:nvPicPr>
        <p:blipFill>
          <a:blip r:embed="rId9" cstate="print">
            <a:grayscl/>
          </a:blip>
          <a:srcRect/>
          <a:stretch>
            <a:fillRect/>
          </a:stretch>
        </p:blipFill>
        <p:spPr bwMode="auto">
          <a:xfrm>
            <a:off x="1357290" y="4929198"/>
            <a:ext cx="1785950" cy="1116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1939135" y="6202940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152,5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15405" y="6488668"/>
            <a:ext cx="42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C3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pic>
        <p:nvPicPr>
          <p:cNvPr id="28" name="Picture 6" descr="D:\Pictures\600822 gerb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743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ctr"/>
            <a:r>
              <a:rPr lang="ru-RU" altLang="ru-RU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Gill Sans"/>
              </a:rPr>
              <a:t>ТОЧКИ РОСТА </a:t>
            </a:r>
            <a:r>
              <a:rPr lang="ru-RU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СОЦИАЛЬНО-ЭКОНОМИЧЕСКОГО РАЗВИТИЯ </a:t>
            </a:r>
            <a:r>
              <a:rPr lang="ru-RU" altLang="ru-RU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Gill Sans"/>
              </a:rPr>
              <a:t>КАРГАСОКСКОГО РАЙОНА 2017-2021 гг.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643306" y="1173958"/>
            <a:ext cx="1764000" cy="518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6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6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6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Aft>
                <a:spcPts val="600"/>
              </a:spcAft>
            </a:pPr>
            <a:r>
              <a:rPr lang="ru-RU" sz="1600" b="1" i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Лесное и рыбное хозяйство </a:t>
            </a:r>
          </a:p>
          <a:p>
            <a:pPr lvl="0" algn="ctr">
              <a:spcAft>
                <a:spcPts val="6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Модернизация рыбоперерабатыва-ющего мини-завода.</a:t>
            </a:r>
          </a:p>
          <a:p>
            <a:pPr algn="ctr">
              <a:spcAft>
                <a:spcPts val="6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инвестиций: </a:t>
            </a: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>
              <a:spcAft>
                <a:spcPts val="6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создаваемых рабочих мест: </a:t>
            </a: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Прирост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Налоги: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НДФЛ – </a:t>
            </a: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1 379</a:t>
            </a:r>
            <a:r>
              <a:rPr lang="ru-RU" sz="12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Страховые взносы:</a:t>
            </a:r>
          </a:p>
          <a:p>
            <a:pPr algn="ctr"/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3 394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algn="ctr">
              <a:spcAft>
                <a:spcPts val="600"/>
              </a:spcAft>
            </a:pPr>
            <a:endParaRPr lang="ru-RU" sz="12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2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1173958"/>
            <a:ext cx="1764000" cy="518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1600" b="1" i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Сельское хозяйство</a:t>
            </a:r>
          </a:p>
          <a:p>
            <a:pPr algn="ctr">
              <a:spcAft>
                <a:spcPts val="6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животноводческой фермы на базе КФХ.</a:t>
            </a:r>
          </a:p>
          <a:p>
            <a:pPr algn="ctr">
              <a:spcAft>
                <a:spcPts val="6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инвестиций: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>
              <a:spcAft>
                <a:spcPts val="6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создаваемых рабочих мест: </a:t>
            </a: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Прирост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Налоги: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НДФЛ –</a:t>
            </a:r>
            <a:r>
              <a:rPr lang="ru-RU" sz="1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1 296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Страховые взносы:</a:t>
            </a:r>
          </a:p>
          <a:p>
            <a:pPr algn="ctr"/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3 191</a:t>
            </a:r>
            <a:r>
              <a:rPr lang="ru-RU" sz="12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algn="ctr"/>
            <a:r>
              <a:rPr lang="ru-RU" sz="1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8" name="Picture 4" descr="C:\Users\ogogina.KARGASOK\Pictures\Статегия\yzjlrzdiohagmek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142984"/>
            <a:ext cx="1865914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ogogina.KARGASOK\Pictures\Статегия\dikorosy_0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571868" y="1142984"/>
            <a:ext cx="1846400" cy="1143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-32" y="1173958"/>
            <a:ext cx="1857355" cy="518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7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1600" b="1" i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Нефтегазовая отрасль</a:t>
            </a:r>
          </a:p>
          <a:p>
            <a:pPr algn="ctr">
              <a:spcAft>
                <a:spcPts val="6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энергетики </a:t>
            </a:r>
          </a:p>
          <a:p>
            <a:pPr algn="ctr">
              <a:spcAft>
                <a:spcPts val="6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Бурение скважин</a:t>
            </a:r>
          </a:p>
          <a:p>
            <a:pPr algn="ctr">
              <a:spcAft>
                <a:spcPts val="6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Бурение разведочных скважин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инвестиций: </a:t>
            </a:r>
          </a:p>
          <a:p>
            <a:pPr algn="ctr">
              <a:spcAft>
                <a:spcPts val="600"/>
              </a:spcAft>
            </a:pP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3 162</a:t>
            </a:r>
            <a:r>
              <a:rPr lang="ru-RU" sz="12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>
              <a:spcAft>
                <a:spcPts val="6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создаваемых рабочих мест: </a:t>
            </a: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ед.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Прирост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Налоги: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НДФЛ – </a:t>
            </a: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6 359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Страховые взносы:</a:t>
            </a:r>
          </a:p>
          <a:p>
            <a:pPr algn="ctr"/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15 654</a:t>
            </a:r>
            <a:r>
              <a:rPr lang="ru-RU" sz="12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429256" y="1173958"/>
            <a:ext cx="1854488" cy="518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5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5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5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5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1500" b="1" i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Социальная инфраструктура</a:t>
            </a:r>
          </a:p>
          <a:p>
            <a:pPr algn="ctr">
              <a:spcAft>
                <a:spcPts val="6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 объектов социальной сферы.</a:t>
            </a:r>
          </a:p>
          <a:p>
            <a:pPr algn="ctr">
              <a:spcAft>
                <a:spcPts val="6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инвестиций: </a:t>
            </a: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531</a:t>
            </a:r>
            <a:r>
              <a:rPr lang="ru-RU" sz="1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>
              <a:spcAft>
                <a:spcPts val="6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создаваемых рабочих мест: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2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Прирост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Налоги: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НДФЛ – </a:t>
            </a: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1 082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Страховые взносы:</a:t>
            </a:r>
          </a:p>
          <a:p>
            <a:pPr algn="ctr"/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2 665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algn="ctr"/>
            <a:endParaRPr lang="ru-RU" sz="12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296170" y="1173958"/>
            <a:ext cx="1847830" cy="518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5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5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5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5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1500" b="1" i="1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</a:p>
          <a:p>
            <a:pPr algn="ctr">
              <a:spcAft>
                <a:spcPts val="6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 объектов инженерной сетей.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инвестиций: </a:t>
            </a: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473</a:t>
            </a:r>
            <a:r>
              <a:rPr lang="ru-RU" sz="1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>
              <a:spcAft>
                <a:spcPts val="6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создаваемых рабочих мест: </a:t>
            </a: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ru-RU" sz="1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Прирост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Налоги: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НДФЛ –</a:t>
            </a:r>
            <a:r>
              <a:rPr lang="ru-RU" sz="1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4 956</a:t>
            </a:r>
            <a:r>
              <a:rPr lang="ru-RU" sz="12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Страховые взносы:</a:t>
            </a:r>
          </a:p>
          <a:p>
            <a:pPr algn="ctr"/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12 200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algn="ctr"/>
            <a:endParaRPr lang="ru-RU" sz="12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-71471" y="1142984"/>
            <a:ext cx="1949536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lum/>
          </a:blip>
          <a:srcRect/>
          <a:stretch>
            <a:fillRect/>
          </a:stretch>
        </p:blipFill>
        <p:spPr bwMode="auto">
          <a:xfrm>
            <a:off x="7358082" y="1142984"/>
            <a:ext cx="1785918" cy="1269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ogogina.KARGASOK\Downloads\Новоюгинская школа.jpg"/>
          <p:cNvPicPr>
            <a:picLocks noChangeAspect="1" noChangeArrowheads="1"/>
          </p:cNvPicPr>
          <p:nvPr/>
        </p:nvPicPr>
        <p:blipFill>
          <a:blip r:embed="rId7" cstate="print">
            <a:lum/>
          </a:blip>
          <a:srcRect/>
          <a:stretch>
            <a:fillRect/>
          </a:stretch>
        </p:blipFill>
        <p:spPr bwMode="auto">
          <a:xfrm>
            <a:off x="5429256" y="1142984"/>
            <a:ext cx="1766399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8715405" y="6488668"/>
            <a:ext cx="42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41</a:t>
            </a:r>
          </a:p>
        </p:txBody>
      </p:sp>
      <p:pic>
        <p:nvPicPr>
          <p:cNvPr id="17" name="Picture 6" descr="D:\Pictures\600822 ger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5786" y="71414"/>
            <a:ext cx="81439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4660"/>
            <a:r>
              <a:rPr lang="ru-RU" altLang="ru-RU" sz="2200" b="1" kern="0" dirty="0" smtClean="0">
                <a:solidFill>
                  <a:srgbClr val="0C3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Gill Sans"/>
              </a:rPr>
              <a:t>ПОВЫШЕНИЕ НАЛОГОВОГО ПОТЕНЦИАЛА РАЙОНА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6050" y="428604"/>
            <a:ext cx="60007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1 390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млн. рублей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ДОХОДЫ 2021 года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(консолидированный бюджет)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+ 61,3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млн. рублей ПРИРОСТ к 2016 году (104,6%)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inosmi.ru/images/20873/59/208735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041" y="428604"/>
            <a:ext cx="1689571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786051" y="1425347"/>
            <a:ext cx="6000791" cy="615553"/>
          </a:xfrm>
          <a:prstGeom prst="rect">
            <a:avLst/>
          </a:prstGeom>
          <a:solidFill>
            <a:srgbClr val="0C32D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мероприятия по увеличению доходной части бюджета (ожидается + 30 млн.руб.):</a:t>
            </a:r>
            <a:endParaRPr lang="ru-RU" sz="1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28596" y="2000240"/>
          <a:ext cx="8358246" cy="4693920"/>
        </p:xfrm>
        <a:graphic>
          <a:graphicData uri="http://schemas.openxmlformats.org/drawingml/2006/table">
            <a:tbl>
              <a:tblPr firstRow="1" bandRow="1"/>
              <a:tblGrid>
                <a:gridCol w="1393041"/>
                <a:gridCol w="6965205"/>
              </a:tblGrid>
              <a:tr h="571504">
                <a:tc>
                  <a:txBody>
                    <a:bodyPr/>
                    <a:lstStyle/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Осуществление деятельности по выявлению организаций и ИП, нарушающих налоговое законодательство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Выявление неформальной занятости российских и иностранных граждан и оформления с ними патента и (или) заключения трудовых отношений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Корректировка нормативных правовых актов органов местного самоуправления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Привлечение инвесторов на территорию, создание новых рабочих мест с уровнем заработной платы не ниже среднеотраслевого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мероприятий по усилению контрольной деятельности органов местного самоуправления, в части администрирования штрафов, в рамках имеющихся полномочий, а также межведомственного взаимодействия в части обеспечения поступлений штрафов в местный бюджет от иных администраторов доходов.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Стрелка вправо с вырезом 10"/>
          <p:cNvSpPr/>
          <p:nvPr/>
        </p:nvSpPr>
        <p:spPr>
          <a:xfrm>
            <a:off x="500034" y="2071678"/>
            <a:ext cx="1285884" cy="484632"/>
          </a:xfrm>
          <a:prstGeom prst="notchedRightArrow">
            <a:avLst/>
          </a:prstGeom>
          <a:solidFill>
            <a:srgbClr val="0C3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+24,26</a:t>
            </a:r>
            <a:endParaRPr lang="ru-RU" b="1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500034" y="2786058"/>
            <a:ext cx="1285884" cy="484632"/>
          </a:xfrm>
          <a:prstGeom prst="notchedRightArrow">
            <a:avLst/>
          </a:prstGeom>
          <a:solidFill>
            <a:srgbClr val="0C3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+ 0,043</a:t>
            </a:r>
            <a:endParaRPr lang="ru-RU" b="1" dirty="0"/>
          </a:p>
        </p:txBody>
      </p:sp>
      <p:sp>
        <p:nvSpPr>
          <p:cNvPr id="14" name="Стрелка вправо с вырезом 13"/>
          <p:cNvSpPr/>
          <p:nvPr/>
        </p:nvSpPr>
        <p:spPr>
          <a:xfrm>
            <a:off x="500034" y="3587310"/>
            <a:ext cx="1285884" cy="484632"/>
          </a:xfrm>
          <a:prstGeom prst="notchedRightArrow">
            <a:avLst/>
          </a:prstGeom>
          <a:solidFill>
            <a:srgbClr val="0C3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+1</a:t>
            </a:r>
            <a:endParaRPr lang="ru-RU" b="1" dirty="0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500034" y="4286256"/>
            <a:ext cx="1285884" cy="484632"/>
          </a:xfrm>
          <a:prstGeom prst="notchedRightArrow">
            <a:avLst/>
          </a:prstGeom>
          <a:solidFill>
            <a:srgbClr val="0C3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+2,2</a:t>
            </a:r>
            <a:endParaRPr lang="ru-RU" b="1" dirty="0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500034" y="5516136"/>
            <a:ext cx="1285884" cy="484632"/>
          </a:xfrm>
          <a:prstGeom prst="notchedRightArrow">
            <a:avLst/>
          </a:prstGeom>
          <a:solidFill>
            <a:srgbClr val="0C3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+2,5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715404" y="6488668"/>
            <a:ext cx="42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C3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42</a:t>
            </a:r>
          </a:p>
        </p:txBody>
      </p:sp>
      <p:pic>
        <p:nvPicPr>
          <p:cNvPr id="18" name="Picture 6" descr="D:\Pictures\600822 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826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180975" algn="ctr"/>
            <a:r>
              <a:rPr lang="ru-RU" altLang="ru-RU" sz="2200" b="1" kern="0" dirty="0" smtClean="0">
                <a:solidFill>
                  <a:srgbClr val="0C3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Gill Sans"/>
              </a:rPr>
              <a:t>       СФЕРА МАЛОГО И СРЕДНЕГО ПРЕДПРИНИМАТЕЛЬСТВА</a:t>
            </a:r>
          </a:p>
        </p:txBody>
      </p:sp>
      <p:grpSp>
        <p:nvGrpSpPr>
          <p:cNvPr id="2" name="Группа 22"/>
          <p:cNvGrpSpPr/>
          <p:nvPr/>
        </p:nvGrpSpPr>
        <p:grpSpPr>
          <a:xfrm>
            <a:off x="-32" y="5214950"/>
            <a:ext cx="9144032" cy="1428760"/>
            <a:chOff x="-32" y="2143116"/>
            <a:chExt cx="9144032" cy="142876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7286644" y="2143116"/>
              <a:ext cx="1857356" cy="142876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Информационно-консультационная поддержка субъектов МСП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5643570" y="2143116"/>
              <a:ext cx="1643042" cy="142876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Повышение профессионального уровня субъектов МСП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4286248" y="2143116"/>
              <a:ext cx="1357322" cy="142876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Финансовая поддержка субъектов МСП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2928926" y="2143116"/>
              <a:ext cx="1357290" cy="142876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Имущественная поддержка МСП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1500166" y="2143116"/>
              <a:ext cx="1428760" cy="142876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Развитие молодежного предпринимательства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-32" y="2143116"/>
              <a:ext cx="1500166" cy="142876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Развитие </a:t>
              </a:r>
              <a:r>
                <a:rPr lang="ru-RU" sz="1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инфраструк</a:t>
              </a:r>
              <a:endPara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туры поддержки субъектов МСП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0" y="473352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180975" algn="ctr"/>
            <a:r>
              <a:rPr lang="ru-RU" alt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ОСНОВНЫЕ НАПРАВЛЕНИЯ РАЗВИТИЯ МСП В КАРГАСОКСКОМ РАЙОНЕ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720" y="714356"/>
            <a:ext cx="885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Темп роста основных показателей, % (в 2021 году по отношению к 2017 году)</a:t>
            </a:r>
          </a:p>
        </p:txBody>
      </p:sp>
      <p:pic>
        <p:nvPicPr>
          <p:cNvPr id="1028" name="Picture 4" descr="https://www.abireg.ru/newsimages/smallimg/451/451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500306"/>
            <a:ext cx="1928826" cy="17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7" name="Диаграмма 26"/>
          <p:cNvGraphicFramePr/>
          <p:nvPr/>
        </p:nvGraphicFramePr>
        <p:xfrm>
          <a:off x="3071802" y="2143116"/>
          <a:ext cx="2786082" cy="2386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34" name="Picture 10" descr="http://mosopora.ru/files/linearticles/helping_workers_620x480.png"/>
          <p:cNvPicPr>
            <a:picLocks noChangeAspect="1" noChangeArrowheads="1"/>
          </p:cNvPicPr>
          <p:nvPr/>
        </p:nvPicPr>
        <p:blipFill>
          <a:blip r:embed="rId6" cstate="print"/>
          <a:srcRect l="6270" r="5941"/>
          <a:stretch>
            <a:fillRect/>
          </a:stretch>
        </p:blipFill>
        <p:spPr bwMode="auto">
          <a:xfrm>
            <a:off x="6429388" y="2500306"/>
            <a:ext cx="2000264" cy="17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TextBox 29"/>
          <p:cNvSpPr txBox="1"/>
          <p:nvPr/>
        </p:nvSpPr>
        <p:spPr>
          <a:xfrm>
            <a:off x="285720" y="1285719"/>
            <a:ext cx="235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  <a:sym typeface="Gill Sans"/>
              </a:rPr>
              <a:t>Оборот продукции СМП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  <a:sym typeface="Gill Sans"/>
              </a:rPr>
              <a:t> 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  <a:sym typeface="Gill Sans"/>
              </a:rPr>
              <a:t>105,5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86116" y="1284589"/>
            <a:ext cx="18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  <a:sym typeface="Gill Sans"/>
              </a:rPr>
              <a:t>Доля занятых у СМП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  <a:sym typeface="Gill Sans"/>
              </a:rPr>
              <a:t> 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  <a:sym typeface="Gill Sans"/>
              </a:rPr>
              <a:t>126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00694" y="1284589"/>
            <a:ext cx="3643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  <a:sym typeface="Gill Sans"/>
              </a:rPr>
              <a:t>Количество субъектов МСП на 10 тыс. человек населения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  <a:sym typeface="Gill Sans"/>
              </a:rPr>
              <a:t> 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  <a:sym typeface="Gill Sans"/>
              </a:rPr>
              <a:t>108,4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15404" y="6572272"/>
            <a:ext cx="42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C3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43</a:t>
            </a:r>
          </a:p>
        </p:txBody>
      </p:sp>
      <p:pic>
        <p:nvPicPr>
          <p:cNvPr id="21" name="Picture 6" descr="D:\Pictures\600822 ger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" y="-24"/>
            <a:ext cx="9143999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234" tIns="28234" rIns="28234" bIns="28234" anchor="ctr"/>
          <a:lstStyle/>
          <a:p>
            <a:pPr indent="542925" algn="ctr" defTabSz="534660"/>
            <a:r>
              <a:rPr lang="ru-RU" altLang="ru-RU" sz="2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Gill Sans"/>
              </a:rPr>
              <a:t>ТЕРРИТОРИАЛЬНОЕ РАЗВИТИЕ (ГРУППЫ ПОСЕЛЕНИЙ)</a:t>
            </a:r>
          </a:p>
        </p:txBody>
      </p:sp>
      <p:grpSp>
        <p:nvGrpSpPr>
          <p:cNvPr id="3" name="Группа 30"/>
          <p:cNvGrpSpPr/>
          <p:nvPr/>
        </p:nvGrpSpPr>
        <p:grpSpPr>
          <a:xfrm>
            <a:off x="214282" y="737217"/>
            <a:ext cx="8715436" cy="5863631"/>
            <a:chOff x="979696" y="1075248"/>
            <a:chExt cx="7786710" cy="5673632"/>
          </a:xfrm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pic>
          <p:nvPicPr>
            <p:cNvPr id="5" name="Picture 3" descr="C:\Users\rubleva\Desktop\Стратегия\1024px-Каргас.jpg"/>
            <p:cNvPicPr>
              <a:picLocks noChangeAspect="1" noChangeArrowheads="1"/>
            </p:cNvPicPr>
            <p:nvPr/>
          </p:nvPicPr>
          <p:blipFill>
            <a:blip r:embed="rId3" cstate="print"/>
            <a:srcRect r="32812" b="34264"/>
            <a:stretch>
              <a:fillRect/>
            </a:stretch>
          </p:blipFill>
          <p:spPr bwMode="auto">
            <a:xfrm>
              <a:off x="979696" y="1075248"/>
              <a:ext cx="7786710" cy="567363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1446879" y="5006975"/>
              <a:ext cx="1766709" cy="32758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ru-RU" sz="1600" b="1" dirty="0" err="1" smtClean="0">
                  <a:solidFill>
                    <a:srgbClr val="FF0000"/>
                  </a:solidFill>
                </a:rPr>
                <a:t>Нововасюганское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17951" y="3762758"/>
              <a:ext cx="1753912" cy="32758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dirty="0" err="1" smtClean="0">
                  <a:solidFill>
                    <a:srgbClr val="FF0000"/>
                  </a:solidFill>
                </a:rPr>
                <a:t>Средневасюганское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75131" y="3928653"/>
              <a:ext cx="1229158" cy="32758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dirty="0" err="1" smtClean="0">
                  <a:solidFill>
                    <a:srgbClr val="000099"/>
                  </a:solidFill>
                </a:rPr>
                <a:t>Каргасокское</a:t>
              </a:r>
              <a:endParaRPr lang="ru-RU" sz="1600" b="1" dirty="0">
                <a:solidFill>
                  <a:srgbClr val="000099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09990" y="4206036"/>
              <a:ext cx="1327636" cy="32758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dirty="0" err="1" smtClean="0">
                  <a:solidFill>
                    <a:srgbClr val="000099"/>
                  </a:solidFill>
                </a:rPr>
                <a:t>Новоюгинское</a:t>
              </a:r>
              <a:endParaRPr lang="ru-RU" sz="1600" b="1" dirty="0">
                <a:solidFill>
                  <a:srgbClr val="000099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49763" y="4116188"/>
              <a:ext cx="1430810" cy="32758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dirty="0" err="1" smtClean="0">
                  <a:solidFill>
                    <a:srgbClr val="FF0000"/>
                  </a:solidFill>
                </a:rPr>
                <a:t>Усть-Чижапское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44607" y="2374283"/>
              <a:ext cx="1498511" cy="32758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ru-RU" sz="1600" b="1" dirty="0" err="1" smtClean="0">
                  <a:solidFill>
                    <a:srgbClr val="006600"/>
                  </a:solidFill>
                </a:rPr>
                <a:t>Толпаровское</a:t>
              </a:r>
              <a:endParaRPr lang="ru-RU" sz="1600" b="1" dirty="0">
                <a:solidFill>
                  <a:srgbClr val="0066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51641" y="2186749"/>
              <a:ext cx="1586336" cy="32758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err="1" smtClean="0">
                  <a:solidFill>
                    <a:srgbClr val="006600"/>
                  </a:solidFill>
                </a:rPr>
                <a:t>Среднетымское</a:t>
              </a:r>
              <a:endParaRPr lang="ru-RU" sz="1600" b="1" dirty="0">
                <a:solidFill>
                  <a:srgbClr val="0066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66608" y="3430966"/>
              <a:ext cx="1082732" cy="32758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rgbClr val="000099"/>
                  </a:solidFill>
                </a:rPr>
                <a:t>Сосновское</a:t>
              </a:r>
              <a:endParaRPr lang="ru-RU" sz="1600" b="1" dirty="0">
                <a:solidFill>
                  <a:srgbClr val="000099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70971" y="3265071"/>
              <a:ext cx="1564097" cy="32758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ru-RU" sz="1600" b="1" dirty="0" err="1" smtClean="0">
                  <a:solidFill>
                    <a:srgbClr val="006600"/>
                  </a:solidFill>
                </a:rPr>
                <a:t>Вертикосское</a:t>
              </a:r>
              <a:endParaRPr lang="ru-RU" sz="1600" b="1" dirty="0" smtClean="0">
                <a:solidFill>
                  <a:srgbClr val="0066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35824" y="2789022"/>
              <a:ext cx="1513737" cy="32758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ru-RU" sz="1600" b="1" dirty="0" err="1" smtClean="0">
                  <a:solidFill>
                    <a:srgbClr val="006600"/>
                  </a:solidFill>
                </a:rPr>
                <a:t>Усть-Тымское</a:t>
              </a:r>
              <a:endParaRPr lang="ru-RU" sz="1600" b="1" dirty="0">
                <a:solidFill>
                  <a:srgbClr val="0066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58084" y="3016227"/>
              <a:ext cx="861088" cy="32758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dirty="0" err="1" smtClean="0">
                  <a:solidFill>
                    <a:srgbClr val="006600"/>
                  </a:solidFill>
                </a:rPr>
                <a:t>Тымское</a:t>
              </a:r>
              <a:endParaRPr lang="ru-RU" sz="1600" b="1" dirty="0">
                <a:solidFill>
                  <a:srgbClr val="0066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98622" y="3679810"/>
              <a:ext cx="1208764" cy="32758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dirty="0" err="1" smtClean="0">
                  <a:solidFill>
                    <a:srgbClr val="000099"/>
                  </a:solidFill>
                </a:rPr>
                <a:t>Киндальское</a:t>
              </a:r>
              <a:endParaRPr lang="ru-RU" sz="1600" b="1" dirty="0">
                <a:solidFill>
                  <a:srgbClr val="000099"/>
                </a:solidFill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2786050" y="4755544"/>
            <a:ext cx="62151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Центральная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группа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(Каргасокское, Сосновское, </a:t>
            </a:r>
            <a:r>
              <a:rPr lang="ru-RU" sz="1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Киндальское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Новоюгинское поселения)</a:t>
            </a:r>
            <a:endParaRPr lang="en-US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- 65% 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населения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нет ярко выраженной специализации (лесозаготовки, лов рыбы, </a:t>
            </a:r>
            <a:r>
              <a:rPr lang="ru-RU" sz="1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с-х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промышленность)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42876" y="1200135"/>
            <a:ext cx="3714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Васюганская группа</a:t>
            </a:r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Усть-Чижапское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Средневасюганское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Нововасюганское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поселения) 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22% населения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концентрация добывающих производств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571868" y="640715"/>
            <a:ext cx="5357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Тымская</a:t>
            </a:r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группа </a:t>
            </a:r>
          </a:p>
          <a:p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Тымское</a:t>
            </a: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Усть-Тымское</a:t>
            </a: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Толпаровское</a:t>
            </a: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Среднетымское</a:t>
            </a: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Вертикосское</a:t>
            </a: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поселения)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13% населения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ловля рыбы, сбор дикоросов, охота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86842" y="6488668"/>
            <a:ext cx="50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44</a:t>
            </a:r>
          </a:p>
        </p:txBody>
      </p:sp>
      <p:pic>
        <p:nvPicPr>
          <p:cNvPr id="24" name="Picture 6" descr="D:\Pictures\600822 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" y="142852"/>
            <a:ext cx="9143999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234" tIns="28234" rIns="28234" bIns="28234" anchor="ctr"/>
          <a:lstStyle/>
          <a:p>
            <a:pPr algn="ctr" defTabSz="534660"/>
            <a:r>
              <a:rPr lang="ru-RU" altLang="ru-RU" sz="2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Gill Sans"/>
              </a:rPr>
              <a:t>ТЕРРИТОРИАЛЬНОЕ РАЗВИТИЕ 2017-2021 гг.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1223960"/>
          <a:ext cx="9144000" cy="4485350"/>
        </p:xfrm>
        <a:graphic>
          <a:graphicData uri="http://schemas.openxmlformats.org/drawingml/2006/table">
            <a:tbl>
              <a:tblPr firstRow="1" bandRow="1"/>
              <a:tblGrid>
                <a:gridCol w="9144000"/>
              </a:tblGrid>
              <a:tr h="1419222">
                <a:tc>
                  <a:txBody>
                    <a:bodyPr/>
                    <a:lstStyle/>
                    <a:p>
                      <a:pPr marL="8255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972550" algn="l"/>
                          <a:tab pos="9144000" algn="l"/>
                        </a:tabLst>
                        <a:defRPr/>
                      </a:pP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</a:t>
                      </a:r>
                      <a:r>
                        <a:rPr lang="ru-RU" sz="2000" b="1" i="1" kern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центральной группе </a:t>
                      </a: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возможна реализация инвестиционных проектов в области неистощимого природопользования: в сфере сельского хозяйства, переработки дикорастущего сырья, рыбопереработки, строительство торговых объектов, мест временного проживания, общественного питания (придорожный сервис).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43140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704263" algn="l"/>
                        </a:tabLst>
                        <a:defRPr/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Предприятия-недропользователи станут реализовывать проекты по разведке и бурению новых скважин. Сокращение численности населения в </a:t>
                      </a:r>
                      <a:r>
                        <a:rPr lang="ru-RU" sz="2000" b="1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васюганской группе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будет обусловлено одновременно внедрением высоких технологий добычи, не требующих больших затрат труда, а также средними темпами разведки новых месторождений нефти и газа и развития сопутствующих сервисов в связи с недостаточными темпами развития транспортной инфраструктуры.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22988"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2000" b="1" i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тымской группе</a:t>
                      </a:r>
                      <a:r>
                        <a:rPr lang="ru-RU" sz="20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дальнейшее развитие получат уже существующие проекты по туризму и спортивному рыболовству.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715405" y="6488668"/>
            <a:ext cx="42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pic>
        <p:nvPicPr>
          <p:cNvPr id="8" name="Picture 6" descr="D:\Pictures\600822 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" y="3500438"/>
            <a:ext cx="9143999" cy="111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234" tIns="28234" rIns="28234" bIns="28234" anchor="ctr"/>
          <a:lstStyle/>
          <a:p>
            <a:pPr algn="ctr" defTabSz="534660"/>
            <a:r>
              <a:rPr lang="ru-RU" altLang="ru-RU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Gill Sans"/>
              </a:rPr>
              <a:t>СПАСИБО ЗА ВНИМАНИЕ!</a:t>
            </a:r>
          </a:p>
        </p:txBody>
      </p:sp>
      <p:pic>
        <p:nvPicPr>
          <p:cNvPr id="4" name="Picture 6" descr="D:\Pictures\600822 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14290"/>
            <a:ext cx="2323447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42844" y="4143380"/>
          <a:ext cx="8858312" cy="2560320"/>
        </p:xfrm>
        <a:graphic>
          <a:graphicData uri="http://schemas.openxmlformats.org/drawingml/2006/table">
            <a:tbl>
              <a:tblPr/>
              <a:tblGrid>
                <a:gridCol w="8858312"/>
              </a:tblGrid>
              <a:tr h="212131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Char char="q"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Добыча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полезных ископаемых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212131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Char char="q"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Опт. и розн. торговля; ремонт авто. средств, мотоциклов, быт. изд. и предметов личного пользования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12131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Char char="q"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Транспорт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 связь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DB79"/>
                    </a:solidFill>
                  </a:tcPr>
                </a:tc>
              </a:tr>
              <a:tr h="212131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Char char="q"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Операции с недвижимом имуществом, аренда и пред. Услуг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212131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Char char="q"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Обрабатывающие производства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212131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Char char="q"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Гос. управ. и обес. воен. безопасности; соц. страхование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212131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Char char="q"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Образование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</a:tr>
              <a:tr h="212131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Char char="q"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Строительство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12131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Char char="q"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Производство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распределение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электроэнергии, газа и воды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EF4"/>
                    </a:solidFill>
                  </a:tcPr>
                </a:tc>
              </a:tr>
              <a:tr h="212131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Char char="q"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Здрав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 и предоставление соц. услуг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0046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Char char="q"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Др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 виды деятельности (пред. прочих ком., соц. и персон. услуг, с/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х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охота и лесное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хозяйство,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гостиницы и рестораны, рыболовство, фин.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деятельности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 деят. по организ. отдыха и развлечений, культуры и спорта)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71472" y="48260"/>
            <a:ext cx="857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kern="0" dirty="0" smtClean="0">
                <a:solidFill>
                  <a:srgbClr val="0C32D6"/>
                </a:solidFill>
                <a:latin typeface="Times New Roman" pitchFamily="18" charset="0"/>
                <a:cs typeface="Times New Roman" pitchFamily="18" charset="0"/>
              </a:rPr>
              <a:t>СТРУКТУРА ПРОИЗВОДСТВА И СТРУКТУРА ЗАНЯТОСТИ НАСЕЛЕНИЯ ПО ОСНОВНЫМ ВИДАМ ЭКОНОМИЧЕСКОЙ ДЕЯТЕЛЬНОСТИ за 2016 год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0628" y="853843"/>
            <a:ext cx="36338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kern="0" dirty="0" smtClean="0">
                <a:latin typeface="Times New Roman" pitchFamily="18" charset="0"/>
                <a:cs typeface="Times New Roman" pitchFamily="18" charset="0"/>
              </a:rPr>
              <a:t>Численность занятых.</a:t>
            </a:r>
          </a:p>
          <a:p>
            <a:pPr algn="ctr"/>
            <a:r>
              <a:rPr lang="ru-RU" sz="1600" b="1" i="1" kern="0" dirty="0" smtClean="0">
                <a:latin typeface="Times New Roman" pitchFamily="18" charset="0"/>
                <a:cs typeface="Times New Roman" pitchFamily="18" charset="0"/>
              </a:rPr>
              <a:t>Общая численность – </a:t>
            </a:r>
            <a:r>
              <a:rPr lang="ru-RU" sz="16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12 933</a:t>
            </a:r>
            <a:r>
              <a:rPr lang="ru-RU" sz="1600" b="1" i="1" kern="0" dirty="0" smtClean="0">
                <a:latin typeface="Times New Roman" pitchFamily="18" charset="0"/>
                <a:cs typeface="Times New Roman" pitchFamily="18" charset="0"/>
              </a:rPr>
              <a:t> чел.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910" y="857232"/>
            <a:ext cx="36338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kern="0" dirty="0" smtClean="0">
                <a:latin typeface="Times New Roman" pitchFamily="18" charset="0"/>
                <a:cs typeface="Times New Roman" pitchFamily="18" charset="0"/>
              </a:rPr>
              <a:t>Структура производства.</a:t>
            </a:r>
          </a:p>
          <a:p>
            <a:pPr algn="ctr"/>
            <a:r>
              <a:rPr lang="ru-RU" sz="1600" b="1" i="1" kern="0" dirty="0" smtClean="0">
                <a:latin typeface="Times New Roman" pitchFamily="18" charset="0"/>
                <a:cs typeface="Times New Roman" pitchFamily="18" charset="0"/>
              </a:rPr>
              <a:t>Общее кол-во - </a:t>
            </a:r>
            <a:r>
              <a:rPr lang="ru-RU" sz="16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728</a:t>
            </a:r>
            <a:r>
              <a:rPr lang="ru-RU" sz="1600" b="1" i="1" kern="0" dirty="0" smtClean="0">
                <a:latin typeface="Times New Roman" pitchFamily="18" charset="0"/>
                <a:cs typeface="Times New Roman" pitchFamily="18" charset="0"/>
              </a:rPr>
              <a:t> ед.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714876" y="1000108"/>
          <a:ext cx="432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142844" y="1000108"/>
          <a:ext cx="432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858280" y="6572272"/>
            <a:ext cx="21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C3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14" name="Picture 6" descr="D:\Pictures\600822 ger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3357554" y="6357958"/>
            <a:ext cx="2357454" cy="2923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300" b="1" kern="0" dirty="0" smtClean="0">
                <a:latin typeface="Times New Roman" pitchFamily="18" charset="0"/>
                <a:cs typeface="Times New Roman" pitchFamily="18" charset="0"/>
              </a:rPr>
              <a:t>         средства РБ, млн. руб.</a:t>
            </a:r>
            <a:endParaRPr lang="ru-RU" sz="1300" b="1" kern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414"/>
            <a:ext cx="9144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МАЛОЕ И СРЕДНЕЕ ПРЕДПРИНИМАТЕЛЬСТВО 2012-2016 гг.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42844" y="3320290"/>
          <a:ext cx="8858312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928662" y="3357562"/>
          <a:ext cx="7286676" cy="357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42844" y="2643182"/>
            <a:ext cx="8858312" cy="677108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900" b="1" kern="0" dirty="0" smtClean="0">
                <a:latin typeface="Times New Roman" pitchFamily="18" charset="0"/>
                <a:cs typeface="Times New Roman" pitchFamily="18" charset="0"/>
              </a:rPr>
              <a:t>Реализация конкурсов предпринимательских проектов СМП «Старт» и «Первый шаг» в 2012-2016 гг.</a:t>
            </a:r>
          </a:p>
        </p:txBody>
      </p:sp>
      <p:sp>
        <p:nvSpPr>
          <p:cNvPr id="17" name="Text Box 41"/>
          <p:cNvSpPr txBox="1">
            <a:spLocks noChangeArrowheads="1"/>
          </p:cNvSpPr>
          <p:nvPr/>
        </p:nvSpPr>
        <p:spPr bwMode="auto">
          <a:xfrm>
            <a:off x="1428728" y="3071810"/>
            <a:ext cx="431800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8" name="Text Box 41"/>
          <p:cNvSpPr txBox="1">
            <a:spLocks noChangeArrowheads="1"/>
          </p:cNvSpPr>
          <p:nvPr/>
        </p:nvSpPr>
        <p:spPr bwMode="auto">
          <a:xfrm>
            <a:off x="2925754" y="3143248"/>
            <a:ext cx="431800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4354514" y="3214686"/>
            <a:ext cx="431800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7283472" y="3214686"/>
            <a:ext cx="431800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2844" y="6357958"/>
            <a:ext cx="3214710" cy="2923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300" b="1" kern="0" dirty="0" smtClean="0">
                <a:latin typeface="Times New Roman" pitchFamily="18" charset="0"/>
                <a:cs typeface="Times New Roman" pitchFamily="18" charset="0"/>
              </a:rPr>
              <a:t>                      Кол-во победителей, ед.   </a:t>
            </a:r>
            <a:endParaRPr lang="ru-RU" sz="1300" b="1" kern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5854712" y="3286124"/>
            <a:ext cx="431800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357158" y="6500834"/>
            <a:ext cx="714380" cy="1588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Блок-схема: узел 26"/>
          <p:cNvSpPr/>
          <p:nvPr/>
        </p:nvSpPr>
        <p:spPr>
          <a:xfrm>
            <a:off x="642910" y="6429396"/>
            <a:ext cx="142876" cy="142900"/>
          </a:xfrm>
          <a:prstGeom prst="flowChartConnector">
            <a:avLst/>
          </a:prstGeom>
          <a:solidFill>
            <a:srgbClr val="6699FF"/>
          </a:solidFill>
          <a:ln w="158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643570" y="6357958"/>
            <a:ext cx="3357586" cy="2923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300" b="1" kern="0" dirty="0" smtClean="0">
                <a:latin typeface="Times New Roman" pitchFamily="18" charset="0"/>
                <a:cs typeface="Times New Roman" pitchFamily="18" charset="0"/>
              </a:rPr>
              <a:t>               средства ФБ, млн. руб.</a:t>
            </a:r>
            <a:endParaRPr lang="ru-RU" sz="1300" b="1" kern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Блок-схема: память с прямым доступом 29"/>
          <p:cNvSpPr/>
          <p:nvPr/>
        </p:nvSpPr>
        <p:spPr>
          <a:xfrm>
            <a:off x="3286116" y="6429396"/>
            <a:ext cx="428628" cy="142900"/>
          </a:xfrm>
          <a:prstGeom prst="flowChartMagneticDrum">
            <a:avLst/>
          </a:prstGeom>
          <a:solidFill>
            <a:srgbClr val="CCCCFF"/>
          </a:solidFill>
          <a:ln w="1270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1" name="Блок-схема: память с прямым доступом 30"/>
          <p:cNvSpPr/>
          <p:nvPr/>
        </p:nvSpPr>
        <p:spPr>
          <a:xfrm>
            <a:off x="5786446" y="6429396"/>
            <a:ext cx="428628" cy="142900"/>
          </a:xfrm>
          <a:prstGeom prst="flowChartMagneticDrum">
            <a:avLst/>
          </a:prstGeom>
          <a:solidFill>
            <a:srgbClr val="99FFCC"/>
          </a:solidFill>
          <a:ln w="127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2844" y="500042"/>
          <a:ext cx="8858312" cy="2011974"/>
        </p:xfrm>
        <a:graphic>
          <a:graphicData uri="http://schemas.openxmlformats.org/drawingml/2006/table">
            <a:tbl>
              <a:tblPr/>
              <a:tblGrid>
                <a:gridCol w="4357718"/>
                <a:gridCol w="1000132"/>
                <a:gridCol w="1071570"/>
                <a:gridCol w="1428760"/>
                <a:gridCol w="1000132"/>
              </a:tblGrid>
              <a:tr h="18980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8594" marR="8594" marT="85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2012 год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Прирост/снижение к 2012 году</a:t>
                      </a:r>
                    </a:p>
                  </a:txBody>
                  <a:tcPr marL="8594" marR="8594" marT="85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7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абсолютных величинах</a:t>
                      </a:r>
                    </a:p>
                  </a:txBody>
                  <a:tcPr marL="8594" marR="8594" marT="85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%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171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субъектов малого и среднего предпринимательства, ед.</a:t>
                      </a:r>
                    </a:p>
                  </a:txBody>
                  <a:tcPr marL="8594" marR="8594" marT="85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719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555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-164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77,2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668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замещенных рабочих мест в субъектах малого и среднего предпринимательства, ед.</a:t>
                      </a:r>
                    </a:p>
                  </a:txBody>
                  <a:tcPr marL="8594" marR="8594" marT="85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1 210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1 202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- 8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99,3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689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Оборот товаров (работ, услуг), производимых субъектами малого и среднего предпринимательства, млн.руб.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724,9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610,95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-113,95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84,3</a:t>
                      </a:r>
                    </a:p>
                  </a:txBody>
                  <a:tcPr marL="8594" marR="8594" marT="8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3" name="Picture 6" descr="D:\Pictures\600822 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8858280" y="6560130"/>
            <a:ext cx="21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7158" y="115321"/>
            <a:ext cx="8786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КОНСОЛИДИРОВАННЫЙ БЮДЖЕТ КАРГАСОКСКОГО РАЙОНА 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428596" y="928670"/>
          <a:ext cx="5643602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Содержимое 2"/>
          <p:cNvSpPr txBox="1">
            <a:spLocks/>
          </p:cNvSpPr>
          <p:nvPr/>
        </p:nvSpPr>
        <p:spPr>
          <a:xfrm>
            <a:off x="817884" y="642918"/>
            <a:ext cx="504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Динамика доходов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429256" y="1428736"/>
          <a:ext cx="3429024" cy="86838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429024"/>
              </a:tblGrid>
              <a:tr h="214314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None/>
                      </a:pPr>
                      <a:r>
                        <a:rPr lang="ru-RU" sz="1400" b="1" u="none" strike="noStrike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371342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None/>
                      </a:pP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Безвозмездные 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поступления от других </a:t>
                      </a:r>
                      <a:endParaRPr lang="ru-RU" sz="1400" b="1" u="none" strike="noStrike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b">
                        <a:buFont typeface="Wingdings" pitchFamily="2" charset="2"/>
                        <a:buNone/>
                      </a:pP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бюджетов 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бюджетной системы РФ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227352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None/>
                      </a:pP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Налоговые, неналоговые доходы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5429256" y="1500174"/>
            <a:ext cx="142876" cy="14287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429256" y="1714488"/>
            <a:ext cx="142876" cy="142876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429256" y="2071678"/>
            <a:ext cx="142876" cy="142876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2428860" y="2643182"/>
            <a:ext cx="1643074" cy="28575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2714612" y="2428868"/>
            <a:ext cx="121444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- 9,6 %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2500298" y="1285860"/>
            <a:ext cx="1571636" cy="28575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2571736" y="1071546"/>
            <a:ext cx="121444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- 42,2 %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2571736" y="1928802"/>
            <a:ext cx="1428760" cy="357190"/>
          </a:xfrm>
          <a:prstGeom prst="straightConnector1">
            <a:avLst/>
          </a:prstGeom>
          <a:ln w="254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2571736" y="1714488"/>
            <a:ext cx="121444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+ 48,8 %</a:t>
            </a:r>
            <a:endParaRPr lang="ru-RU" sz="16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/>
        </p:nvGraphicFramePr>
        <p:xfrm>
          <a:off x="3929318" y="5500702"/>
          <a:ext cx="5000400" cy="324000"/>
        </p:xfrm>
        <a:graphic>
          <a:graphicData uri="http://schemas.openxmlformats.org/drawingml/2006/table">
            <a:tbl>
              <a:tblPr/>
              <a:tblGrid>
                <a:gridCol w="2619256"/>
                <a:gridCol w="2381144"/>
              </a:tblGrid>
              <a:tr h="324000">
                <a:tc>
                  <a:txBody>
                    <a:bodyPr/>
                    <a:lstStyle/>
                    <a:p>
                      <a:pPr marL="0" algn="ctr" defTabSz="457131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1 063,3</a:t>
                      </a: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131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1 350,2</a:t>
                      </a: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14819"/>
            <a:ext cx="3282780" cy="235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Содержимое 2"/>
          <p:cNvSpPr txBox="1">
            <a:spLocks/>
          </p:cNvSpPr>
          <p:nvPr/>
        </p:nvSpPr>
        <p:spPr>
          <a:xfrm>
            <a:off x="3929058" y="5140702"/>
            <a:ext cx="504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Расходы, всего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Содержимое 2"/>
          <p:cNvSpPr txBox="1">
            <a:spLocks/>
          </p:cNvSpPr>
          <p:nvPr/>
        </p:nvSpPr>
        <p:spPr>
          <a:xfrm>
            <a:off x="3929058" y="5929330"/>
            <a:ext cx="504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/>
          <a:p>
            <a:pPr algn="ctr" defTabSz="457131" fontAlgn="base"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Профицит (+), дефицит (-)</a:t>
            </a:r>
          </a:p>
        </p:txBody>
      </p:sp>
      <p:sp>
        <p:nvSpPr>
          <p:cNvPr id="45" name="Содержимое 2"/>
          <p:cNvSpPr txBox="1">
            <a:spLocks/>
          </p:cNvSpPr>
          <p:nvPr/>
        </p:nvSpPr>
        <p:spPr>
          <a:xfrm>
            <a:off x="3889718" y="4283446"/>
            <a:ext cx="504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Доходы, всего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3929058" y="4676636"/>
          <a:ext cx="5000660" cy="324000"/>
        </p:xfrm>
        <a:graphic>
          <a:graphicData uri="http://schemas.openxmlformats.org/drawingml/2006/table">
            <a:tbl>
              <a:tblPr/>
              <a:tblGrid>
                <a:gridCol w="2619393"/>
                <a:gridCol w="2381267"/>
              </a:tblGrid>
              <a:tr h="324000">
                <a:tc>
                  <a:txBody>
                    <a:bodyPr/>
                    <a:lstStyle/>
                    <a:p>
                      <a:pPr marL="0" algn="ctr" defTabSz="457131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1 122,4</a:t>
                      </a: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131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1 328,7</a:t>
                      </a: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" name="Таблица 46"/>
          <p:cNvGraphicFramePr>
            <a:graphicFrameLocks noGrp="1"/>
          </p:cNvGraphicFramePr>
          <p:nvPr/>
        </p:nvGraphicFramePr>
        <p:xfrm>
          <a:off x="3929318" y="6319710"/>
          <a:ext cx="5000400" cy="324000"/>
        </p:xfrm>
        <a:graphic>
          <a:graphicData uri="http://schemas.openxmlformats.org/drawingml/2006/table">
            <a:tbl>
              <a:tblPr/>
              <a:tblGrid>
                <a:gridCol w="2619256"/>
                <a:gridCol w="2381144"/>
              </a:tblGrid>
              <a:tr h="324000">
                <a:tc>
                  <a:txBody>
                    <a:bodyPr/>
                    <a:lstStyle/>
                    <a:p>
                      <a:pPr marL="0" algn="ctr" defTabSz="457131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+ 59,1</a:t>
                      </a: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131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- 21,5</a:t>
                      </a: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48" name="Прямая со стрелкой 47"/>
          <p:cNvCxnSpPr/>
          <p:nvPr/>
        </p:nvCxnSpPr>
        <p:spPr>
          <a:xfrm flipV="1">
            <a:off x="5715008" y="4857760"/>
            <a:ext cx="1571636" cy="71438"/>
          </a:xfrm>
          <a:prstGeom prst="straightConnector1">
            <a:avLst/>
          </a:prstGeom>
          <a:ln w="254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5857884" y="4572008"/>
            <a:ext cx="107157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+ 18,4 %</a:t>
            </a:r>
            <a:endParaRPr lang="ru-RU" sz="16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Содержимое 2"/>
          <p:cNvSpPr txBox="1">
            <a:spLocks/>
          </p:cNvSpPr>
          <p:nvPr/>
        </p:nvSpPr>
        <p:spPr>
          <a:xfrm>
            <a:off x="3899242" y="3929066"/>
            <a:ext cx="2601584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/>
          <a:p>
            <a:pPr lvl="0" algn="ctr" defTabSz="457131" fontAlgn="base"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2012 год</a:t>
            </a:r>
          </a:p>
        </p:txBody>
      </p:sp>
      <p:sp>
        <p:nvSpPr>
          <p:cNvPr id="51" name="Содержимое 2"/>
          <p:cNvSpPr txBox="1">
            <a:spLocks/>
          </p:cNvSpPr>
          <p:nvPr/>
        </p:nvSpPr>
        <p:spPr>
          <a:xfrm>
            <a:off x="6500826" y="3929066"/>
            <a:ext cx="2428892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/>
          <a:p>
            <a:pPr lvl="0" algn="ctr" defTabSz="457131" fontAlgn="base"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2016 год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785786" y="3429000"/>
          <a:ext cx="4143404" cy="324000"/>
        </p:xfrm>
        <a:graphic>
          <a:graphicData uri="http://schemas.openxmlformats.org/drawingml/2006/table">
            <a:tbl>
              <a:tblPr/>
              <a:tblGrid>
                <a:gridCol w="2170353"/>
                <a:gridCol w="1973051"/>
              </a:tblGrid>
              <a:tr h="324000">
                <a:tc>
                  <a:txBody>
                    <a:bodyPr/>
                    <a:lstStyle/>
                    <a:p>
                      <a:pPr marL="0" algn="ctr" defTabSz="457131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2012 год</a:t>
                      </a: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131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51437" marR="5143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8858280" y="6560130"/>
            <a:ext cx="21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715272" y="571480"/>
            <a:ext cx="12426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2000" dirty="0"/>
          </a:p>
        </p:txBody>
      </p:sp>
      <p:pic>
        <p:nvPicPr>
          <p:cNvPr id="34" name="Picture 6" descr="D:\Pictures\600822 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08686"/>
            <a:ext cx="9144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ЖИЛИЩНОЕ ХОЗЯЙСТВО</a:t>
            </a:r>
          </a:p>
        </p:txBody>
      </p:sp>
      <p:pic>
        <p:nvPicPr>
          <p:cNvPr id="4" name="Picture 6" descr="D:\Pictures\600822 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7643834" y="285728"/>
            <a:ext cx="1418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за 5 лет</a:t>
            </a:r>
            <a:endParaRPr lang="ru-RU" sz="2400" dirty="0">
              <a:solidFill>
                <a:srgbClr val="F600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28662" y="1928802"/>
            <a:ext cx="7286676" cy="285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Отремонтировано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3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многоквартирных дома </a:t>
            </a:r>
          </a:p>
          <a:p>
            <a:pPr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S </a:t>
            </a:r>
            <a:r>
              <a:rPr lang="en-US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1</a:t>
            </a:r>
            <a:r>
              <a:rPr 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,</a:t>
            </a:r>
            <a:r>
              <a:rPr lang="en-US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7</a:t>
            </a:r>
            <a:r>
              <a:rPr 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 тыс. кв.м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endParaRPr lang="ru-RU" sz="1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el-GR" sz="2400" b="1" dirty="0" smtClean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alt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6,3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млн. руб.</a:t>
            </a:r>
          </a:p>
          <a:p>
            <a:pPr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 – 1,8 млн. руб.;</a:t>
            </a:r>
          </a:p>
          <a:p>
            <a:pPr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РБ – 1,2 млн. руб.;</a:t>
            </a:r>
          </a:p>
          <a:p>
            <a:pPr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средства граждан – 3,3 млн. руб. </a:t>
            </a:r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571472" y="642918"/>
            <a:ext cx="7929618" cy="121444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Введено в эксплуатацию </a:t>
            </a:r>
          </a:p>
          <a:p>
            <a:pPr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17,8 тыс. кв.м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жилья</a:t>
            </a:r>
            <a:endParaRPr lang="ru-RU" sz="2200" b="1" baseline="30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28662" y="4857760"/>
            <a:ext cx="7286676" cy="1857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Ликвидировано </a:t>
            </a:r>
            <a:r>
              <a:rPr 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2,5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тыс. кв.м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ветхого и аварийного жилищного фонда (расселено </a:t>
            </a:r>
            <a:r>
              <a:rPr lang="ru-RU" sz="22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32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человека (</a:t>
            </a:r>
            <a:r>
              <a:rPr lang="ru-RU" sz="2200" b="1" kern="0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14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семей)</a:t>
            </a:r>
          </a:p>
          <a:p>
            <a:pPr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endParaRPr lang="ru-RU" sz="1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el-GR" sz="2000" b="1" dirty="0" smtClean="0">
                <a:latin typeface="Times New Roman" pitchFamily="18" charset="0"/>
                <a:cs typeface="Times New Roman" pitchFamily="18" charset="0"/>
              </a:rPr>
              <a:t> 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alt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48,1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млн. руб.</a:t>
            </a:r>
          </a:p>
          <a:p>
            <a:pPr algn="ctr" defTabSz="455613" eaLnBrk="0" hangingPunct="0">
              <a:spcBef>
                <a:spcPts val="0"/>
              </a:spcBef>
              <a:buClr>
                <a:schemeClr val="accent1"/>
              </a:buClr>
              <a:buSzPct val="80000"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(ОБ – 10,1 млн. руб., РБ – 38 млн. руб.)</a:t>
            </a:r>
          </a:p>
          <a:p>
            <a:pPr algn="ctr"/>
            <a:endParaRPr lang="ru-RU" sz="2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58312" y="6500834"/>
            <a:ext cx="21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142844" y="785794"/>
          <a:ext cx="5572164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3357554" y="3714752"/>
          <a:ext cx="5643602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7158" y="71414"/>
            <a:ext cx="87868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ЖИЛЫМИ ПОМЕЩЕНИЯМИ ДЕТЕЙ-СИРОТ И ДЕТЕЙ, ОСТАВЩИХСЯ БЕЗ ПОПЕЧЕНИЯ РОДИТЕЛЕЙ в 2012-2016 гг.</a:t>
            </a:r>
            <a:r>
              <a:rPr lang="ru-RU" sz="1900" b="1" dirty="0" smtClean="0">
                <a:solidFill>
                  <a:schemeClr val="bg1"/>
                </a:solidFill>
              </a:rPr>
              <a:t> </a:t>
            </a:r>
            <a:endParaRPr lang="ru-RU" sz="1900" b="1" kern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58082" y="1071546"/>
            <a:ext cx="1643074" cy="2185214"/>
          </a:xfrm>
          <a:prstGeom prst="rect">
            <a:avLst/>
          </a:prstGeom>
          <a:solidFill>
            <a:srgbClr val="DBEEF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Приобретено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78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жилых помещений</a:t>
            </a:r>
          </a:p>
          <a:p>
            <a:pPr algn="ctr"/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81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ребенок обеспечен жилыми помещениями</a:t>
            </a:r>
            <a:endParaRPr lang="ru-RU" sz="1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786446" y="1571612"/>
            <a:ext cx="1500198" cy="1143008"/>
          </a:xfrm>
          <a:prstGeom prst="rightArrow">
            <a:avLst/>
          </a:prstGeom>
          <a:solidFill>
            <a:srgbClr val="99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5 лет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429388" y="3714752"/>
          <a:ext cx="2500330" cy="65598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500330"/>
              </a:tblGrid>
              <a:tr h="214314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None/>
                      </a:pPr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Федеральный бюджет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214314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None/>
                      </a:pP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Областной бюджет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227352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None/>
                      </a:pP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ОБ по судебным</a:t>
                      </a:r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решениям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6429388" y="3786190"/>
            <a:ext cx="142876" cy="571504"/>
            <a:chOff x="428596" y="4643446"/>
            <a:chExt cx="142876" cy="57150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28596" y="4643446"/>
              <a:ext cx="142876" cy="142876"/>
            </a:xfrm>
            <a:prstGeom prst="rect">
              <a:avLst/>
            </a:prstGeom>
            <a:solidFill>
              <a:srgbClr val="D7E4BD"/>
            </a:solidFill>
            <a:ln w="63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28596" y="4857760"/>
              <a:ext cx="142876" cy="142876"/>
            </a:xfrm>
            <a:prstGeom prst="rect">
              <a:avLst/>
            </a:prstGeom>
            <a:solidFill>
              <a:srgbClr val="95B3D7"/>
            </a:solidFill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28596" y="5072074"/>
              <a:ext cx="142876" cy="142876"/>
            </a:xfrm>
            <a:prstGeom prst="rect">
              <a:avLst/>
            </a:prstGeom>
            <a:solidFill>
              <a:srgbClr val="D99694"/>
            </a:solidFill>
            <a:ln w="31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3643306" y="3786190"/>
            <a:ext cx="100013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3668160"/>
            <a:ext cx="1785950" cy="3108543"/>
          </a:xfrm>
          <a:prstGeom prst="rect">
            <a:avLst/>
          </a:prstGeom>
          <a:solidFill>
            <a:srgbClr val="DBEEF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Общий объем финансирования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55,6</a:t>
            </a:r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млн. руб</a:t>
            </a:r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algn="ctr"/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 т.ч.:</a:t>
            </a:r>
          </a:p>
          <a:p>
            <a:pPr algn="ctr">
              <a:buFontTx/>
              <a:buChar char="-"/>
            </a:pPr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ФБ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12,4</a:t>
            </a:r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млн. руб.;</a:t>
            </a:r>
          </a:p>
          <a:p>
            <a:pPr algn="ctr">
              <a:buFontTx/>
              <a:buChar char="-"/>
            </a:pPr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ОБ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35,5</a:t>
            </a:r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млн. руб.;</a:t>
            </a:r>
          </a:p>
          <a:p>
            <a:pPr algn="ctr">
              <a:buFontTx/>
              <a:buChar char="-"/>
            </a:pPr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ОБ по судебным решениям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7,7 </a:t>
            </a:r>
            <a:r>
              <a:rPr lang="ru-RU" sz="1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D:\Pictures\600822 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9" y="1"/>
            <a:ext cx="571471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трелка вправо 20"/>
          <p:cNvSpPr/>
          <p:nvPr/>
        </p:nvSpPr>
        <p:spPr>
          <a:xfrm>
            <a:off x="1928794" y="4572008"/>
            <a:ext cx="1428760" cy="1143008"/>
          </a:xfrm>
          <a:prstGeom prst="rightArrow">
            <a:avLst/>
          </a:prstGeom>
          <a:solidFill>
            <a:srgbClr val="99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5 лет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29750" y="6560130"/>
            <a:ext cx="21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A16154E-A0DF-4D27-AFD4-D3380C4344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3097</Words>
  <Application>Microsoft Office PowerPoint</Application>
  <PresentationFormat>Экран (4:3)</PresentationFormat>
  <Paragraphs>821</Paragraphs>
  <Slides>46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2014-10-15T06:00:10Z</dcterms:created>
  <dcterms:modified xsi:type="dcterms:W3CDTF">2017-06-20T09:21:03Z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TC020300649991</vt:lpwstr>
  </property>
</Properties>
</file>