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2" r:id="rId10"/>
    <p:sldId id="393" r:id="rId11"/>
    <p:sldId id="373" r:id="rId12"/>
    <p:sldId id="394" r:id="rId13"/>
    <p:sldId id="412" r:id="rId14"/>
    <p:sldId id="399" r:id="rId15"/>
    <p:sldId id="401" r:id="rId16"/>
    <p:sldId id="377" r:id="rId17"/>
    <p:sldId id="402" r:id="rId18"/>
    <p:sldId id="404" r:id="rId19"/>
    <p:sldId id="406" r:id="rId20"/>
    <p:sldId id="405" r:id="rId21"/>
    <p:sldId id="374" r:id="rId22"/>
    <p:sldId id="396" r:id="rId23"/>
    <p:sldId id="413" r:id="rId24"/>
    <p:sldId id="390" r:id="rId25"/>
    <p:sldId id="395" r:id="rId26"/>
    <p:sldId id="387" r:id="rId27"/>
    <p:sldId id="381" r:id="rId28"/>
    <p:sldId id="359" r:id="rId29"/>
    <p:sldId id="286" r:id="rId30"/>
    <p:sldId id="363" r:id="rId31"/>
    <p:sldId id="361" r:id="rId32"/>
    <p:sldId id="362" r:id="rId33"/>
    <p:sldId id="327" r:id="rId34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4"/>
            <p14:sldId id="412"/>
            <p14:sldId id="399"/>
            <p14:sldId id="401"/>
            <p14:sldId id="377"/>
            <p14:sldId id="402"/>
            <p14:sldId id="404"/>
            <p14:sldId id="406"/>
            <p14:sldId id="405"/>
            <p14:sldId id="374"/>
            <p14:sldId id="396"/>
            <p14:sldId id="413"/>
            <p14:sldId id="390"/>
            <p14:sldId id="395"/>
            <p14:sldId id="387"/>
            <p14:sldId id="381"/>
            <p14:sldId id="359"/>
            <p14:sldId id="286"/>
            <p14:sldId id="363"/>
            <p14:sldId id="361"/>
            <p14:sldId id="362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3FF"/>
    <a:srgbClr val="4151ED"/>
    <a:srgbClr val="4756A0"/>
    <a:srgbClr val="F1F1F1"/>
    <a:srgbClr val="D1D1D1"/>
    <a:srgbClr val="000000"/>
    <a:srgbClr val="B1C1E4"/>
    <a:srgbClr val="FEFEFE"/>
    <a:srgbClr val="B9B9B9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3277" autoAdjust="0"/>
  </p:normalViewPr>
  <p:slideViewPr>
    <p:cSldViewPr snapToGrid="0">
      <p:cViewPr varScale="1">
        <p:scale>
          <a:sx n="100" d="100"/>
          <a:sy n="100" d="100"/>
        </p:scale>
        <p:origin x="978" y="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1155742651282166"/>
          <c:y val="6.9826084637663238E-2"/>
          <c:w val="0.35121659501637398"/>
          <c:h val="0.852360479295914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DE-45D4-A031-49620A2B94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'СЛАЙД 5'!$L$4:$L$8</c:f>
              <c:strCache>
                <c:ptCount val="5"/>
                <c:pt idx="0">
                  <c:v>добыча полезных ископаемых</c:v>
                </c:pt>
                <c:pt idx="1">
                  <c:v>обработывающие производства</c:v>
                </c:pt>
                <c:pt idx="2">
                  <c:v>обеспечение электрической энергией, газом и паром; кондиционирование воздуха</c:v>
                </c:pt>
                <c:pt idx="3">
                  <c:v>деятельность административная и сопутствующие дополнительные услуги</c:v>
                </c:pt>
                <c:pt idx="4">
                  <c:v>прочие</c:v>
                </c:pt>
              </c:strCache>
            </c:strRef>
          </c:cat>
          <c:val>
            <c:numRef>
              <c:f>'СЛАЙД 5'!$M$4:$M$8</c:f>
              <c:numCache>
                <c:formatCode>0.00%</c:formatCode>
                <c:ptCount val="5"/>
                <c:pt idx="0">
                  <c:v>0.74026341432747622</c:v>
                </c:pt>
                <c:pt idx="1">
                  <c:v>0.20589067362399019</c:v>
                </c:pt>
                <c:pt idx="2">
                  <c:v>1.8451576399585074E-2</c:v>
                </c:pt>
                <c:pt idx="3">
                  <c:v>1.2573476251846731E-2</c:v>
                </c:pt>
                <c:pt idx="4">
                  <c:v>2.2820859397101816E-2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DE-45D4-A031-49620A2B9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73956504"/>
        <c:axId val="353054720"/>
      </c:barChart>
      <c:catAx>
        <c:axId val="3739565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353054720"/>
        <c:crosses val="autoZero"/>
        <c:auto val="1"/>
        <c:lblAlgn val="ctr"/>
        <c:lblOffset val="100"/>
        <c:tickMarkSkip val="1"/>
        <c:noMultiLvlLbl val="0"/>
      </c:catAx>
      <c:valAx>
        <c:axId val="353054720"/>
        <c:scaling>
          <c:orientation val="minMax"/>
        </c:scaling>
        <c:delete val="1"/>
        <c:axPos val="t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373956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961621113958708"/>
          <c:y val="8.5087307373482121E-2"/>
          <c:w val="0.38658410404164212"/>
          <c:h val="0.8298253852530357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'слайд 6'!$B$5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122-4B14-9D93-7F98669F8D9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rgbClr val="4756A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'слайд 6'!$A$6:$A$7</c:f>
              <c:strCache>
                <c:ptCount val="2"/>
                <c:pt idx="0">
                  <c:v>организаций (без субъектов малого предпринимательства)</c:v>
                </c:pt>
                <c:pt idx="1">
                  <c:v> организаций муниципальной формы собственности </c:v>
                </c:pt>
              </c:strCache>
            </c:strRef>
          </c:cat>
          <c:val>
            <c:numRef>
              <c:f>'слайд 6'!$B$6:$B$7</c:f>
              <c:numCache>
                <c:formatCode>_-* #,##0_р_._-;\-* #,##0_р_._-;_-* "-"??_р_._-;_-@_-</c:formatCode>
                <c:ptCount val="2"/>
                <c:pt idx="0">
                  <c:v>76854</c:v>
                </c:pt>
                <c:pt idx="1">
                  <c:v>46861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22-4B14-9D93-7F98669F8D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2193472"/>
        <c:axId val="176086320"/>
      </c:barChart>
      <c:catAx>
        <c:axId val="3821934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176086320"/>
        <c:crosses val="autoZero"/>
        <c:auto val="1"/>
        <c:lblAlgn val="ctr"/>
        <c:lblOffset val="100"/>
        <c:noMultiLvlLbl val="0"/>
      </c:catAx>
      <c:valAx>
        <c:axId val="176086320"/>
        <c:scaling>
          <c:orientation val="minMax"/>
        </c:scaling>
        <c:delete val="1"/>
        <c:axPos val="t"/>
        <c:numFmt formatCode="_-* #,##0_р_._-;\-* #,##0_р_._-;_-* &quot;-&quot;??_р_._-;_-@_-" sourceLinked="1"/>
        <c:majorTickMark val="none"/>
        <c:minorTickMark val="none"/>
        <c:tickLblPos val="nextTo"/>
        <c:crossAx val="38219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9354757272236871"/>
          <c:y val="2.864466741172875E-2"/>
          <c:w val="0.47513083546814905"/>
          <c:h val="0.9593116032330131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6C-473F-AACF-6BF002730F5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'слайд 6'!$E$27:$E$36</c:f>
              <c:strCache>
                <c:ptCount val="10"/>
                <c:pt idx="0">
                  <c:v>добыча полезных ископаемых</c:v>
                </c:pt>
                <c:pt idx="1">
                  <c:v>деятельность в области информации и связи</c:v>
                </c:pt>
                <c:pt idx="2">
                  <c:v>обеспечение электрической энергией,газом и паром; кондиционирование воздуха </c:v>
                </c:pt>
                <c:pt idx="3">
                  <c:v>деятельность профессиональная, научная и техническая</c:v>
                </c:pt>
                <c:pt idx="4">
                  <c:v>обрабатывающие производства</c:v>
                </c:pt>
                <c:pt idx="5">
                  <c:v>транспортировка и хранение</c:v>
                </c:pt>
                <c:pt idx="6">
                  <c:v>водоснабжение; водоотведение, организация сбора и утилизации отходов, деятельность по ликвидации загрязнений</c:v>
                </c:pt>
                <c:pt idx="7">
                  <c:v>сельское, лесное хозяйство,
охота, рыболовство и рыбоводство</c:v>
                </c:pt>
                <c:pt idx="8">
                  <c:v>деятельность финансовая и страховая</c:v>
                </c:pt>
                <c:pt idx="9">
                  <c:v>государственное управление и обеспечение военной безопасности; социальное обеспечение</c:v>
                </c:pt>
              </c:strCache>
            </c:strRef>
          </c:cat>
          <c:val>
            <c:numRef>
              <c:f>'слайд 6'!$F$27:$F$36</c:f>
              <c:numCache>
                <c:formatCode>_-* #,##0\ _р_._-;\-* #,##0\ _р_._-;_-* "-"??\ _р_._-;_-@_-</c:formatCode>
                <c:ptCount val="10"/>
                <c:pt idx="0">
                  <c:v>99008</c:v>
                </c:pt>
                <c:pt idx="1">
                  <c:v>84061</c:v>
                </c:pt>
                <c:pt idx="2">
                  <c:v>78037</c:v>
                </c:pt>
                <c:pt idx="3">
                  <c:v>73455</c:v>
                </c:pt>
                <c:pt idx="4">
                  <c:v>71795</c:v>
                </c:pt>
                <c:pt idx="5">
                  <c:v>70746</c:v>
                </c:pt>
                <c:pt idx="6">
                  <c:v>59381</c:v>
                </c:pt>
                <c:pt idx="7">
                  <c:v>58996</c:v>
                </c:pt>
                <c:pt idx="8">
                  <c:v>58299</c:v>
                </c:pt>
                <c:pt idx="9">
                  <c:v>57968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C-473F-AACF-6BF002730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3379936"/>
        <c:axId val="373955848"/>
      </c:barChart>
      <c:catAx>
        <c:axId val="4933799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373955848"/>
        <c:crosses val="autoZero"/>
        <c:auto val="1"/>
        <c:lblAlgn val="ctr"/>
        <c:lblOffset val="100"/>
        <c:noMultiLvlLbl val="0"/>
      </c:catAx>
      <c:valAx>
        <c:axId val="373955848"/>
        <c:scaling>
          <c:orientation val="minMax"/>
        </c:scaling>
        <c:delete val="1"/>
        <c:axPos val="t"/>
        <c:numFmt formatCode="_-* #,##0\ _р_._-;\-* #,##0\ _р_._-;_-* &quot;-&quot;??\ _р_._-;_-@_-" sourceLinked="1"/>
        <c:majorTickMark val="none"/>
        <c:minorTickMark val="none"/>
        <c:tickLblPos val="nextTo"/>
        <c:crossAx val="49337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212146177481777"/>
          <c:y val="0.10478864872149597"/>
          <c:w val="0.21875935018949086"/>
          <c:h val="0.7205636034093441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756A0"/>
            </a:solidFill>
            <a:ln>
              <a:solidFill>
                <a:srgbClr val="4756A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'слайд 10'!$A$5:$A$7</c:f>
              <c:strCache>
                <c:ptCount val="3"/>
                <c:pt idx="0">
                  <c:v>удовлетворительно</c:v>
                </c:pt>
                <c:pt idx="1">
                  <c:v>неудовлетворительно</c:v>
                </c:pt>
                <c:pt idx="2">
                  <c:v>не пользуются услугой</c:v>
                </c:pt>
              </c:strCache>
            </c:strRef>
          </c:cat>
          <c:val>
            <c:numRef>
              <c:f>'слайд 10'!$B$5:$B$7</c:f>
              <c:numCache>
                <c:formatCode>0.0%</c:formatCode>
                <c:ptCount val="3"/>
                <c:pt idx="0">
                  <c:v>0.42299999999999999</c:v>
                </c:pt>
                <c:pt idx="1">
                  <c:v>0.13300000000000001</c:v>
                </c:pt>
                <c:pt idx="2">
                  <c:v>0.38700000000000001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C1-458B-9298-5D69181DA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21791352"/>
        <c:axId val="321789056"/>
      </c:barChart>
      <c:catAx>
        <c:axId val="3217913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321789056"/>
        <c:crosses val="autoZero"/>
        <c:auto val="1"/>
        <c:lblAlgn val="ctr"/>
        <c:lblOffset val="100"/>
        <c:noMultiLvlLbl val="0"/>
      </c:catAx>
      <c:valAx>
        <c:axId val="321789056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321791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68169915624091"/>
          <c:y val="2.7159244533755122E-2"/>
          <c:w val="0.30466558357605295"/>
          <c:h val="0.916161633896064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'слайд 10'!$A$13:$A$15</c:f>
              <c:strCache>
                <c:ptCount val="3"/>
                <c:pt idx="0">
                  <c:v>удовлетворительно</c:v>
                </c:pt>
                <c:pt idx="1">
                  <c:v>неудовлетворительно</c:v>
                </c:pt>
                <c:pt idx="2">
                  <c:v>не пользуются услугой</c:v>
                </c:pt>
              </c:strCache>
            </c:strRef>
          </c:cat>
          <c:val>
            <c:numRef>
              <c:f>'слайд 10'!$B$13:$B$15</c:f>
              <c:numCache>
                <c:formatCode>0.0%</c:formatCode>
                <c:ptCount val="3"/>
                <c:pt idx="0">
                  <c:v>0.82299999999999995</c:v>
                </c:pt>
                <c:pt idx="1">
                  <c:v>8.3000000000000004E-2</c:v>
                </c:pt>
                <c:pt idx="2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9F-4611-BC8B-17C540C79B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5163520"/>
        <c:axId val="269809040"/>
      </c:barChart>
      <c:catAx>
        <c:axId val="3151635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269809040"/>
        <c:crosses val="autoZero"/>
        <c:auto val="1"/>
        <c:lblAlgn val="ctr"/>
        <c:lblOffset val="100"/>
        <c:noMultiLvlLbl val="0"/>
      </c:catAx>
      <c:valAx>
        <c:axId val="269809040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31516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41039182499245"/>
          <c:y val="1.944669103527423E-2"/>
          <c:w val="0.22562900073197109"/>
          <c:h val="0.9802927546316166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'слайд 10'!$A$20:$A$22</c:f>
              <c:strCache>
                <c:ptCount val="3"/>
                <c:pt idx="0">
                  <c:v>удовлетворительно</c:v>
                </c:pt>
                <c:pt idx="1">
                  <c:v>неудовлетворительно</c:v>
                </c:pt>
                <c:pt idx="2">
                  <c:v>не пользуются услугой</c:v>
                </c:pt>
              </c:strCache>
            </c:strRef>
          </c:cat>
          <c:val>
            <c:numRef>
              <c:f>'слайд 10'!$B$20:$B$22</c:f>
              <c:numCache>
                <c:formatCode>0.0%</c:formatCode>
                <c:ptCount val="3"/>
                <c:pt idx="0">
                  <c:v>0.67700000000000005</c:v>
                </c:pt>
                <c:pt idx="1">
                  <c:v>0.14299999999999999</c:v>
                </c:pt>
                <c:pt idx="2">
                  <c:v>0.123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0B-47BB-913F-974B80EE8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7423320"/>
        <c:axId val="262236304"/>
      </c:barChart>
      <c:catAx>
        <c:axId val="3174233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262236304"/>
        <c:crosses val="autoZero"/>
        <c:auto val="1"/>
        <c:lblAlgn val="ctr"/>
        <c:lblOffset val="100"/>
        <c:noMultiLvlLbl val="0"/>
      </c:catAx>
      <c:valAx>
        <c:axId val="262236304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317423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834828596709695"/>
          <c:y val="9.5788544128484737E-3"/>
          <c:w val="0.28168192668293685"/>
          <c:h val="0.8184147162715051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'слайд 10'!$A$27:$A$29</c:f>
              <c:strCache>
                <c:ptCount val="3"/>
                <c:pt idx="0">
                  <c:v>удовлетворительно</c:v>
                </c:pt>
                <c:pt idx="1">
                  <c:v>неудовлетворительно</c:v>
                </c:pt>
                <c:pt idx="2">
                  <c:v>не пользуются услугой</c:v>
                </c:pt>
              </c:strCache>
            </c:strRef>
          </c:cat>
          <c:val>
            <c:numRef>
              <c:f>'слайд 10'!$B$27:$B$29</c:f>
              <c:numCache>
                <c:formatCode>0.0%</c:formatCode>
                <c:ptCount val="3"/>
                <c:pt idx="0">
                  <c:v>0.4</c:v>
                </c:pt>
                <c:pt idx="1">
                  <c:v>7.0000000000000007E-2</c:v>
                </c:pt>
                <c:pt idx="2">
                  <c:v>0.48699999999999999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4C-4B2D-9888-2B00796B0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8752640"/>
        <c:axId val="265280184"/>
      </c:barChart>
      <c:catAx>
        <c:axId val="3087526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265280184"/>
        <c:crosses val="autoZero"/>
        <c:auto val="1"/>
        <c:lblAlgn val="ctr"/>
        <c:lblOffset val="100"/>
        <c:noMultiLvlLbl val="0"/>
      </c:catAx>
      <c:valAx>
        <c:axId val="265280184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30875264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962810293213961"/>
          <c:y val="0.13358638110135884"/>
          <c:w val="0.17131666472931736"/>
          <c:h val="0.7519110065260478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'слайд 10'!$A$34:$A$36</c:f>
              <c:strCache>
                <c:ptCount val="3"/>
                <c:pt idx="0">
                  <c:v>удовлетворительно</c:v>
                </c:pt>
                <c:pt idx="1">
                  <c:v>неудовлетворительно</c:v>
                </c:pt>
                <c:pt idx="2">
                  <c:v>не пользуются услугой</c:v>
                </c:pt>
              </c:strCache>
            </c:strRef>
          </c:cat>
          <c:val>
            <c:numRef>
              <c:f>'слайд 10'!$B$34:$B$36</c:f>
              <c:numCache>
                <c:formatCode>0.0%</c:formatCode>
                <c:ptCount val="3"/>
                <c:pt idx="0">
                  <c:v>0.38</c:v>
                </c:pt>
                <c:pt idx="1">
                  <c:v>0.40699999999999997</c:v>
                </c:pt>
                <c:pt idx="2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0-4DE2-A710-FF91DF16D9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8714152"/>
        <c:axId val="376938872"/>
      </c:barChart>
      <c:catAx>
        <c:axId val="2687141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376938872"/>
        <c:crosses val="autoZero"/>
        <c:auto val="1"/>
        <c:lblAlgn val="ctr"/>
        <c:lblOffset val="100"/>
        <c:noMultiLvlLbl val="0"/>
      </c:catAx>
      <c:valAx>
        <c:axId val="376938872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268714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14139175662658"/>
          <c:y val="0.15014415908187437"/>
          <c:w val="0.21753425288632655"/>
          <c:h val="0.7372477216067199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'слайд 10'!$A$42:$A$44</c:f>
              <c:strCache>
                <c:ptCount val="3"/>
                <c:pt idx="0">
                  <c:v>удовлетворительно</c:v>
                </c:pt>
                <c:pt idx="1">
                  <c:v>неудовлетворительно</c:v>
                </c:pt>
                <c:pt idx="2">
                  <c:v>не пользуются услугой</c:v>
                </c:pt>
              </c:strCache>
            </c:strRef>
          </c:cat>
          <c:val>
            <c:numRef>
              <c:f>'слайд 10'!$B$42:$B$44</c:f>
              <c:numCache>
                <c:formatCode>0.0%</c:formatCode>
                <c:ptCount val="3"/>
                <c:pt idx="0">
                  <c:v>0.36</c:v>
                </c:pt>
                <c:pt idx="1">
                  <c:v>3.6999999999999998E-2</c:v>
                </c:pt>
                <c:pt idx="2">
                  <c:v>0.58299999999999996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2C-482D-B536-5FEFADFB67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69016984"/>
        <c:axId val="269015672"/>
      </c:barChart>
      <c:catAx>
        <c:axId val="26901698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ru-RU"/>
          </a:p>
        </c:txPr>
        <c:crossAx val="269015672"/>
        <c:crosses val="autoZero"/>
        <c:auto val="1"/>
        <c:lblAlgn val="ctr"/>
        <c:lblOffset val="100"/>
        <c:noMultiLvlLbl val="0"/>
      </c:catAx>
      <c:valAx>
        <c:axId val="269015672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269016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ru-ID" smtClean="0"/>
              <a:t>05/06/2024</a:t>
            </a:fld>
            <a:endParaRPr lang="ru-ID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ID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ID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ID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240795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5556C-60AF-46D0-83AA-90621BEB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4349C55-90A8-9A67-51C2-D5D720A79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4A92E0C-4553-9AB7-61F2-5BAF1D376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2BC01F-2F9B-625E-9FB0-1DAD601E0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02373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85B8-0E92-EBB9-348E-E68CF0C1D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6203F88-88D0-2BA9-E215-4BF235CAE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FAD497-1107-FDDA-23E3-90B21C0CE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B7DD20-1D7E-CAA2-CD7E-B1FEAC66B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78933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582541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81481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23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169089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29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4599835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81873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32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419374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4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4330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5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33065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6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7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8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10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770521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ID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ru-ID" smtClean="0"/>
              <a:t>11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06.05.2024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06.05.2024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06.05.2024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06.05.2024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06.05.2024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06.05.2024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06.05.2024</a:t>
            </a:fld>
            <a:endParaRPr lang="ru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06.05.2024</a:t>
            </a:fld>
            <a:endParaRPr lang="ru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06.05.2024</a:t>
            </a:fld>
            <a:endParaRPr lang="ru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06.05.2024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06.05.2024</a:t>
            </a:fld>
            <a:endParaRPr lang="ru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06.05.2024</a:t>
            </a:fld>
            <a:endParaRPr lang="ru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ru-ID" smtClean="0"/>
              <a:t>‹#›</a:t>
            </a:fld>
            <a:endParaRPr lang="ru-ID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36.jpg"/><Relationship Id="rId3" Type="http://schemas.openxmlformats.org/officeDocument/2006/relationships/image" Target="../media/image32.png"/><Relationship Id="rId21" Type="http://schemas.openxmlformats.org/officeDocument/2006/relationships/image" Target="../media/image39.png"/><Relationship Id="rId12" Type="http://schemas.openxmlformats.org/officeDocument/2006/relationships/image" Target="../media/image91.svg"/><Relationship Id="rId17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4.jpg"/><Relationship Id="rId20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33.jpg"/><Relationship Id="rId19" Type="http://schemas.openxmlformats.org/officeDocument/2006/relationships/image" Target="../media/image37.png"/><Relationship Id="rId164" Type="http://schemas.openxmlformats.org/officeDocument/2006/relationships/image" Target="../media/image164.svg"/><Relationship Id="rId1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svg"/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37" Type="http://schemas.openxmlformats.org/officeDocument/2006/relationships/image" Target="../media/image49.png"/><Relationship Id="rId36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svg"/><Relationship Id="rId11" Type="http://schemas.openxmlformats.org/officeDocument/2006/relationships/image" Target="../media/image53.png"/><Relationship Id="rId238" Type="http://schemas.openxmlformats.org/officeDocument/2006/relationships/image" Target="../media/image238.svg"/><Relationship Id="rId5" Type="http://schemas.openxmlformats.org/officeDocument/2006/relationships/image" Target="../media/image49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2.xml"/><Relationship Id="rId3" Type="http://schemas.openxmlformats.org/officeDocument/2006/relationships/slide" Target="slide3.xml"/><Relationship Id="rId21" Type="http://schemas.openxmlformats.org/officeDocument/2006/relationships/slide" Target="slide26.xml"/><Relationship Id="rId7" Type="http://schemas.openxmlformats.org/officeDocument/2006/relationships/slide" Target="slide7.xml"/><Relationship Id="rId12" Type="http://schemas.openxmlformats.org/officeDocument/2006/relationships/slide" Target="slide13.xml"/><Relationship Id="rId17" Type="http://schemas.openxmlformats.org/officeDocument/2006/relationships/slide" Target="slide18.xml"/><Relationship Id="rId25" Type="http://schemas.openxmlformats.org/officeDocument/2006/relationships/slide" Target="slide30.xml"/><Relationship Id="rId2" Type="http://schemas.openxmlformats.org/officeDocument/2006/relationships/notesSlide" Target="../notesSlides/notesSlide2.xml"/><Relationship Id="rId16" Type="http://schemas.openxmlformats.org/officeDocument/2006/relationships/slide" Target="slide17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9.xml"/><Relationship Id="rId5" Type="http://schemas.openxmlformats.org/officeDocument/2006/relationships/slide" Target="slide5.xml"/><Relationship Id="rId15" Type="http://schemas.openxmlformats.org/officeDocument/2006/relationships/slide" Target="slide16.xml"/><Relationship Id="rId23" Type="http://schemas.openxmlformats.org/officeDocument/2006/relationships/slide" Target="slide28.xml"/><Relationship Id="rId10" Type="http://schemas.openxmlformats.org/officeDocument/2006/relationships/slide" Target="slide10.xml"/><Relationship Id="rId19" Type="http://schemas.openxmlformats.org/officeDocument/2006/relationships/slide" Target="slide21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5.xml"/><Relationship Id="rId22" Type="http://schemas.openxmlformats.org/officeDocument/2006/relationships/slide" Target="slide27.xml"/><Relationship Id="rId27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71" Type="http://schemas.openxmlformats.org/officeDocument/2006/relationships/image" Target="../media/image410.svg"/><Relationship Id="rId3" Type="http://schemas.openxmlformats.org/officeDocument/2006/relationships/image" Target="../media/image54.png"/><Relationship Id="rId239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238" Type="http://schemas.openxmlformats.org/officeDocument/2006/relationships/image" Target="../media/image55.png"/><Relationship Id="rId237" Type="http://schemas.openxmlformats.org/officeDocument/2006/relationships/image" Target="../media/image476.svg"/><Relationship Id="rId240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8" Type="http://schemas.openxmlformats.org/officeDocument/2006/relationships/image" Target="../media/image166.svg"/><Relationship Id="rId3" Type="http://schemas.openxmlformats.org/officeDocument/2006/relationships/image" Target="../media/image57.png"/><Relationship Id="rId7" Type="http://schemas.openxmlformats.org/officeDocument/2006/relationships/image" Target="../media/image157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640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0.png"/><Relationship Id="rId5" Type="http://schemas.openxmlformats.org/officeDocument/2006/relationships/hyperlink" Target="https://kargasok.ru/content/reestr_mun_imuschestva" TargetMode="External"/><Relationship Id="rId15" Type="http://schemas.openxmlformats.org/officeDocument/2006/relationships/image" Target="../media/image61.png"/><Relationship Id="rId10" Type="http://schemas.openxmlformats.org/officeDocument/2006/relationships/image" Target="../media/image159.svg"/><Relationship Id="rId19" Type="http://schemas.openxmlformats.org/officeDocument/2006/relationships/image" Target="../media/image25.png"/><Relationship Id="rId4" Type="http://schemas.openxmlformats.org/officeDocument/2006/relationships/hyperlink" Target="http://www.investintomsk.ru/invrastruktura/investicionnopromyshlennye_plowadki1/#invmap" TargetMode="External"/><Relationship Id="rId14" Type="http://schemas.openxmlformats.org/officeDocument/2006/relationships/image" Target="../media/image16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64.png"/><Relationship Id="rId4" Type="http://schemas.openxmlformats.org/officeDocument/2006/relationships/image" Target="../media/image11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image" Target="../media/image3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196.svg"/><Relationship Id="rId39" Type="http://schemas.openxmlformats.org/officeDocument/2006/relationships/image" Target="../media/image56.png"/><Relationship Id="rId3" Type="http://schemas.openxmlformats.org/officeDocument/2006/relationships/image" Target="../media/image75.png"/><Relationship Id="rId21" Type="http://schemas.openxmlformats.org/officeDocument/2006/relationships/image" Target="../media/image12.png"/><Relationship Id="rId7" Type="http://schemas.openxmlformats.org/officeDocument/2006/relationships/image" Target="../media/image49.png"/><Relationship Id="rId12" Type="http://schemas.openxmlformats.org/officeDocument/2006/relationships/image" Target="../media/image194.svg"/><Relationship Id="rId38" Type="http://schemas.openxmlformats.org/officeDocument/2006/relationships/image" Target="../media/image38.svg"/><Relationship Id="rId2" Type="http://schemas.openxmlformats.org/officeDocument/2006/relationships/notesSlide" Target="../notesSlides/notesSlide23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77.png"/><Relationship Id="rId40" Type="http://schemas.microsoft.com/office/2007/relationships/hdphoto" Target="../media/hdphoto1.wdp"/><Relationship Id="rId131" Type="http://schemas.openxmlformats.org/officeDocument/2006/relationships/image" Target="../media/image81.png"/><Relationship Id="rId225" Type="http://schemas.openxmlformats.org/officeDocument/2006/relationships/image" Target="../media/image82.png"/><Relationship Id="rId5" Type="http://schemas.openxmlformats.org/officeDocument/2006/relationships/image" Target="../media/image76.png"/><Relationship Id="rId119" Type="http://schemas.openxmlformats.org/officeDocument/2006/relationships/image" Target="../media/image80.png"/><Relationship Id="rId114" Type="http://schemas.openxmlformats.org/officeDocument/2006/relationships/image" Target="../media/image1140.svg"/><Relationship Id="rId10" Type="http://schemas.openxmlformats.org/officeDocument/2006/relationships/image" Target="../media/image260.svg"/><Relationship Id="rId19" Type="http://schemas.openxmlformats.org/officeDocument/2006/relationships/image" Target="../media/image50.png"/><Relationship Id="rId130" Type="http://schemas.openxmlformats.org/officeDocument/2006/relationships/image" Target="../media/image130.svg"/><Relationship Id="rId224" Type="http://schemas.openxmlformats.org/officeDocument/2006/relationships/image" Target="../media/image224.svg"/><Relationship Id="rId44" Type="http://schemas.openxmlformats.org/officeDocument/2006/relationships/image" Target="../media/image44.svg"/><Relationship Id="rId4" Type="http://schemas.openxmlformats.org/officeDocument/2006/relationships/image" Target="../media/image190.svg"/><Relationship Id="rId14" Type="http://schemas.openxmlformats.org/officeDocument/2006/relationships/image" Target="../media/image29.svg"/><Relationship Id="rId22" Type="http://schemas.openxmlformats.org/officeDocument/2006/relationships/image" Target="../media/image79.png"/><Relationship Id="rId118" Type="http://schemas.openxmlformats.org/officeDocument/2006/relationships/image" Target="../media/image11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83.png"/><Relationship Id="rId7" Type="http://schemas.openxmlformats.org/officeDocument/2006/relationships/image" Target="../media/image15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image" Target="../media/image14.png"/><Relationship Id="rId12" Type="http://schemas.openxmlformats.org/officeDocument/2006/relationships/image" Target="../media/image216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svg"/><Relationship Id="rId11" Type="http://schemas.openxmlformats.org/officeDocument/2006/relationships/image" Target="../media/image89.png"/><Relationship Id="rId5" Type="http://schemas.openxmlformats.org/officeDocument/2006/relationships/image" Target="../media/image48.png"/><Relationship Id="rId10" Type="http://schemas.openxmlformats.org/officeDocument/2006/relationships/image" Target="../media/image214.svg"/><Relationship Id="rId4" Type="http://schemas.openxmlformats.org/officeDocument/2006/relationships/image" Target="../media/image210.svg"/><Relationship Id="rId9" Type="http://schemas.openxmlformats.org/officeDocument/2006/relationships/image" Target="../media/image82.png"/><Relationship Id="rId14" Type="http://schemas.openxmlformats.org/officeDocument/2006/relationships/image" Target="../media/image2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29" Type="http://schemas.openxmlformats.org/officeDocument/2006/relationships/image" Target="../media/image26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35.svg"/><Relationship Id="rId18" Type="http://schemas.openxmlformats.org/officeDocument/2006/relationships/image" Target="../media/image99.png"/><Relationship Id="rId3" Type="http://schemas.openxmlformats.org/officeDocument/2006/relationships/image" Target="../media/image94.png"/><Relationship Id="rId21" Type="http://schemas.openxmlformats.org/officeDocument/2006/relationships/image" Target="../media/image239.svg"/><Relationship Id="rId7" Type="http://schemas.openxmlformats.org/officeDocument/2006/relationships/image" Target="../media/image92.jpg"/><Relationship Id="rId12" Type="http://schemas.openxmlformats.org/officeDocument/2006/relationships/image" Target="../media/image51.png"/><Relationship Id="rId17" Type="http://schemas.openxmlformats.org/officeDocument/2006/relationships/image" Target="../media/image235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98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svg"/><Relationship Id="rId11" Type="http://schemas.openxmlformats.org/officeDocument/2006/relationships/image" Target="../media/image233.svg"/><Relationship Id="rId5" Type="http://schemas.openxmlformats.org/officeDocument/2006/relationships/image" Target="../media/image95.png"/><Relationship Id="rId15" Type="http://schemas.openxmlformats.org/officeDocument/2006/relationships/image" Target="../media/image199.svg"/><Relationship Id="rId23" Type="http://schemas.openxmlformats.org/officeDocument/2006/relationships/image" Target="../media/image241.svg"/><Relationship Id="rId10" Type="http://schemas.openxmlformats.org/officeDocument/2006/relationships/image" Target="../media/image96.png"/><Relationship Id="rId19" Type="http://schemas.openxmlformats.org/officeDocument/2006/relationships/image" Target="../media/image237.svg"/><Relationship Id="rId4" Type="http://schemas.openxmlformats.org/officeDocument/2006/relationships/image" Target="../media/image223.svg"/><Relationship Id="rId9" Type="http://schemas.openxmlformats.org/officeDocument/2006/relationships/image" Target="../media/image91.svg"/><Relationship Id="rId14" Type="http://schemas.openxmlformats.org/officeDocument/2006/relationships/image" Target="../media/image97.png"/><Relationship Id="rId22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4.png"/><Relationship Id="rId7" Type="http://schemas.openxmlformats.org/officeDocument/2006/relationships/image" Target="../media/image218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image" Target="../media/image199.svg"/><Relationship Id="rId5" Type="http://schemas.openxmlformats.org/officeDocument/2006/relationships/image" Target="../media/image93.jpg"/><Relationship Id="rId10" Type="http://schemas.openxmlformats.org/officeDocument/2006/relationships/image" Target="../media/image97.png"/><Relationship Id="rId4" Type="http://schemas.openxmlformats.org/officeDocument/2006/relationships/image" Target="../media/image223.svg"/><Relationship Id="rId9" Type="http://schemas.openxmlformats.org/officeDocument/2006/relationships/image" Target="../media/image239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svg"/><Relationship Id="rId80" Type="http://schemas.openxmlformats.org/officeDocument/2006/relationships/image" Target="../media/image20.svg"/><Relationship Id="rId3" Type="http://schemas.openxmlformats.org/officeDocument/2006/relationships/image" Target="../media/image11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79" Type="http://schemas.openxmlformats.org/officeDocument/2006/relationships/image" Target="../media/image17.png"/><Relationship Id="rId15" Type="http://schemas.openxmlformats.org/officeDocument/2006/relationships/image" Target="../media/image15.png"/><Relationship Id="rId10" Type="http://schemas.openxmlformats.org/officeDocument/2006/relationships/image" Target="../media/image14.png"/><Relationship Id="rId19" Type="http://schemas.openxmlformats.org/officeDocument/2006/relationships/image" Target="../media/image35.svg"/><Relationship Id="rId78" Type="http://schemas.openxmlformats.org/officeDocument/2006/relationships/image" Target="../media/image78.svg"/><Relationship Id="rId4" Type="http://schemas.openxmlformats.org/officeDocument/2006/relationships/image" Target="../media/image12.png"/><Relationship Id="rId9" Type="http://schemas.openxmlformats.org/officeDocument/2006/relationships/image" Target="../media/image24.svg"/><Relationship Id="rId14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10" Type="http://schemas.openxmlformats.org/officeDocument/2006/relationships/chart" Target="../charts/chart3.xml"/><Relationship Id="rId9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4.png"/><Relationship Id="rId18" Type="http://schemas.openxmlformats.org/officeDocument/2006/relationships/image" Target="../media/image57.svg"/><Relationship Id="rId98" Type="http://schemas.openxmlformats.org/officeDocument/2006/relationships/image" Target="../media/image98.svg"/><Relationship Id="rId3" Type="http://schemas.openxmlformats.org/officeDocument/2006/relationships/image" Target="../media/image20.png"/><Relationship Id="rId12" Type="http://schemas.openxmlformats.org/officeDocument/2006/relationships/image" Target="../media/image51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10" Type="http://schemas.openxmlformats.org/officeDocument/2006/relationships/image" Target="../media/image49.svg"/><Relationship Id="rId19" Type="http://schemas.openxmlformats.org/officeDocument/2006/relationships/image" Target="../media/image27.png"/><Relationship Id="rId4" Type="http://schemas.openxmlformats.org/officeDocument/2006/relationships/image" Target="../media/image43.svg"/><Relationship Id="rId9" Type="http://schemas.openxmlformats.org/officeDocument/2006/relationships/image" Target="../media/image22.pn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9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ТОМСКАЯ ОБЛАСТЬ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56553"/>
            <a:ext cx="6890400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6730739" y="6522418"/>
            <a:ext cx="30715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Разработано в соответствии с инструкцией НО «Национальная ассоциация агентств инвестиций и развития»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АДМИНИСТРАЦИЕЙ КАРГАСОКСКОГО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05" y="297687"/>
            <a:ext cx="435600" cy="4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289754" y="3937458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6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4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4" y="4142829"/>
            <a:ext cx="40801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 И ВОДООТВЕДЕНИЯ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29" y="287888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5551329" y="4142829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3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1322249" y="5650628"/>
            <a:ext cx="3030675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электроснабжения, водоснабжения и водоотведения,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5976823" y="5650628"/>
            <a:ext cx="27360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удовлетворительное качество автомобильных дорог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1352965"/>
              </p:ext>
            </p:extLst>
          </p:nvPr>
        </p:nvGraphicFramePr>
        <p:xfrm>
          <a:off x="881665" y="1845420"/>
          <a:ext cx="2572259" cy="64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3956083"/>
              </p:ext>
            </p:extLst>
          </p:nvPr>
        </p:nvGraphicFramePr>
        <p:xfrm>
          <a:off x="835495" y="3129362"/>
          <a:ext cx="2926880" cy="626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1" name="Диаграмма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133180"/>
              </p:ext>
            </p:extLst>
          </p:nvPr>
        </p:nvGraphicFramePr>
        <p:xfrm>
          <a:off x="835495" y="4454804"/>
          <a:ext cx="3215974" cy="57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208602"/>
              </p:ext>
            </p:extLst>
          </p:nvPr>
        </p:nvGraphicFramePr>
        <p:xfrm>
          <a:off x="5578906" y="1862130"/>
          <a:ext cx="2841194" cy="62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348042"/>
              </p:ext>
            </p:extLst>
          </p:nvPr>
        </p:nvGraphicFramePr>
        <p:xfrm>
          <a:off x="5578906" y="3108119"/>
          <a:ext cx="3243263" cy="66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971423"/>
              </p:ext>
            </p:extLst>
          </p:nvPr>
        </p:nvGraphicFramePr>
        <p:xfrm>
          <a:off x="5542852" y="4358348"/>
          <a:ext cx="3386138" cy="67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08359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 ИСКУССТВ НАРОДОВ СЕВЕРА (ФИЛИАЛ ТОМСКОГО ОБЛАСТНОГО ХУДОЖЕСТВЕННОГО МУЗЕЯ</a:t>
            </a:r>
            <a:r>
              <a:rPr lang="ru-ID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C7EEC72E-3ED9-E267-43BA-E4A3E81CE2BE}"/>
              </a:ext>
            </a:extLst>
          </p:cNvPr>
          <p:cNvSpPr/>
          <p:nvPr/>
        </p:nvSpPr>
        <p:spPr>
          <a:xfrm>
            <a:off x="6835241" y="2680175"/>
            <a:ext cx="2968121" cy="1116000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835241" y="3931031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1" y="5181885"/>
            <a:ext cx="2968121" cy="1425375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музее представлены предметы материальной и духовной культуры коренных народов Севера, проживающих на территории района (хантов, селькупов, эвенков). </a:t>
            </a:r>
            <a:endParaRPr lang="ru-RU" sz="9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коллекции музея находятся уникальные изделия из кожи, меха, кожи с гусиных лапок, богато украшенные национальным орнаментом. Кроме старинных изделий собрана большая коллекция работ современных мастеров 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3 894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10" name="TextBox 209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051059" y="3158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93D18ECF-A386-4937-AA7D-760DB0FD36AC}"/>
              </a:ext>
            </a:extLst>
          </p:cNvPr>
          <p:cNvSpPr txBox="1"/>
          <p:nvPr/>
        </p:nvSpPr>
        <p:spPr>
          <a:xfrm>
            <a:off x="7051059" y="3536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7E0849A3-C1B7-174D-F8FC-4331E6E8CF51}"/>
              </a:ext>
            </a:extLst>
          </p:cNvPr>
          <p:cNvSpPr txBox="1"/>
          <p:nvPr/>
        </p:nvSpPr>
        <p:spPr>
          <a:xfrm>
            <a:off x="7051059" y="4409811"/>
            <a:ext cx="12600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1 246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диниц хранения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274B9E21-F2CE-7A7D-DD68-76C0B7F2B2A9}"/>
              </a:ext>
            </a:extLst>
          </p:cNvPr>
          <p:cNvSpPr txBox="1"/>
          <p:nvPr/>
        </p:nvSpPr>
        <p:spPr>
          <a:xfrm>
            <a:off x="7051059" y="4787827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музея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21526" y="2779435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4" y="1541512"/>
            <a:ext cx="2621468" cy="1427335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54" y="1537574"/>
            <a:ext cx="2622600" cy="1429200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54" y="4731441"/>
            <a:ext cx="2620800" cy="1430640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2" y="3129634"/>
            <a:ext cx="2620800" cy="142669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26071" y="3126359"/>
            <a:ext cx="2627883" cy="1429200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71" y="4732881"/>
            <a:ext cx="2621307" cy="1429200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7942190" y="315753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выставок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BFC30A-9CC5-E6E2-F85C-B6EFC1138044}"/>
              </a:ext>
            </a:extLst>
          </p:cNvPr>
          <p:cNvSpPr txBox="1"/>
          <p:nvPr/>
        </p:nvSpPr>
        <p:spPr>
          <a:xfrm>
            <a:off x="8759829" y="3157212"/>
            <a:ext cx="94692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ематических мероприятий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58" descr="Запасы со сплошной заливкой">
            <a:extLst>
              <a:ext uri="{FF2B5EF4-FFF2-40B4-BE49-F238E27FC236}">
                <a16:creationId xmlns:a16="http://schemas.microsoft.com/office/drawing/2014/main" id="{2B4961B2-90AA-B13D-5554-ED9B3D5A0E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164"/>
              </a:ext>
            </a:extLst>
          </a:blip>
          <a:stretch>
            <a:fillRect/>
          </a:stretch>
        </p:blipFill>
        <p:spPr>
          <a:xfrm>
            <a:off x="9321526" y="404981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45A40C3D-5FE2-E053-3290-D28F2204372C}"/>
              </a:ext>
            </a:extLst>
          </p:cNvPr>
          <p:cNvSpPr/>
          <p:nvPr/>
        </p:nvSpPr>
        <p:spPr>
          <a:xfrm>
            <a:off x="6835241" y="1429319"/>
            <a:ext cx="2968121" cy="4878504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id="{8D9851CB-3B9D-FFA9-7B9B-F99179EA665A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50637" y="1563450"/>
            <a:ext cx="2843999" cy="1733233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6663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RU" sz="1930" dirty="0" smtClean="0">
                <a:latin typeface="Arial" panose="020B0604020202020204" pitchFamily="34" charset="0"/>
                <a:cs typeface="Arial" panose="020B0604020202020204" pitchFamily="34" charset="0"/>
              </a:rPr>
              <a:t>МЕЖРАЙОННЫЙ ФЕСТИВАЛЬ МАЛЫХ ГОРОДОВ И СЕЛ «МЕДВЕЖИЙ УГОЛ»</a:t>
            </a:r>
            <a:endParaRPr lang="ru-ID" sz="19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7119966" y="3283008"/>
            <a:ext cx="239319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 (июне) на территории района проводится межрайонный фестиваль малых городов и сел «Медвежий угол»</a:t>
            </a:r>
            <a:endParaRPr lang="ru-RU" sz="1100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B7E3A4C9-2BF0-143F-A841-6178A0FDF96B}"/>
              </a:ext>
            </a:extLst>
          </p:cNvPr>
          <p:cNvSpPr txBox="1"/>
          <p:nvPr/>
        </p:nvSpPr>
        <p:spPr>
          <a:xfrm>
            <a:off x="7051058" y="4235533"/>
            <a:ext cx="2588242" cy="1795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универсальная ярмарка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национальная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деревня (обряды, игры, национальные блюда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 «Тайны старого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кедра</a:t>
            </a: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онкурс «Лучший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сувенир фестиваля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«Арт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–скамейка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выступление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музыкантов на народных инструментах, конкурс частушек </a:t>
            </a:r>
            <a:endParaRPr lang="ru-RU" sz="9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гастрономический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«Сибирская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самобранка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концертная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с участие творческих делегаций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фестиваля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фестивальный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флешмоб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756560" y="3393740"/>
            <a:ext cx="1791677" cy="2711785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3725362" y="1563450"/>
            <a:ext cx="2826000" cy="1729302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93D5F30-060A-B010-4F6B-9E7C5FE58BF0}"/>
              </a:ext>
            </a:extLst>
          </p:cNvPr>
          <p:cNvSpPr/>
          <p:nvPr/>
        </p:nvSpPr>
        <p:spPr>
          <a:xfrm>
            <a:off x="4520294" y="3393773"/>
            <a:ext cx="2031067" cy="2711751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47C672-4E28-C96F-D4F6-4966E6FCADA2}"/>
              </a:ext>
            </a:extLst>
          </p:cNvPr>
          <p:cNvSpPr txBox="1"/>
          <p:nvPr/>
        </p:nvSpPr>
        <p:spPr>
          <a:xfrm>
            <a:off x="7051059" y="4028248"/>
            <a:ext cx="23931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ФЕСТИВАЛЯ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162" y="1401546"/>
            <a:ext cx="2980800" cy="1807689"/>
          </a:xfrm>
          <a:custGeom>
            <a:avLst/>
            <a:gdLst>
              <a:gd name="connsiteX0" fmla="*/ 204785 w 2976560"/>
              <a:gd name="connsiteY0" fmla="*/ 0 h 2356831"/>
              <a:gd name="connsiteX1" fmla="*/ 2771775 w 2976560"/>
              <a:gd name="connsiteY1" fmla="*/ 0 h 2356831"/>
              <a:gd name="connsiteX2" fmla="*/ 2976560 w 2976560"/>
              <a:gd name="connsiteY2" fmla="*/ 204785 h 2356831"/>
              <a:gd name="connsiteX3" fmla="*/ 2976560 w 2976560"/>
              <a:gd name="connsiteY3" fmla="*/ 2356831 h 2356831"/>
              <a:gd name="connsiteX4" fmla="*/ 0 w 2976560"/>
              <a:gd name="connsiteY4" fmla="*/ 2356831 h 2356831"/>
              <a:gd name="connsiteX5" fmla="*/ 0 w 2976560"/>
              <a:gd name="connsiteY5" fmla="*/ 204785 h 2356831"/>
              <a:gd name="connsiteX6" fmla="*/ 204785 w 2976560"/>
              <a:gd name="connsiteY6" fmla="*/ 0 h 23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6560" h="2356831">
                <a:moveTo>
                  <a:pt x="204785" y="0"/>
                </a:moveTo>
                <a:lnTo>
                  <a:pt x="2771775" y="0"/>
                </a:lnTo>
                <a:cubicBezTo>
                  <a:pt x="2884875" y="0"/>
                  <a:pt x="2976560" y="91685"/>
                  <a:pt x="2976560" y="204785"/>
                </a:cubicBezTo>
                <a:lnTo>
                  <a:pt x="2976560" y="2356831"/>
                </a:lnTo>
                <a:lnTo>
                  <a:pt x="0" y="2356831"/>
                </a:lnTo>
                <a:lnTo>
                  <a:pt x="0" y="204785"/>
                </a:lnTo>
                <a:cubicBezTo>
                  <a:pt x="0" y="91685"/>
                  <a:pt x="91685" y="0"/>
                  <a:pt x="204785" y="0"/>
                </a:cubicBezTo>
                <a:close/>
              </a:path>
            </a:pathLst>
          </a:cu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7" y="1631932"/>
            <a:ext cx="2789549" cy="156912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7" y="3461165"/>
            <a:ext cx="1709444" cy="2562915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  <p:pic>
        <p:nvPicPr>
          <p:cNvPr id="32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040" y="3461165"/>
            <a:ext cx="2002797" cy="1357566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36" y="1631932"/>
            <a:ext cx="2790401" cy="1569600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38" y="4864844"/>
            <a:ext cx="2012323" cy="1159236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2638427" y="3393740"/>
            <a:ext cx="1791677" cy="2711785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65" y="3460747"/>
            <a:ext cx="1710000" cy="2563749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Климат района континентальный, характеризуется суровой продолжительной зимой, коротким тёплым летом, поздними весенними и ранними осенними заморозками. Безморозный период невелик - около 85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</a:t>
            </a:r>
          </a:p>
          <a:p>
            <a:pPr lvl="0">
              <a:buClr>
                <a:srgbClr val="B1C1E4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Неразвитая транспортная инфраструктура, разбросанность и удаленность населенных пунктов от районного центра (дорожная сеть развита только вокруг райцентра, отсутствует круглогодичное транспортное сообщение с большинством населённых пунктов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района)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Отток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Наличие малочисленных населенных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</a:p>
          <a:p>
            <a:pPr lvl="0">
              <a:buClr>
                <a:srgbClr val="B1C1E4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Нестабильность бюджетных инвестиций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Истощение природных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</a:t>
            </a:r>
          </a:p>
          <a:p>
            <a:pPr lvl="0">
              <a:buClr>
                <a:srgbClr val="B1C1E4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Ухудшение предпринимательского климата, институциональных условий и условий ведения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бизнеса</a:t>
            </a:r>
          </a:p>
          <a:p>
            <a:pPr lvl="0">
              <a:buClr>
                <a:srgbClr val="B1C1E4"/>
              </a:buClr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бюджетных инвестиций из бюджетов всех уровней в краткосрочной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перспективе</a:t>
            </a:r>
          </a:p>
          <a:p>
            <a:pPr lvl="0">
              <a:buClr>
                <a:srgbClr val="B1C1E4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качества миграционного притока в район и человеческого капитала, рост доли низкоквалифицированных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Отток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поступлений</a:t>
            </a: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Обширная территория (площадь территории – 86,9 тыс.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км,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составляет более четверти территории Томской области)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значительных природных, промысловых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</a:t>
            </a:r>
          </a:p>
          <a:p>
            <a:pPr lvl="0">
              <a:buClr>
                <a:srgbClr val="4756A0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и строительство объектов инженерной 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</a:p>
          <a:p>
            <a:pPr lvl="0">
              <a:buClr>
                <a:srgbClr val="4756A0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и ремонт объектов социальной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сферы</a:t>
            </a:r>
          </a:p>
          <a:p>
            <a:pPr lvl="0">
              <a:buClr>
                <a:srgbClr val="4756A0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среднемесячной заработной платы работников по кругу крупных и средних организаций (район занимает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 из первых мест 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рейтинге районов и городов Томской области)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сферы заготовки и переработки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дикоросов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развития производств, ориентированных на переработку местного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сырья</a:t>
            </a:r>
          </a:p>
          <a:p>
            <a:pPr lvl="0">
              <a:buClr>
                <a:srgbClr val="4756A0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Совершенствование транспортной инфраструктуры, в том числе с привлечением средств федерального, областного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бюджетов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комплекса Национальных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</a:p>
          <a:p>
            <a:pPr lvl="0">
              <a:buClr>
                <a:srgbClr val="4756A0"/>
              </a:buClr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свободных инвестиционных площадок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(6 </a:t>
            </a: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greenfield</a:t>
            </a:r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kumimoji="0" lang="ru-RU" sz="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ов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35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35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 «КАРГАСОКСКИЙ РАЙОН»</a:t>
            </a:r>
            <a:endParaRPr lang="ru-ID" sz="2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5560D-5C59-4C96-D65E-F6DAD3FFC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Овал 90">
            <a:extLst>
              <a:ext uri="{FF2B5EF4-FFF2-40B4-BE49-F238E27FC236}">
                <a16:creationId xmlns:a16="http://schemas.microsoft.com/office/drawing/2014/main" id="{0D4EE063-A8FB-73BA-9B32-2E86291ABCD2}"/>
              </a:ext>
            </a:extLst>
          </p:cNvPr>
          <p:cNvSpPr/>
          <p:nvPr/>
        </p:nvSpPr>
        <p:spPr>
          <a:xfrm>
            <a:off x="3724724" y="4247218"/>
            <a:ext cx="534771" cy="534771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4AFCDF72-7B91-F8DC-7B8A-3656579337EA}"/>
              </a:ext>
            </a:extLst>
          </p:cNvPr>
          <p:cNvSpPr/>
          <p:nvPr/>
        </p:nvSpPr>
        <p:spPr>
          <a:xfrm>
            <a:off x="2948542" y="1401546"/>
            <a:ext cx="4517527" cy="4906277"/>
          </a:xfrm>
          <a:prstGeom prst="roundRect">
            <a:avLst>
              <a:gd name="adj" fmla="val 450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626C2DAB-B83E-7516-712E-2CC2F3221358}"/>
              </a:ext>
            </a:extLst>
          </p:cNvPr>
          <p:cNvSpPr/>
          <p:nvPr/>
        </p:nvSpPr>
        <p:spPr>
          <a:xfrm>
            <a:off x="627016" y="1406103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DD672-852E-3206-224A-9C5517D3ABBD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BE4846-4E6D-9D6A-4C34-DC43B141DF79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1AFDF004-DC33-A3F8-8AFD-47CA9F4A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9F149E41-2CBD-A3AE-9CA2-267E5551B40C}"/>
              </a:ext>
            </a:extLst>
          </p:cNvPr>
          <p:cNvSpPr/>
          <p:nvPr/>
        </p:nvSpPr>
        <p:spPr>
          <a:xfrm>
            <a:off x="627016" y="3919880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CC2DAD2-8F62-01C2-305D-A67B9B815984}"/>
              </a:ext>
            </a:extLst>
          </p:cNvPr>
          <p:cNvSpPr/>
          <p:nvPr/>
        </p:nvSpPr>
        <p:spPr>
          <a:xfrm>
            <a:off x="7591595" y="1406103"/>
            <a:ext cx="2196000" cy="1961608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88CC287-6A7A-2D35-D3B4-8A42CB148F10}"/>
              </a:ext>
            </a:extLst>
          </p:cNvPr>
          <p:cNvSpPr/>
          <p:nvPr/>
        </p:nvSpPr>
        <p:spPr>
          <a:xfrm>
            <a:off x="7591595" y="3491255"/>
            <a:ext cx="2196000" cy="2816568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dirty="0"/>
              <a:t>]]]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F327F-FBE5-4DEE-668C-8BC28505B1D1}"/>
              </a:ext>
            </a:extLst>
          </p:cNvPr>
          <p:cNvSpPr txBox="1"/>
          <p:nvPr/>
        </p:nvSpPr>
        <p:spPr>
          <a:xfrm>
            <a:off x="627016" y="1640449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6A96B2-2370-33F8-327F-9032BAD5403E}"/>
              </a:ext>
            </a:extLst>
          </p:cNvPr>
          <p:cNvSpPr txBox="1"/>
          <p:nvPr/>
        </p:nvSpPr>
        <p:spPr>
          <a:xfrm>
            <a:off x="627016" y="4154226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0A8FC2-4277-A36F-7E00-FEF7ED7711E7}"/>
              </a:ext>
            </a:extLst>
          </p:cNvPr>
          <p:cNvSpPr txBox="1"/>
          <p:nvPr/>
        </p:nvSpPr>
        <p:spPr>
          <a:xfrm>
            <a:off x="7591595" y="1635892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B1F1BD-B3B8-C4D7-3B48-47728ABD154D}"/>
              </a:ext>
            </a:extLst>
          </p:cNvPr>
          <p:cNvSpPr txBox="1"/>
          <p:nvPr/>
        </p:nvSpPr>
        <p:spPr>
          <a:xfrm>
            <a:off x="7591595" y="3721044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94265-37B0-9C22-5050-24C793FC2990}"/>
              </a:ext>
            </a:extLst>
          </p:cNvPr>
          <p:cNvSpPr txBox="1"/>
          <p:nvPr/>
        </p:nvSpPr>
        <p:spPr>
          <a:xfrm>
            <a:off x="771269" y="1874795"/>
            <a:ext cx="190993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высокими темпами роста,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низкой долей в объеме отгруженной 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могут стать потенциальными Звёздами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(ключевыми отраслями), поэтому                      за ними необходимо внимательно следить          и оказывать поддержку в нужный момент, чтобы в будущем получить большой экономический эффект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DAC841-BE62-E5A7-79B2-1230DC125662}"/>
              </a:ext>
            </a:extLst>
          </p:cNvPr>
          <p:cNvSpPr txBox="1"/>
          <p:nvPr/>
        </p:nvSpPr>
        <p:spPr>
          <a:xfrm>
            <a:off x="8150223" y="4913761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обыча полезных ископаемых</a:t>
            </a:r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FFDDD7A0-E56B-3B52-8872-7C4BC09D72DF}"/>
              </a:ext>
            </a:extLst>
          </p:cNvPr>
          <p:cNvSpPr/>
          <p:nvPr/>
        </p:nvSpPr>
        <p:spPr>
          <a:xfrm>
            <a:off x="7831123" y="488277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E89EDB-20A8-C234-5E65-E5EFB76DD570}"/>
              </a:ext>
            </a:extLst>
          </p:cNvPr>
          <p:cNvSpPr txBox="1"/>
          <p:nvPr/>
        </p:nvSpPr>
        <p:spPr>
          <a:xfrm>
            <a:off x="1171671" y="3151348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F80134F4-8D85-7CD4-EB55-13694D0CD448}"/>
              </a:ext>
            </a:extLst>
          </p:cNvPr>
          <p:cNvSpPr/>
          <p:nvPr/>
        </p:nvSpPr>
        <p:spPr>
          <a:xfrm>
            <a:off x="852980" y="311997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F5D24D-C551-5359-48AA-942A81303675}"/>
              </a:ext>
            </a:extLst>
          </p:cNvPr>
          <p:cNvSpPr txBox="1"/>
          <p:nvPr/>
        </p:nvSpPr>
        <p:spPr>
          <a:xfrm>
            <a:off x="8155039" y="5398007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BABDFBE6-1285-05F4-8F17-8B7885204E3E}"/>
              </a:ext>
            </a:extLst>
          </p:cNvPr>
          <p:cNvSpPr/>
          <p:nvPr/>
        </p:nvSpPr>
        <p:spPr>
          <a:xfrm>
            <a:off x="7836348" y="536186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F3A83EB-E1C5-0666-D4E2-149126576DA6}"/>
              </a:ext>
            </a:extLst>
          </p:cNvPr>
          <p:cNvSpPr txBox="1"/>
          <p:nvPr/>
        </p:nvSpPr>
        <p:spPr>
          <a:xfrm>
            <a:off x="771269" y="4387196"/>
            <a:ext cx="1909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низкими темпами роста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низкой долей отгруженной 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Такие отрасли не стоит поддерживать,         пока они находятся в данной зоне,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если они переместятся, за их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развитием необходимо следить. 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19025EC3-5CB5-00B4-2F5F-2C86AEBF5FCC}"/>
              </a:ext>
            </a:extLst>
          </p:cNvPr>
          <p:cNvSpPr/>
          <p:nvPr/>
        </p:nvSpPr>
        <p:spPr>
          <a:xfrm>
            <a:off x="7836348" y="511700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36E047-FB46-BF45-A463-A1A0FA2BB34A}"/>
              </a:ext>
            </a:extLst>
          </p:cNvPr>
          <p:cNvSpPr txBox="1"/>
          <p:nvPr/>
        </p:nvSpPr>
        <p:spPr>
          <a:xfrm>
            <a:off x="8159857" y="5153148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орговля розничная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7BD759-994E-CA4F-76F7-6125B309FA90}"/>
              </a:ext>
            </a:extLst>
          </p:cNvPr>
          <p:cNvSpPr txBox="1"/>
          <p:nvPr/>
        </p:nvSpPr>
        <p:spPr>
          <a:xfrm>
            <a:off x="7744707" y="1874795"/>
            <a:ext cx="1909938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высокими темпами роста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большой долей в объеме отгруженной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отрасли необходимо поддерживать, чтобы сохранять или увеличивать текущие темпы развития и экономический эффект.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14866E1-3855-9071-FFD6-4462C1FB6864}"/>
              </a:ext>
            </a:extLst>
          </p:cNvPr>
          <p:cNvSpPr txBox="1"/>
          <p:nvPr/>
        </p:nvSpPr>
        <p:spPr>
          <a:xfrm>
            <a:off x="8159857" y="5629273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57614ED5-9C26-34F1-FDDC-2E4106730790}"/>
              </a:ext>
            </a:extLst>
          </p:cNvPr>
          <p:cNvSpPr/>
          <p:nvPr/>
        </p:nvSpPr>
        <p:spPr>
          <a:xfrm>
            <a:off x="7841166" y="559853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EBD71E-18E9-339B-01D7-85B024F47426}"/>
              </a:ext>
            </a:extLst>
          </p:cNvPr>
          <p:cNvSpPr txBox="1"/>
          <p:nvPr/>
        </p:nvSpPr>
        <p:spPr>
          <a:xfrm>
            <a:off x="7744707" y="3958571"/>
            <a:ext cx="1909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низкими темпами роста,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высокой долей в объеме отгруженной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относительно </a:t>
            </a:r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района-конкурента</a:t>
            </a:r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данными отраслями необходимо следить и поддерживать в нужный момент, чтобы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сохранить экономический эффект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муниципального </a:t>
            </a:r>
            <a:r>
              <a:rPr lang="ru-RU" sz="7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района.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5FD192F0-7E60-262E-0F35-E2B63AFA2F0F}"/>
              </a:ext>
            </a:extLst>
          </p:cNvPr>
          <p:cNvSpPr/>
          <p:nvPr/>
        </p:nvSpPr>
        <p:spPr>
          <a:xfrm>
            <a:off x="7831123" y="586317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9C1F75B-45FF-0B32-55CB-28C6E9316130}"/>
              </a:ext>
            </a:extLst>
          </p:cNvPr>
          <p:cNvSpPr txBox="1"/>
          <p:nvPr/>
        </p:nvSpPr>
        <p:spPr>
          <a:xfrm>
            <a:off x="8155039" y="5866560"/>
            <a:ext cx="14981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      газом и паром</a:t>
            </a: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BCB84F3B-32A5-CCC4-5297-B59D26BA7A51}"/>
              </a:ext>
            </a:extLst>
          </p:cNvPr>
          <p:cNvGrpSpPr/>
          <p:nvPr/>
        </p:nvGrpSpPr>
        <p:grpSpPr>
          <a:xfrm>
            <a:off x="3044139" y="2570803"/>
            <a:ext cx="4336205" cy="2580338"/>
            <a:chOff x="3773376" y="3125831"/>
            <a:chExt cx="4336205" cy="2580338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EA5CC1B-8014-8513-C7B1-E3B6326D4C52}"/>
                </a:ext>
              </a:extLst>
            </p:cNvPr>
            <p:cNvSpPr txBox="1"/>
            <p:nvPr/>
          </p:nvSpPr>
          <p:spPr>
            <a:xfrm>
              <a:off x="4324983" y="3125831"/>
              <a:ext cx="42289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темп роста отрасли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23F40D9-5A6A-FEFA-5CCD-69917D0F9E4C}"/>
                </a:ext>
              </a:extLst>
            </p:cNvPr>
            <p:cNvSpPr txBox="1"/>
            <p:nvPr/>
          </p:nvSpPr>
          <p:spPr>
            <a:xfrm>
              <a:off x="7619498" y="4151341"/>
              <a:ext cx="465663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доля </a:t>
              </a:r>
            </a:p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объёме отгруженной </a:t>
              </a:r>
              <a:r>
                <a:rPr lang="ru-RU" sz="500" b="1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продукции (относительно конкурента)</a:t>
              </a:r>
              <a:endParaRPr lang="ru-RU" sz="5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8" name="Группа 97">
              <a:extLst>
                <a:ext uri="{FF2B5EF4-FFF2-40B4-BE49-F238E27FC236}">
                  <a16:creationId xmlns:a16="http://schemas.microsoft.com/office/drawing/2014/main" id="{7898FC0B-5492-90DF-8F8A-FB79AD4C74E7}"/>
                </a:ext>
              </a:extLst>
            </p:cNvPr>
            <p:cNvGrpSpPr/>
            <p:nvPr/>
          </p:nvGrpSpPr>
          <p:grpSpPr>
            <a:xfrm>
              <a:off x="3773376" y="3346288"/>
              <a:ext cx="4336205" cy="2359881"/>
              <a:chOff x="3773376" y="3346288"/>
              <a:chExt cx="4336205" cy="2359881"/>
            </a:xfrm>
          </p:grpSpPr>
          <p:grpSp>
            <p:nvGrpSpPr>
              <p:cNvPr id="97" name="Группа 96">
                <a:extLst>
                  <a:ext uri="{FF2B5EF4-FFF2-40B4-BE49-F238E27FC236}">
                    <a16:creationId xmlns:a16="http://schemas.microsoft.com/office/drawing/2014/main" id="{2078DF91-7E57-CBD4-C219-88B9199E613D}"/>
                  </a:ext>
                </a:extLst>
              </p:cNvPr>
              <p:cNvGrpSpPr/>
              <p:nvPr/>
            </p:nvGrpSpPr>
            <p:grpSpPr>
              <a:xfrm>
                <a:off x="4280413" y="3346288"/>
                <a:ext cx="299303" cy="2359881"/>
                <a:chOff x="4280413" y="3346288"/>
                <a:chExt cx="299303" cy="2359881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:a16="http://schemas.microsoft.com/office/drawing/2014/main" id="{EB0C6DBF-46CE-B9CB-5519-27BFEF0D5925}"/>
                    </a:ext>
                  </a:extLst>
                </p:cNvPr>
                <p:cNvGrpSpPr/>
                <p:nvPr/>
              </p:nvGrpSpPr>
              <p:grpSpPr>
                <a:xfrm>
                  <a:off x="4518367" y="3346288"/>
                  <a:ext cx="61349" cy="2349475"/>
                  <a:chOff x="4660507" y="2661349"/>
                  <a:chExt cx="61349" cy="2349475"/>
                </a:xfrm>
              </p:grpSpPr>
              <p:cxnSp>
                <p:nvCxnSpPr>
                  <p:cNvPr id="43" name="Прямая со стрелкой 42">
                    <a:extLst>
                      <a:ext uri="{FF2B5EF4-FFF2-40B4-BE49-F238E27FC236}">
                        <a16:creationId xmlns:a16="http://schemas.microsoft.com/office/drawing/2014/main" id="{A995057B-0C8F-9037-E093-4A3A2F4347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694869" y="2661349"/>
                    <a:ext cx="0" cy="2349475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Прямая соединительная линия 50">
                    <a:extLst>
                      <a:ext uri="{FF2B5EF4-FFF2-40B4-BE49-F238E27FC236}">
                        <a16:creationId xmlns:a16="http://schemas.microsoft.com/office/drawing/2014/main" id="{ADCFC3A6-F2C1-E7F4-86B4-235F67DBEB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94869" y="497789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Прямая соединительная линия 59">
                    <a:extLst>
                      <a:ext uri="{FF2B5EF4-FFF2-40B4-BE49-F238E27FC236}">
                        <a16:creationId xmlns:a16="http://schemas.microsoft.com/office/drawing/2014/main" id="{12695D56-D0EF-1A54-8599-7B3A8E937C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782248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C1A06D0A-5724-CFF2-9493-CEBA83FB4A2A}"/>
                    </a:ext>
                  </a:extLst>
                </p:cNvPr>
                <p:cNvSpPr txBox="1"/>
                <p:nvPr/>
              </p:nvSpPr>
              <p:spPr>
                <a:xfrm>
                  <a:off x="4348597" y="3442115"/>
                  <a:ext cx="17723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 smtClean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3,22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822D9818-9C44-22B3-012A-B225284C88EC}"/>
                    </a:ext>
                  </a:extLst>
                </p:cNvPr>
                <p:cNvSpPr txBox="1"/>
                <p:nvPr/>
              </p:nvSpPr>
              <p:spPr>
                <a:xfrm>
                  <a:off x="4309909" y="4554391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 smtClean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1,61</a:t>
                  </a:r>
                  <a:endParaRPr lang="ru-RU" sz="600" b="1" dirty="0">
                    <a:solidFill>
                      <a:srgbClr val="4756A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6E1EC0F0-D018-4CD7-6FE1-7A42E99B954B}"/>
                    </a:ext>
                  </a:extLst>
                </p:cNvPr>
                <p:cNvSpPr txBox="1"/>
                <p:nvPr/>
              </p:nvSpPr>
              <p:spPr>
                <a:xfrm>
                  <a:off x="4280413" y="5613836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96" name="Группа 95">
                <a:extLst>
                  <a:ext uri="{FF2B5EF4-FFF2-40B4-BE49-F238E27FC236}">
                    <a16:creationId xmlns:a16="http://schemas.microsoft.com/office/drawing/2014/main" id="{A5CC59DA-F840-E2A5-64E5-702DC702E48C}"/>
                  </a:ext>
                </a:extLst>
              </p:cNvPr>
              <p:cNvGrpSpPr/>
              <p:nvPr/>
            </p:nvGrpSpPr>
            <p:grpSpPr>
              <a:xfrm>
                <a:off x="3773376" y="4641835"/>
                <a:ext cx="4336205" cy="173295"/>
                <a:chOff x="3773376" y="4641835"/>
                <a:chExt cx="4336205" cy="173295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CB545801-D756-18FD-559A-B7CD97A459DF}"/>
                    </a:ext>
                  </a:extLst>
                </p:cNvPr>
                <p:cNvGrpSpPr/>
                <p:nvPr/>
              </p:nvGrpSpPr>
              <p:grpSpPr>
                <a:xfrm>
                  <a:off x="3833261" y="4641835"/>
                  <a:ext cx="4276320" cy="68723"/>
                  <a:chOff x="3975401" y="4951472"/>
                  <a:chExt cx="4276320" cy="68723"/>
                </a:xfrm>
              </p:grpSpPr>
              <p:cxnSp>
                <p:nvCxnSpPr>
                  <p:cNvPr id="11" name="Прямая со стрелкой 10">
                    <a:extLst>
                      <a:ext uri="{FF2B5EF4-FFF2-40B4-BE49-F238E27FC236}">
                        <a16:creationId xmlns:a16="http://schemas.microsoft.com/office/drawing/2014/main" id="{56E9A66B-1354-7AE0-8725-97D3C2DBA0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5401" y="4967873"/>
                    <a:ext cx="4276320" cy="26813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Прямая соединительная линия 17">
                    <a:extLst>
                      <a:ext uri="{FF2B5EF4-FFF2-40B4-BE49-F238E27FC236}">
                        <a16:creationId xmlns:a16="http://schemas.microsoft.com/office/drawing/2014/main" id="{5FC28C74-4989-A9F5-9985-F5F9083F91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540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единительная линия 20">
                    <a:extLst>
                      <a:ext uri="{FF2B5EF4-FFF2-40B4-BE49-F238E27FC236}">
                        <a16:creationId xmlns:a16="http://schemas.microsoft.com/office/drawing/2014/main" id="{FD22D8D5-612A-DA51-7A94-F0812BB709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007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Прямая соединительная линия 21">
                    <a:extLst>
                      <a:ext uri="{FF2B5EF4-FFF2-40B4-BE49-F238E27FC236}">
                        <a16:creationId xmlns:a16="http://schemas.microsoft.com/office/drawing/2014/main" id="{FC2FC366-F645-A41B-A419-EACF9AB10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68636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Прямая соединительная линия 22">
                    <a:extLst>
                      <a:ext uri="{FF2B5EF4-FFF2-40B4-BE49-F238E27FC236}">
                        <a16:creationId xmlns:a16="http://schemas.microsoft.com/office/drawing/2014/main" id="{C3291DE4-EA88-EF59-0E87-5460A0893E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5076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Прямая соединительная линия 25">
                    <a:extLst>
                      <a:ext uri="{FF2B5EF4-FFF2-40B4-BE49-F238E27FC236}">
                        <a16:creationId xmlns:a16="http://schemas.microsoft.com/office/drawing/2014/main" id="{FD8BA901-4052-7973-A979-80C896A15F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2721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Прямая соединительная линия 27">
                    <a:extLst>
                      <a:ext uri="{FF2B5EF4-FFF2-40B4-BE49-F238E27FC236}">
                        <a16:creationId xmlns:a16="http://schemas.microsoft.com/office/drawing/2014/main" id="{357872B2-181D-2EE9-40A1-35E5F6F9E0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392272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Прямая соединительная линия 28">
                    <a:extLst>
                      <a:ext uri="{FF2B5EF4-FFF2-40B4-BE49-F238E27FC236}">
                        <a16:creationId xmlns:a16="http://schemas.microsoft.com/office/drawing/2014/main" id="{37F7EA4B-F9D9-CB48-7D0C-E77CFE33A8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10601" y="4966220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Прямая соединительная линия 29">
                    <a:extLst>
                      <a:ext uri="{FF2B5EF4-FFF2-40B4-BE49-F238E27FC236}">
                        <a16:creationId xmlns:a16="http://schemas.microsoft.com/office/drawing/2014/main" id="{8323AACC-C9AE-EBD7-F26C-0B8BF1DC6D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75656" y="4958846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C01C4BBB-E067-EAAC-2A0E-BF81DACA7C49}"/>
                    </a:ext>
                  </a:extLst>
                </p:cNvPr>
                <p:cNvSpPr txBox="1"/>
                <p:nvPr/>
              </p:nvSpPr>
              <p:spPr>
                <a:xfrm>
                  <a:off x="3773376" y="4722797"/>
                  <a:ext cx="10734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FA010E3-8CAF-8090-316F-C6A2F8CB39A7}"/>
                    </a:ext>
                  </a:extLst>
                </p:cNvPr>
                <p:cNvSpPr txBox="1"/>
                <p:nvPr/>
              </p:nvSpPr>
              <p:spPr>
                <a:xfrm>
                  <a:off x="4570075" y="4722797"/>
                  <a:ext cx="9482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1503F8A1-C213-21F8-58D4-049BE9D25BAD}"/>
                    </a:ext>
                  </a:extLst>
                </p:cNvPr>
                <p:cNvSpPr txBox="1"/>
                <p:nvPr/>
              </p:nvSpPr>
              <p:spPr>
                <a:xfrm>
                  <a:off x="4982685" y="472206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 smtClean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995A9BD-8869-07CA-443B-7AA227C799E1}"/>
                    </a:ext>
                  </a:extLst>
                </p:cNvPr>
                <p:cNvSpPr txBox="1"/>
                <p:nvPr/>
              </p:nvSpPr>
              <p:spPr>
                <a:xfrm>
                  <a:off x="5527051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 smtClean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ru-RU" sz="600" b="1" dirty="0">
                    <a:solidFill>
                      <a:srgbClr val="4756A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A43658A6-A574-E8BA-B4B7-822D3658DE55}"/>
                    </a:ext>
                  </a:extLst>
                </p:cNvPr>
                <p:cNvSpPr txBox="1"/>
                <p:nvPr/>
              </p:nvSpPr>
              <p:spPr>
                <a:xfrm>
                  <a:off x="6101822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 smtClean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ru-RU" sz="600" b="1" dirty="0">
                    <a:solidFill>
                      <a:srgbClr val="4756A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86" name="Овал 85">
            <a:extLst>
              <a:ext uri="{FF2B5EF4-FFF2-40B4-BE49-F238E27FC236}">
                <a16:creationId xmlns:a16="http://schemas.microsoft.com/office/drawing/2014/main" id="{44884656-7618-38F7-3301-5CFEED22EA33}"/>
              </a:ext>
            </a:extLst>
          </p:cNvPr>
          <p:cNvSpPr/>
          <p:nvPr/>
        </p:nvSpPr>
        <p:spPr>
          <a:xfrm>
            <a:off x="4022474" y="434153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63B26163-541A-6F50-4410-325A45304F4D}"/>
              </a:ext>
            </a:extLst>
          </p:cNvPr>
          <p:cNvSpPr/>
          <p:nvPr/>
        </p:nvSpPr>
        <p:spPr>
          <a:xfrm>
            <a:off x="6374840" y="4348761"/>
            <a:ext cx="336205" cy="331684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:a16="http://schemas.microsoft.com/office/drawing/2014/main" id="{3BE28098-C188-7338-964E-8A33B9A913E3}"/>
              </a:ext>
            </a:extLst>
          </p:cNvPr>
          <p:cNvSpPr/>
          <p:nvPr/>
        </p:nvSpPr>
        <p:spPr>
          <a:xfrm>
            <a:off x="5081030" y="424903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CF8783F7-374F-437B-8032-8678766FF671}"/>
              </a:ext>
            </a:extLst>
          </p:cNvPr>
          <p:cNvSpPr/>
          <p:nvPr/>
        </p:nvSpPr>
        <p:spPr>
          <a:xfrm>
            <a:off x="3540515" y="380947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A6459FB3-ED76-A225-A33E-7E8B6C7DA00D}"/>
              </a:ext>
            </a:extLst>
          </p:cNvPr>
          <p:cNvSpPr/>
          <p:nvPr/>
        </p:nvSpPr>
        <p:spPr>
          <a:xfrm>
            <a:off x="6551391" y="42957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625EBDD-48F8-CAE2-B858-45720D420C83}"/>
              </a:ext>
            </a:extLst>
          </p:cNvPr>
          <p:cNvSpPr txBox="1"/>
          <p:nvPr/>
        </p:nvSpPr>
        <p:spPr>
          <a:xfrm>
            <a:off x="3197920" y="1649346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3FABAC0-5768-5C16-9B24-E8BBF18C724E}"/>
              </a:ext>
            </a:extLst>
          </p:cNvPr>
          <p:cNvSpPr txBox="1"/>
          <p:nvPr/>
        </p:nvSpPr>
        <p:spPr>
          <a:xfrm>
            <a:off x="5016004" y="165375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5C5638-E936-1839-1B59-92114A1DD3FC}"/>
              </a:ext>
            </a:extLst>
          </p:cNvPr>
          <p:cNvSpPr txBox="1"/>
          <p:nvPr/>
        </p:nvSpPr>
        <p:spPr>
          <a:xfrm>
            <a:off x="3197920" y="5999175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145D56C-894E-68CF-519F-A41ABD56BA26}"/>
              </a:ext>
            </a:extLst>
          </p:cNvPr>
          <p:cNvSpPr txBox="1"/>
          <p:nvPr/>
        </p:nvSpPr>
        <p:spPr>
          <a:xfrm>
            <a:off x="5016004" y="6003584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ru-ID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845016-2923-051A-4772-C2C400EAF4A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43658A6-A574-E8BA-B4B7-822D3658DE55}"/>
              </a:ext>
            </a:extLst>
          </p:cNvPr>
          <p:cNvSpPr txBox="1"/>
          <p:nvPr/>
        </p:nvSpPr>
        <p:spPr>
          <a:xfrm>
            <a:off x="6466114" y="4176968"/>
            <a:ext cx="1776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43658A6-A574-E8BA-B4B7-822D3658DE55}"/>
              </a:ext>
            </a:extLst>
          </p:cNvPr>
          <p:cNvSpPr txBox="1"/>
          <p:nvPr/>
        </p:nvSpPr>
        <p:spPr>
          <a:xfrm>
            <a:off x="5904754" y="4182804"/>
            <a:ext cx="1776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43658A6-A574-E8BA-B4B7-822D3658DE55}"/>
              </a:ext>
            </a:extLst>
          </p:cNvPr>
          <p:cNvSpPr txBox="1"/>
          <p:nvPr/>
        </p:nvSpPr>
        <p:spPr>
          <a:xfrm>
            <a:off x="6987229" y="4167139"/>
            <a:ext cx="1776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01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95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195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</a:t>
            </a:r>
            <a:r>
              <a:rPr lang="ru-RU" sz="195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ID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3486694" y="141532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даленность от областного центра</a:t>
            </a:r>
            <a:endParaRPr lang="ru-ID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ru-ID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</a:t>
            </a:r>
            <a:r>
              <a:rPr lang="ru-RU" sz="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kumimoji="0" lang="ru-ID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:a16="http://schemas.microsoft.com/office/drawing/2014/main" id="{56FC0C4E-E2BB-8AD4-BE7C-701CBC8E39F1}"/>
              </a:ext>
            </a:extLst>
          </p:cNvPr>
          <p:cNvSpPr/>
          <p:nvPr/>
        </p:nvSpPr>
        <p:spPr>
          <a:xfrm>
            <a:off x="5344034" y="141909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разбросанность и удаленность </a:t>
            </a:r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сельских населенных пунктов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районного центра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транспортная инфраструктура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ID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ID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  <a:endParaRPr kumimoji="0" lang="ru-ID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</a:t>
            </a:r>
            <a:r>
              <a:rPr kumimoji="0" lang="ru-RU" sz="700" b="1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крупных инвестиционных проектов</a:t>
            </a:r>
            <a:endParaRPr kumimoji="0" lang="ru-ID" sz="5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517055"/>
              </p:ext>
            </p:extLst>
          </p:nvPr>
        </p:nvGraphicFramePr>
        <p:xfrm>
          <a:off x="627015" y="1376762"/>
          <a:ext cx="9136390" cy="4925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599346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</a:tblGrid>
              <a:tr h="116210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dirty="0"/>
                        <a:t>СФЕРА ДЕЯТЕЛЬНОСТИ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АО «Томскнефть» ВНК</a:t>
                      </a:r>
                      <a:endParaRPr lang="ru-RU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/>
                        <a:t>Добыча нефти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АО «Газпром добыча Томск»</a:t>
                      </a:r>
                      <a:endParaRPr lang="ru-RU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Добыча природного газа и газового конденсата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ООО «АЛЬЯНСНЕФТЕГАЗ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Добыча нефти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48693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ООО «Газпром трансгаз Томск»</a:t>
                      </a:r>
                      <a:endParaRPr lang="ru-RU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Транспортирование по трубопроводам газа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85187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ООО «Норд империал»</a:t>
                      </a:r>
                      <a:endParaRPr lang="ru-RU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Добыча нефти и нефтяного (попутного) газа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482407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ООО «Ремонтно-строительное управление-5»</a:t>
                      </a:r>
                      <a:endParaRPr lang="ru-RU" sz="900" b="1" i="0" spc="-1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Строительство жилых и нежилых зданий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459432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ООО «Строительная компания Спец-СП»</a:t>
                      </a:r>
                      <a:endParaRPr lang="ru-RU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 Строительство автомобильных дорог и автомагистралей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0183076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ИП Сухоребрик </a:t>
                      </a:r>
                      <a:r>
                        <a:rPr lang="ru-RU" sz="900" spc="-10" baseline="0" dirty="0" err="1" smtClean="0"/>
                        <a:t>А.А</a:t>
                      </a:r>
                      <a:r>
                        <a:rPr lang="ru-RU" sz="900" spc="-10" baseline="0" dirty="0" smtClean="0"/>
                        <a:t>.</a:t>
                      </a:r>
                      <a:endParaRPr lang="ru-RU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Строительство жилых и нежилых зданий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085752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ООО «Лес-экспорт» 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Лесозаготовки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3355084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ИП Кривошеев И.Е.</a:t>
                      </a:r>
                      <a:endParaRPr lang="ru-RU" sz="900" spc="-10" baseline="0" dirty="0"/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Лесозаготовки</a:t>
                      </a:r>
                      <a:endParaRPr lang="ru-RU" sz="900" dirty="0"/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837612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spc="-10" baseline="0" dirty="0" smtClean="0"/>
                        <a:t>ИП Ожогина Н.Н.</a:t>
                      </a: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/>
                        <a:t>Производство хлеба и мучных кондитерских изделий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550815"/>
                  </a:ext>
                </a:extLst>
              </a:tr>
              <a:tr h="268793">
                <a:tc>
                  <a:txBody>
                    <a:bodyPr/>
                    <a:lstStyle/>
                    <a:p>
                      <a:pPr algn="l"/>
                      <a:r>
                        <a:rPr lang="ru-RU" sz="900" kern="1200" spc="-1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МУП Каргасокский «Тепловодоканал»</a:t>
                      </a: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Производство пара и горячей воды (тепловой энергии) котельными</a:t>
                      </a: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693867"/>
                  </a:ext>
                </a:extLst>
              </a:tr>
              <a:tr h="537588">
                <a:tc>
                  <a:txBody>
                    <a:bodyPr/>
                    <a:lstStyle/>
                    <a:p>
                      <a:pPr algn="l"/>
                      <a:r>
                        <a:rPr lang="ru-RU" sz="900" kern="1200" spc="-1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МУ Автотранспортное предприятие МО «Каргасокский район»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Пассажироперевозки</a:t>
                      </a:r>
                      <a:endParaRPr lang="ru-ID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10428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3117258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516179"/>
              </p:ext>
            </p:extLst>
          </p:nvPr>
        </p:nvGraphicFramePr>
        <p:xfrm>
          <a:off x="627015" y="1376761"/>
          <a:ext cx="9136390" cy="3697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val="4168060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ИНВЕСТИЦИОННОГО ПРОЕКТА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ru-ID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895412"/>
                  </a:ext>
                </a:extLst>
              </a:tr>
              <a:tr h="1307819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«Газпром трансгаз Томск»</a:t>
                      </a:r>
                      <a:endParaRPr lang="ru-RU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Мойка механизированная на территории производственной базы Вертикосской промплощадки Александровского ЛПУМГ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187201"/>
                  </a:ext>
                </a:extLst>
              </a:tr>
              <a:tr h="1683345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Каргасокского района</a:t>
                      </a:r>
                      <a:endParaRPr lang="ru-ID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Благоустройство общественной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территории «Сквер любви, семьи и верности по ул. Красноармейская, 52 в с. Каргасок»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ID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ID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92513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«КАРГАСОКСКИЙ РАЙОН»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A372A69E-B278-0CC2-29CB-1D6F57278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753270" y="2499651"/>
            <a:ext cx="360000" cy="360000"/>
          </a:xfrm>
          <a:prstGeom prst="rect">
            <a:avLst/>
          </a:prstGeom>
        </p:spPr>
      </p:pic>
      <p:pic>
        <p:nvPicPr>
          <p:cNvPr id="13" name="Рисунок 12" descr="Портфель со сплошной заливкой">
            <a:extLst>
              <a:ext uri="{FF2B5EF4-FFF2-40B4-BE49-F238E27FC236}">
                <a16:creationId xmlns:a16="http://schemas.microsoft.com/office/drawing/2014/main" id="{B6C502B5-DA70-9758-85F5-9C9B758F842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753270" y="403266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6179105" y="1376762"/>
            <a:ext cx="1800000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ТУРИЗМА</a:t>
            </a:r>
            <a:endParaRPr lang="ru-ID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1800000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МЕДИЦИНА</a:t>
            </a: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475620" y="1376762"/>
            <a:ext cx="1800000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4327357" y="1381370"/>
            <a:ext cx="1800000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ru-ID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6182769" y="2274401"/>
            <a:ext cx="1800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1800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475620" y="2269714"/>
            <a:ext cx="1800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11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4327357" y="2269714"/>
            <a:ext cx="1800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88494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6369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8112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708016" y="2894365"/>
            <a:ext cx="16171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Многопрофильный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медицинский центр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для детей                             с особенностями развития</a:t>
            </a: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2572638" y="2889210"/>
            <a:ext cx="162489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Бизнес-инкубатор                  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МСП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Компания, оказывающая консультационную поддержку предприятиям: помощь в получении грантов, проработке проектов, поиске инвестиционных ниш и пр.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4450133" y="2889210"/>
            <a:ext cx="1611034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очистных сооружений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Открытие предприятия по заготовке </a:t>
            </a: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переработке древесины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Открытие цеха                             по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производству мебели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Открытие предприятия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по сбору </a:t>
            </a: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переработке </a:t>
            </a: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дикорастущего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сырья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придорожного сервиса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6330652" y="2889210"/>
            <a:ext cx="1648453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экотуризма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туристических маршрутов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базы отдыха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8018678" y="1376762"/>
            <a:ext cx="1800000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  <a:endParaRPr lang="ru-ID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8018678" y="2269714"/>
            <a:ext cx="1800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8094451" y="2889209"/>
            <a:ext cx="164845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спортивного комплекса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в с.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Каргасок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дорожного покрытия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парковых и рекреационных зон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Уход со сплошной заливкой">
            <a:extLst>
              <a:ext uri="{FF2B5EF4-FFF2-40B4-BE49-F238E27FC236}">
                <a16:creationId xmlns:a16="http://schemas.microsoft.com/office/drawing/2014/main" id="{B546D12D-99CD-84B8-D4CA-B6707E35B3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238"/>
              </a:ext>
            </a:extLst>
          </a:blip>
          <a:stretch>
            <a:fillRect/>
          </a:stretch>
        </p:blipFill>
        <p:spPr>
          <a:xfrm>
            <a:off x="9318112" y="239728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3" action="ppaction://hlinksldjump"/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551828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4" action="ppaction://hlinksldjump"/>
            <a:extLst>
              <a:ext uri="{FF2B5EF4-FFF2-40B4-BE49-F238E27FC236}">
                <a16:creationId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551828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5" action="ppaction://hlinksldjump"/>
            <a:extLst>
              <a:ext uri="{FF2B5EF4-FFF2-40B4-BE49-F238E27FC236}">
                <a16:creationId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551828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6" action="ppaction://hlinksldjump"/>
            <a:extLst>
              <a:ext uri="{FF2B5EF4-FFF2-40B4-BE49-F238E27FC236}">
                <a16:creationId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551828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7" action="ppaction://hlinksldjump"/>
            <a:extLst>
              <a:ext uri="{FF2B5EF4-FFF2-40B4-BE49-F238E27FC236}">
                <a16:creationId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551828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8" action="ppaction://hlinksldjump"/>
            <a:extLst>
              <a:ext uri="{FF2B5EF4-FFF2-40B4-BE49-F238E27FC236}">
                <a16:creationId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927398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9" action="ppaction://hlinksldjump"/>
            <a:extLst>
              <a:ext uri="{FF2B5EF4-FFF2-40B4-BE49-F238E27FC236}">
                <a16:creationId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3" y="1927398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10" action="ppaction://hlinksldjump"/>
            <a:extLst>
              <a:ext uri="{FF2B5EF4-FFF2-40B4-BE49-F238E27FC236}">
                <a16:creationId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6" y="1927398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1" action="ppaction://hlinksldjump"/>
            <a:extLst>
              <a:ext uri="{FF2B5EF4-FFF2-40B4-BE49-F238E27FC236}">
                <a16:creationId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6804475" y="1927398"/>
            <a:ext cx="123383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2" action="ppaction://hlinksldjump"/>
            <a:extLst>
              <a:ext uri="{FF2B5EF4-FFF2-40B4-BE49-F238E27FC236}">
                <a16:creationId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8169753" y="1923976"/>
            <a:ext cx="159706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3" action="ppaction://hlinksldjump"/>
            <a:extLst>
              <a:ext uri="{FF2B5EF4-FFF2-40B4-BE49-F238E27FC236}">
                <a16:creationId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626293" y="2306120"/>
            <a:ext cx="153646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4" action="ppaction://hlinksldjump"/>
            <a:extLst>
              <a:ext uri="{FF2B5EF4-FFF2-40B4-BE49-F238E27FC236}">
                <a16:creationId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2273777" y="2306120"/>
            <a:ext cx="224129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5" action="ppaction://hlinksldjump"/>
            <a:extLst>
              <a:ext uri="{FF2B5EF4-FFF2-40B4-BE49-F238E27FC236}">
                <a16:creationId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4626086" y="2306120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6" action="ppaction://hlinksldjump"/>
            <a:extLst>
              <a:ext uri="{FF2B5EF4-FFF2-40B4-BE49-F238E27FC236}">
                <a16:creationId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8025126" y="2306120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7" action="ppaction://hlinksldjump"/>
            <a:extLst>
              <a:ext uri="{FF2B5EF4-FFF2-40B4-BE49-F238E27FC236}">
                <a16:creationId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626293" y="2682297"/>
            <a:ext cx="268415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18" action="ppaction://hlinksldjump"/>
            <a:extLst>
              <a:ext uri="{FF2B5EF4-FFF2-40B4-BE49-F238E27FC236}">
                <a16:creationId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3472375" y="2679631"/>
            <a:ext cx="192830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19-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19" action="ppaction://hlinksldjump"/>
            <a:extLst>
              <a:ext uri="{FF2B5EF4-FFF2-40B4-BE49-F238E27FC236}">
                <a16:creationId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5562605" y="2679631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20" action="ppaction://hlinksldjump"/>
            <a:extLst>
              <a:ext uri="{FF2B5EF4-FFF2-40B4-BE49-F238E27FC236}">
                <a16:creationId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4821063" y="3040846"/>
            <a:ext cx="176571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24-25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21" action="ppaction://hlinksldjump"/>
            <a:extLst>
              <a:ext uri="{FF2B5EF4-FFF2-40B4-BE49-F238E27FC236}">
                <a16:creationId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6769758" y="3040846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22" action="ppaction://hlinksldjump"/>
            <a:extLst>
              <a:ext uri="{FF2B5EF4-FFF2-40B4-BE49-F238E27FC236}">
                <a16:creationId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8551829" y="3034898"/>
            <a:ext cx="122816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hlinkClick r:id="rId23" action="ppaction://hlinksldjump"/>
            <a:extLst>
              <a:ext uri="{FF2B5EF4-FFF2-40B4-BE49-F238E27FC236}">
                <a16:creationId xmlns:a16="http://schemas.microsoft.com/office/drawing/2014/main" id="{20F99971-D33B-3B10-6865-F7DD040B7BFD}"/>
              </a:ext>
            </a:extLst>
          </p:cNvPr>
          <p:cNvSpPr/>
          <p:nvPr/>
        </p:nvSpPr>
        <p:spPr>
          <a:xfrm>
            <a:off x="626293" y="3425228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hlinkClick r:id="rId24" action="ppaction://hlinksldjump"/>
            <a:extLst>
              <a:ext uri="{FF2B5EF4-FFF2-40B4-BE49-F238E27FC236}">
                <a16:creationId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1953926" y="3423745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rId25" action="ppaction://hlinksldjump"/>
            <a:extLst>
              <a:ext uri="{FF2B5EF4-FFF2-40B4-BE49-F238E27FC236}">
                <a16:creationId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3874741" y="3427015"/>
            <a:ext cx="194094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0-32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6" action="ppaction://hlinksldjump"/>
            <a:extLst>
              <a:ext uri="{FF2B5EF4-FFF2-40B4-BE49-F238E27FC236}">
                <a16:creationId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8138842" y="2674293"/>
            <a:ext cx="16279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2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6" action="ppaction://hlinksldjump"/>
            <a:extLst>
              <a:ext uri="{FF2B5EF4-FFF2-40B4-BE49-F238E27FC236}">
                <a16:creationId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626294" y="3042466"/>
            <a:ext cx="40117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еры муниципальной поддержки и особые правовые режимы </a:t>
            </a:r>
            <a:r>
              <a:rPr lang="ru-ID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ID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ПОДГОТОВЛЕН АДМИНИСТРАЦИЕЙ КАРГАСОКСКОГО РАЙОНА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ID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ТОМСКАЯ ОБЛАСТЬ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05" y="297687"/>
            <a:ext cx="435600" cy="4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66BDC-3FDF-7E19-F2FB-6BEC5633E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7DE80EC-0D5E-2CE5-A253-1B23860C0938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34438-277E-E93E-9F0B-6A07A103DC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ПОДРАЗУМЕВАЮЩИЕ ИНТЕГРАЦИОННЫЕ РЕШЕНИЯ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A36DF5A3-29D2-433D-5105-9AE66CAD081F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FB40795E-ECF7-9484-3869-35FAD00F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CFE9C40-B962-807E-4F57-B06931E7A9CF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ПРЕДПОСЫЛКИ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D7DFB136-02A2-AE0A-8B68-20139327D9C7}"/>
              </a:ext>
            </a:extLst>
          </p:cNvPr>
          <p:cNvSpPr/>
          <p:nvPr/>
        </p:nvSpPr>
        <p:spPr>
          <a:xfrm>
            <a:off x="3716905" y="2294500"/>
            <a:ext cx="2966400" cy="108000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жителей района в качественных медицинских услугах, ориентированных на их потребность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2F060A51-0F2B-363B-5CB8-B01458A861EB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ПОЯСНЕНИЕ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BD2D95E1-482D-ED49-3278-F9B13CD646F5}"/>
              </a:ext>
            </a:extLst>
          </p:cNvPr>
          <p:cNvSpPr/>
          <p:nvPr/>
        </p:nvSpPr>
        <p:spPr>
          <a:xfrm>
            <a:off x="621446" y="2284898"/>
            <a:ext cx="2934749" cy="1080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МНОГОПРОФИЛЬНЫЙ МЕДИЦИНСКИЙ ЦЕНТР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15DA7B63-15C3-8BD4-B69B-67FC0FF2FF1C}"/>
              </a:ext>
            </a:extLst>
          </p:cNvPr>
          <p:cNvSpPr/>
          <p:nvPr/>
        </p:nvSpPr>
        <p:spPr>
          <a:xfrm>
            <a:off x="621446" y="3595537"/>
            <a:ext cx="2934749" cy="1080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ПРЕДПРИЯТИЯ ПО СБОРУ И ПЕРЕРАБОТКЕ ДИКОРАСТУЩЕГО СЫРЬЯ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67C0716-A05D-1621-2CBB-28E172CCB494}"/>
              </a:ext>
            </a:extLst>
          </p:cNvPr>
          <p:cNvSpPr/>
          <p:nvPr/>
        </p:nvSpPr>
        <p:spPr>
          <a:xfrm>
            <a:off x="621446" y="4909255"/>
            <a:ext cx="2934749" cy="1080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 ЭКОТУРИЗМА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07A62703-E669-90E7-14C5-24861E469126}"/>
              </a:ext>
            </a:extLst>
          </p:cNvPr>
          <p:cNvSpPr/>
          <p:nvPr/>
        </p:nvSpPr>
        <p:spPr>
          <a:xfrm>
            <a:off x="3724106" y="3627355"/>
            <a:ext cx="2966400" cy="108000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значительных природных ресурсов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CA26F835-0B95-897E-6063-4F93BAC8FD94}"/>
              </a:ext>
            </a:extLst>
          </p:cNvPr>
          <p:cNvSpPr/>
          <p:nvPr/>
        </p:nvSpPr>
        <p:spPr>
          <a:xfrm>
            <a:off x="3724106" y="4942785"/>
            <a:ext cx="2966400" cy="108000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 природы,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зоологического заказника 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тыс. озёр, в том числе 1 713 крупных площадью более 10 га каждое, богатых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рыбой</a:t>
            </a:r>
          </a:p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Значительную часть территории района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занимает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уникальное по своей площади Васюганское болото – 53 тыс. кв.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  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9EEA01EE-7DB6-0FD9-25A5-44A7A7285E21}"/>
              </a:ext>
            </a:extLst>
          </p:cNvPr>
          <p:cNvSpPr/>
          <p:nvPr/>
        </p:nvSpPr>
        <p:spPr>
          <a:xfrm>
            <a:off x="6819477" y="2289848"/>
            <a:ext cx="2966400" cy="108000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lvl="0">
              <a:defRPr/>
            </a:pPr>
            <a:r>
              <a:rPr kumimoji="0" lang="ru-RU" sz="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Позволит </a:t>
            </a: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жителям 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получать </a:t>
            </a: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спектр качественных медицинских услуг, не выезжая в областной центр </a:t>
            </a:r>
            <a:endParaRPr kumimoji="0" lang="ru-RU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2A29E5A-1FC1-A504-AD05-3731BB6D4051}"/>
              </a:ext>
            </a:extLst>
          </p:cNvPr>
          <p:cNvSpPr/>
          <p:nvPr/>
        </p:nvSpPr>
        <p:spPr>
          <a:xfrm>
            <a:off x="6819477" y="3622703"/>
            <a:ext cx="2966400" cy="108000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Легализация сферы деятельности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Учет природных ресурсов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поступления 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C00317B0-C8FD-EE5D-4E82-1DAABC8B9F1D}"/>
              </a:ext>
            </a:extLst>
          </p:cNvPr>
          <p:cNvSpPr/>
          <p:nvPr/>
        </p:nvSpPr>
        <p:spPr>
          <a:xfrm>
            <a:off x="6819477" y="4938133"/>
            <a:ext cx="2966400" cy="108000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spc="-3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роли туризма в социально-экономическом развитии района</a:t>
            </a:r>
            <a:endParaRPr kumimoji="0" lang="ru-RU" sz="800" i="0" u="none" strike="noStrike" kern="1200" cap="none" spc="-3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i="0" u="none" strike="noStrike" kern="1200" cap="none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 обеспечение благоприятных условий для развития и повышения конкурентоспособности малого и среднего предпринимательства района</a:t>
            </a:r>
            <a:endParaRPr kumimoji="0" lang="ru-RU" sz="8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BDDE5A-DDA1-CD42-B7BB-B75755FD0DB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 descr="Уход со сплошной заливкой">
            <a:extLst>
              <a:ext uri="{FF2B5EF4-FFF2-40B4-BE49-F238E27FC236}">
                <a16:creationId xmlns:a16="http://schemas.microsoft.com/office/drawing/2014/main" id="{2E734CD2-2115-616A-A901-7D2903C3C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237"/>
              </a:ext>
            </a:extLst>
          </a:blip>
          <a:stretch>
            <a:fillRect/>
          </a:stretch>
        </p:blipFill>
        <p:spPr>
          <a:xfrm>
            <a:off x="753270" y="2639644"/>
            <a:ext cx="360000" cy="360000"/>
          </a:xfrm>
          <a:prstGeom prst="rect">
            <a:avLst/>
          </a:prstGeom>
        </p:spPr>
      </p:pic>
      <p:pic>
        <p:nvPicPr>
          <p:cNvPr id="37" name="Рисунок 36" descr="Современная архитектура со сплошной заливкой">
            <a:extLst>
              <a:ext uri="{FF2B5EF4-FFF2-40B4-BE49-F238E27FC236}">
                <a16:creationId xmlns:a16="http://schemas.microsoft.com/office/drawing/2014/main" id="{7D477F37-1276-EBB4-53B5-D92713C62404}"/>
              </a:ext>
            </a:extLst>
          </p:cNvPr>
          <p:cNvPicPr>
            <a:picLocks noChangeAspect="1"/>
          </p:cNvPicPr>
          <p:nvPr/>
        </p:nvPicPr>
        <p:blipFill>
          <a:blip r:embed="rId238">
            <a:extLst>
              <a:ext uri="{96DAC541-7B7A-43D3-8B79-37D633B846F1}">
                <asvg:svgBlip xmlns:asvg="http://schemas.microsoft.com/office/drawing/2016/SVG/main" xmlns="" r:embed="rId171"/>
              </a:ext>
            </a:extLst>
          </a:blip>
          <a:stretch>
            <a:fillRect/>
          </a:stretch>
        </p:blipFill>
        <p:spPr>
          <a:xfrm>
            <a:off x="753270" y="3933832"/>
            <a:ext cx="360000" cy="360000"/>
          </a:xfrm>
          <a:prstGeom prst="rect">
            <a:avLst/>
          </a:prstGeom>
        </p:spPr>
      </p:pic>
      <p:pic>
        <p:nvPicPr>
          <p:cNvPr id="2050" name="Picture 2" descr="Кемпинг в лесу у реки – Бесплатные иконки: природа"/>
          <p:cNvPicPr>
            <a:picLocks noChangeAspect="1" noChangeArrowheads="1"/>
          </p:cNvPicPr>
          <p:nvPr/>
        </p:nvPicPr>
        <p:blipFill>
          <a:blip r:embed="rId239">
            <a:extLst>
              <a:ext uri="{BEBA8EAE-BF5A-486C-A8C5-ECC9F3942E4B}">
                <a14:imgProps xmlns:a14="http://schemas.microsoft.com/office/drawing/2010/main">
                  <a14:imgLayer r:embed="rId240">
                    <a14:imgEffect>
                      <a14:artisticPhotocopy trans="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70" y="5269975"/>
            <a:ext cx="360000" cy="36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2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649" y="1391043"/>
            <a:ext cx="3960000" cy="3966904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инвестиционном портале Томской области 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http://www.investintomsk.ru/invrastruktura/investicionnopromyshlennye_plowadki1/#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invmap</a:t>
            </a:r>
            <a:endParaRPr lang="ru-RU" sz="8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районе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можно                                 на сайте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Администрации Каргасокского района </a:t>
            </a:r>
            <a:r>
              <a:rPr lang="en-US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en-US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kargasok.ru/content/reestr_mun_imuschestva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3270" y="3824239"/>
            <a:ext cx="360000" cy="360000"/>
          </a:xfrm>
          <a:prstGeom prst="rect">
            <a:avLst/>
          </a:prstGeom>
        </p:spPr>
      </p:pic>
      <p:pic>
        <p:nvPicPr>
          <p:cNvPr id="176" name="Рисунок 175" descr="Протекающий кран со сплошной заливкой">
            <a:extLst>
              <a:ext uri="{FF2B5EF4-FFF2-40B4-BE49-F238E27FC236}">
                <a16:creationId xmlns:a16="http://schemas.microsoft.com/office/drawing/2014/main" id="{3E68B0A0-4742-F882-8E9C-7A80A16BF3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9313" y="3327380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5" y="1401547"/>
            <a:ext cx="5045169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6343567" y="5537887"/>
            <a:ext cx="12696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свободных инвестиционных площадок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262B2B9-CDF1-28C2-513A-ADBE8D9D5522}"/>
              </a:ext>
            </a:extLst>
          </p:cNvPr>
          <p:cNvSpPr txBox="1"/>
          <p:nvPr/>
        </p:nvSpPr>
        <p:spPr>
          <a:xfrm>
            <a:off x="8358875" y="5533294"/>
            <a:ext cx="139322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газоснабжения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0BCAE04-B8CB-BA7A-9570-46EBF00DFEB3}"/>
              </a:ext>
            </a:extLst>
          </p:cNvPr>
          <p:cNvSpPr txBox="1"/>
          <p:nvPr/>
        </p:nvSpPr>
        <p:spPr>
          <a:xfrm>
            <a:off x="8358876" y="5762632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3A9B2723-88E7-A952-51F4-C32FCFC650A2}"/>
              </a:ext>
            </a:extLst>
          </p:cNvPr>
          <p:cNvSpPr/>
          <p:nvPr/>
        </p:nvSpPr>
        <p:spPr>
          <a:xfrm>
            <a:off x="6024876" y="556849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5" name="Рисунок 24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52695" y="5726493"/>
            <a:ext cx="180000" cy="180000"/>
          </a:xfrm>
          <a:prstGeom prst="rect">
            <a:avLst/>
          </a:prstGeom>
        </p:spPr>
      </p:pic>
      <p:pic>
        <p:nvPicPr>
          <p:cNvPr id="117" name="Рисунок 116" descr="Огонь со сплошной заливкой">
            <a:extLst>
              <a:ext uri="{FF2B5EF4-FFF2-40B4-BE49-F238E27FC236}">
                <a16:creationId xmlns:a16="http://schemas.microsoft.com/office/drawing/2014/main" id="{9C1A38E6-F04C-2B65-CF66-222FB2F71A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47266" y="5501155"/>
            <a:ext cx="180000" cy="180000"/>
          </a:xfrm>
          <a:prstGeom prst="rect">
            <a:avLst/>
          </a:prstGeom>
        </p:spPr>
      </p:pic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7" y="3002834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ТАРИФЫ*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0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70704" y="1600649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3394224" y="1894492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0D9C8C4-A496-33F2-C518-0068D65EEB43}"/>
              </a:ext>
            </a:extLst>
          </p:cNvPr>
          <p:cNvSpPr txBox="1"/>
          <p:nvPr/>
        </p:nvSpPr>
        <p:spPr>
          <a:xfrm>
            <a:off x="3670709" y="1937966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 </a:t>
            </a:r>
            <a:r>
              <a:rPr lang="ru-RU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6654FC60-0AEC-4D72-3067-D5804B890430}"/>
              </a:ext>
            </a:extLst>
          </p:cNvPr>
          <p:cNvSpPr txBox="1"/>
          <p:nvPr/>
        </p:nvSpPr>
        <p:spPr>
          <a:xfrm>
            <a:off x="1168749" y="3338103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267,04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вода (м3)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168749" y="3827655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93,86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0DEA080-6B2C-362A-231A-C9436F916D74}"/>
              </a:ext>
            </a:extLst>
          </p:cNvPr>
          <p:cNvSpPr txBox="1"/>
          <p:nvPr/>
        </p:nvSpPr>
        <p:spPr>
          <a:xfrm>
            <a:off x="1164855" y="4323130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185,80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3561826" y="3343641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6,23144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(м3)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561826" y="3833193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4,39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ED396BB-12B2-75E3-FB8C-029EA35F4927}"/>
              </a:ext>
            </a:extLst>
          </p:cNvPr>
          <p:cNvSpPr txBox="1"/>
          <p:nvPr/>
        </p:nvSpPr>
        <p:spPr>
          <a:xfrm>
            <a:off x="3557931" y="4328668"/>
            <a:ext cx="19736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3 352,80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 (за  ед. энергии)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38496" y="3824239"/>
            <a:ext cx="360000" cy="360000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:a16="http://schemas.microsoft.com/office/drawing/2014/main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3270" y="4322442"/>
            <a:ext cx="360000" cy="360000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:a16="http://schemas.microsoft.com/office/drawing/2014/main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38496" y="3311961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:a16="http://schemas.microsoft.com/office/drawing/2014/main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136172" y="4324726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3C9A40C-119F-3EC0-18BB-806107FE5491}"/>
              </a:ext>
            </a:extLst>
          </p:cNvPr>
          <p:cNvSpPr txBox="1"/>
          <p:nvPr/>
        </p:nvSpPr>
        <p:spPr>
          <a:xfrm>
            <a:off x="632590" y="6365207"/>
            <a:ext cx="680773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*Данные 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 на первую половину 2024 года по Каргасокскому сельскому поселению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0D8AD165-F664-CA90-413B-6CEDAB6B8DC5}"/>
              </a:ext>
            </a:extLst>
          </p:cNvPr>
          <p:cNvSpPr/>
          <p:nvPr/>
        </p:nvSpPr>
        <p:spPr>
          <a:xfrm>
            <a:off x="7675890" y="305149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ID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2" name="Рисунок 81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283CEABF-4851-93D5-A221-C3F2C2784A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20710" y="3418126"/>
            <a:ext cx="180000" cy="180000"/>
          </a:xfrm>
          <a:prstGeom prst="rect">
            <a:avLst/>
          </a:prstGeom>
        </p:spPr>
      </p:pic>
      <p:pic>
        <p:nvPicPr>
          <p:cNvPr id="91" name="Рисунок 90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9022303F-503C-97E2-2FD7-7EEFF2725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44323" y="3523650"/>
            <a:ext cx="180000" cy="180000"/>
          </a:xfrm>
          <a:prstGeom prst="rect">
            <a:avLst/>
          </a:prstGeom>
        </p:spPr>
      </p:pic>
      <p:pic>
        <p:nvPicPr>
          <p:cNvPr id="101" name="Рисунок 100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73D98502-820C-1902-08F0-958A848261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7447" y="3575307"/>
            <a:ext cx="180000" cy="180000"/>
          </a:xfrm>
          <a:prstGeom prst="rect">
            <a:avLst/>
          </a:prstGeom>
        </p:spPr>
      </p:pic>
      <p:pic>
        <p:nvPicPr>
          <p:cNvPr id="111" name="Рисунок 110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052EA65B-20C8-73E6-97B6-54056ECB02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45167" y="287149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AABBB1C7-3DF8-8BF3-FED6-025E83DFA3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9028" y="3798569"/>
            <a:ext cx="180000" cy="180000"/>
          </a:xfrm>
          <a:prstGeom prst="rect">
            <a:avLst/>
          </a:prstGeom>
        </p:spPr>
      </p:pic>
      <p:pic>
        <p:nvPicPr>
          <p:cNvPr id="114" name="Рисунок 113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5F4386A9-D787-73AE-E6EE-91E7E2253D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60476" y="3099071"/>
            <a:ext cx="180000" cy="180000"/>
          </a:xfrm>
          <a:prstGeom prst="rect">
            <a:avLst/>
          </a:prstGeom>
        </p:spPr>
      </p:pic>
      <p:pic>
        <p:nvPicPr>
          <p:cNvPr id="118" name="Рисунок 117" descr="Огонь со сплошной заливкой">
            <a:extLst>
              <a:ext uri="{FF2B5EF4-FFF2-40B4-BE49-F238E27FC236}">
                <a16:creationId xmlns:a16="http://schemas.microsoft.com/office/drawing/2014/main" id="{7A874212-0367-99D2-F38E-6C45C1C89E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14763" y="3447752"/>
            <a:ext cx="180000" cy="180000"/>
          </a:xfrm>
          <a:prstGeom prst="rect">
            <a:avLst/>
          </a:prstGeom>
        </p:spPr>
      </p:pic>
      <p:pic>
        <p:nvPicPr>
          <p:cNvPr id="120" name="Рисунок 119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C550CAE8-155A-3D8A-A224-F71E27744F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34211" y="2876639"/>
            <a:ext cx="180000" cy="180000"/>
          </a:xfrm>
          <a:prstGeom prst="rect">
            <a:avLst/>
          </a:prstGeom>
        </p:spPr>
      </p:pic>
      <p:sp>
        <p:nvSpPr>
          <p:cNvPr id="121" name="Овал 120">
            <a:extLst>
              <a:ext uri="{FF2B5EF4-FFF2-40B4-BE49-F238E27FC236}">
                <a16:creationId xmlns:a16="http://schemas.microsoft.com/office/drawing/2014/main" id="{1389A316-B7C3-2712-50BF-B5B4394EAE7D}"/>
              </a:ext>
            </a:extLst>
          </p:cNvPr>
          <p:cNvSpPr/>
          <p:nvPr/>
        </p:nvSpPr>
        <p:spPr>
          <a:xfrm>
            <a:off x="8105702" y="292612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" name="Рисунок 121" descr="Огонь со сплошной заливкой">
            <a:extLst>
              <a:ext uri="{FF2B5EF4-FFF2-40B4-BE49-F238E27FC236}">
                <a16:creationId xmlns:a16="http://schemas.microsoft.com/office/drawing/2014/main" id="{1A7350ED-2D40-6868-3FC0-D56E66534D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36238" y="2876639"/>
            <a:ext cx="180000" cy="180000"/>
          </a:xfrm>
          <a:prstGeom prst="rect">
            <a:avLst/>
          </a:prstGeom>
        </p:spPr>
      </p:pic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50403483-55E7-7CD7-1A34-AF319242838E}"/>
              </a:ext>
            </a:extLst>
          </p:cNvPr>
          <p:cNvSpPr/>
          <p:nvPr/>
        </p:nvSpPr>
        <p:spPr>
          <a:xfrm>
            <a:off x="8052178" y="3314095"/>
            <a:ext cx="83444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Каргасок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3FF4FD9C-068A-2D98-BFDF-0AC656820F3D}"/>
              </a:ext>
            </a:extLst>
          </p:cNvPr>
          <p:cNvSpPr/>
          <p:nvPr/>
        </p:nvSpPr>
        <p:spPr>
          <a:xfrm>
            <a:off x="8082742" y="337475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Рисунок 77" descr="Огонь со сплошной заливкой">
            <a:extLst>
              <a:ext uri="{FF2B5EF4-FFF2-40B4-BE49-F238E27FC236}">
                <a16:creationId xmlns:a16="http://schemas.microsoft.com/office/drawing/2014/main" id="{7A874212-0367-99D2-F38E-6C45C1C89E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41769" y="3127763"/>
            <a:ext cx="180000" cy="180000"/>
          </a:xfrm>
          <a:prstGeom prst="rect">
            <a:avLst/>
          </a:prstGeom>
        </p:spPr>
      </p:pic>
      <p:pic>
        <p:nvPicPr>
          <p:cNvPr id="80" name="Рисунок 79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9022303F-503C-97E2-2FD7-7EEFF2725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37030" y="2709505"/>
            <a:ext cx="180000" cy="180000"/>
          </a:xfrm>
          <a:prstGeom prst="rect">
            <a:avLst/>
          </a:prstGeom>
        </p:spPr>
      </p:pic>
      <p:pic>
        <p:nvPicPr>
          <p:cNvPr id="85" name="Рисунок 84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9022303F-503C-97E2-2FD7-7EEFF2725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5271" y="2597393"/>
            <a:ext cx="180000" cy="180000"/>
          </a:xfrm>
          <a:prstGeom prst="rect">
            <a:avLst/>
          </a:prstGeom>
        </p:spPr>
      </p:pic>
      <p:pic>
        <p:nvPicPr>
          <p:cNvPr id="86" name="Рисунок 85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9022303F-503C-97E2-2FD7-7EEFF2725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3484" y="3075318"/>
            <a:ext cx="180000" cy="180000"/>
          </a:xfrm>
          <a:prstGeom prst="rect">
            <a:avLst/>
          </a:prstGeom>
        </p:spPr>
      </p:pic>
      <p:pic>
        <p:nvPicPr>
          <p:cNvPr id="87" name="Рисунок 86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9022303F-503C-97E2-2FD7-7EEFF2725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05983" y="3127763"/>
            <a:ext cx="180000" cy="180000"/>
          </a:xfrm>
          <a:prstGeom prst="rect">
            <a:avLst/>
          </a:prstGeom>
        </p:spPr>
      </p:pic>
      <p:pic>
        <p:nvPicPr>
          <p:cNvPr id="88" name="Рисунок 87" descr="Электрическая опора со сплошной заливкой">
            <a:extLst>
              <a:ext uri="{FF2B5EF4-FFF2-40B4-BE49-F238E27FC236}">
                <a16:creationId xmlns:a16="http://schemas.microsoft.com/office/drawing/2014/main" id="{9022303F-503C-97E2-2FD7-7EEFF2725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95983" y="2493740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ПРЕДПРИНИМАТЕЛЕЙ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ru-ID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достаточно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 для проведения тендерной процедуры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ru-ID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74543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МУНИЦИПАЛЬНОЙ ПОДДЕРЖКИ И 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ОСОБЫЕ ПРАВОВЫЕ РЕЖИМЫ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32455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Скругленный прямоугольник 64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590946" y="2269714"/>
            <a:ext cx="2160000" cy="2007010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Размещение информации на сайте района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Консультирование субъектов МСП о существующих мерах поддержки</a:t>
            </a:r>
          </a:p>
          <a:p>
            <a:pPr lvl="0">
              <a:buClr>
                <a:srgbClr val="4756A0"/>
              </a:buClr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 обеспечение деятельности организаций, образующих инфраструктуру поддержки МСП – субсидирование 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 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«Центр развития сельского предпринимательства»</a:t>
            </a:r>
            <a:endParaRPr lang="ru-ID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590947" y="1376761"/>
            <a:ext cx="2160000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ИНФОРМАЦИОННАЯ (КОНСУЛЬТАЦИОННАЯ) ПОДДЕРЖКА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2915819" y="2269714"/>
            <a:ext cx="2160000" cy="4131086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субсидий победителям конкурса предпринимательских проектов субъектов малого предпринимательства «Первый шаг»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части затрат участников конкурса предпринимательских проектов по написанию бизнес-планов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субсидии на возмещение части затрат за потребленную электроэнергию, вырабатываемую дизельными электростанциями, при производстве хлеба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субсидии 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юридическим лицам и индивидуальным предпринимателям, осуществляющим промышленное рыболовство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субсидии на возмещение разницы в тарифах предприятиям рыбохозяйственного комплекса за электроэнергию, вырабатываемую  дизельными электростанциями и потребляемую промышленными холодильными камерами для хранения рыбной продукции    </a:t>
            </a: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2915819" y="1376761"/>
            <a:ext cx="2160000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 ПОДДЕРЖКА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5220108" y="2269713"/>
            <a:ext cx="2160000" cy="2083212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проектов муниципально-частного партнерства, концессионных соглашений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муниципальных гарантий в качестве обеспечения исполнения обязательств по кредитам, привлекаемым на реализацию инвестиционных проектов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бюджетных инвестиций в объекты капитального строительства</a:t>
            </a: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5220108" y="1376761"/>
            <a:ext cx="2160000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ПРЕФЕРЕНЦИИ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7563582" y="2274835"/>
            <a:ext cx="2160000" cy="1523058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инвесторам льгот по уплате местных налогов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на льготных условиях объектов имущества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инвесторам льготных условий пользования землей</a:t>
            </a: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7563582" y="1381882"/>
            <a:ext cx="2160000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343390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8059764" y="1401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62701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7DBBEF72-E326-F688-F2DF-29A8A297810A}"/>
              </a:ext>
            </a:extLst>
          </p:cNvPr>
          <p:cNvSpPr/>
          <p:nvPr/>
        </p:nvSpPr>
        <p:spPr>
          <a:xfrm>
            <a:off x="2485202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4343390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A39F93CA-3AA3-0119-407F-5C489857FB7F}"/>
              </a:ext>
            </a:extLst>
          </p:cNvPr>
          <p:cNvSpPr/>
          <p:nvPr/>
        </p:nvSpPr>
        <p:spPr>
          <a:xfrm>
            <a:off x="6201578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44ADC4D1-8BC2-CA35-A570-1D20527B0079}"/>
              </a:ext>
            </a:extLst>
          </p:cNvPr>
          <p:cNvSpPr/>
          <p:nvPr/>
        </p:nvSpPr>
        <p:spPr>
          <a:xfrm>
            <a:off x="8059764" y="3265924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45509" y="220996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 "ФОНД РАЗВИТИЯ БИЗНЕСА ТОМСКОЙ ОБЛАСТИ"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www.mb.tomsk.ru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6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03697" y="220996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СОЮЗ "ТОРГОВО-ПРОМЫШЛЕННАЯ ПАЛАТА ТОМСКОЙ ОБЛАСТИ" </a:t>
            </a: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911295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http://tomsktpp.ru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432191" y="220996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 smtClean="0"/>
              <a:t>УПОЛНОМОЧЕННЫЙ ПО ЗАЩИТЕ ПРАВ ПРЕДПРИНИМАТЕЛЕЙ ТОМСКОЙ ОБЛАСТИ</a:t>
            </a:r>
            <a:endParaRPr lang="ru-ID" dirty="0"/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739789" y="2826006"/>
            <a:ext cx="955617" cy="1721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http://omb-biz.tomsk.ru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32455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324559" y="2209961"/>
            <a:ext cx="13825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ООО "ГАРАНТИЙНЫЙ ФОНД ТОМСКОЙ ОБЛАСТИ"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6632157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www.gf-tomsk.ru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8183501" y="220996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МКК "ФОНД МИКРОФИНАНСИРОВАНИЯ ТОМСКОЙ ОБЛАСТИ"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8491099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http://invetom.ru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8ECDEF-3F43-3975-0B80-A87602F13F61}"/>
              </a:ext>
            </a:extLst>
          </p:cNvPr>
          <p:cNvSpPr txBox="1"/>
          <p:nvPr/>
        </p:nvSpPr>
        <p:spPr>
          <a:xfrm>
            <a:off x="745509" y="4074341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 "ФОНД РАЗВИТИЯ ПРОМЫШЛЕННОСТИ ТОМСКОЙ ОБЛАСТИ"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1053107" y="468250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https://frpto.ru/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E95975D5-91C3-3E7B-853F-21C2CD5F1A04}"/>
              </a:ext>
            </a:extLst>
          </p:cNvPr>
          <p:cNvSpPr/>
          <p:nvPr/>
        </p:nvSpPr>
        <p:spPr>
          <a:xfrm>
            <a:off x="2603696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2603697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АНО "ТОМСКИЙ РЕГИОНАЛЬНЫЙ ИНЖИНИРИНГОВЫЙ ЦЕНТР"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2911295" y="468250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www.engineering.tomsk.ru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4432191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ООО "ЦЕНТР ИННОВАЦИОННОГО РАЗВИТИЯ ТОМСКОЙ ОБЛАСТИ"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4739789" y="468250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www.innoclusters.ru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632455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6FCB94-9D24-6DD4-BDD3-EA1459C62D8D}"/>
              </a:ext>
            </a:extLst>
          </p:cNvPr>
          <p:cNvSpPr txBox="1"/>
          <p:nvPr/>
        </p:nvSpPr>
        <p:spPr>
          <a:xfrm>
            <a:off x="6324559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ОГБУ "АГРАРНЫЙ ЦЕНТР ТОМСКОЙ ОБЛАСТИ"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id="{B026FA2E-3031-2846-D206-E2E40D670DD5}"/>
              </a:ext>
            </a:extLst>
          </p:cNvPr>
          <p:cNvSpPr/>
          <p:nvPr/>
        </p:nvSpPr>
        <p:spPr>
          <a:xfrm>
            <a:off x="6536907" y="4682505"/>
            <a:ext cx="107492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http://agroconsul.tomsk.ru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0073448-8747-6D8A-73C5-5F95CEF649BB}"/>
              </a:ext>
            </a:extLst>
          </p:cNvPr>
          <p:cNvSpPr txBox="1"/>
          <p:nvPr/>
        </p:nvSpPr>
        <p:spPr>
          <a:xfrm>
            <a:off x="8183501" y="4074341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АССОЦИАЦИЯ ИННОВАЦИОННОГО РАЗВИТИЯ АПК ТОМСКОЙ ОБЛАСТИ"</a:t>
            </a:r>
            <a:endParaRPr lang="ru-ID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34A64A6B-D22A-7DF3-6ECE-D890B8000BAF}"/>
              </a:ext>
            </a:extLst>
          </p:cNvPr>
          <p:cNvSpPr/>
          <p:nvPr/>
        </p:nvSpPr>
        <p:spPr>
          <a:xfrm>
            <a:off x="8491099" y="4682505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www.inapk.ru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95" y="1591784"/>
            <a:ext cx="1253047" cy="43797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92" y="1592543"/>
            <a:ext cx="489110" cy="504000"/>
          </a:xfrm>
          <a:prstGeom prst="rect">
            <a:avLst/>
          </a:prstGeom>
        </p:spPr>
      </p:pic>
      <p:pic>
        <p:nvPicPr>
          <p:cNvPr id="10" name="Picture 6" descr="Гарантийный фон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92" y="1597116"/>
            <a:ext cx="1007663" cy="4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 МКК Фонд микрофинансирования Томской област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042" y="1614226"/>
            <a:ext cx="1298454" cy="3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9" y="3424394"/>
            <a:ext cx="1298547" cy="4666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2478" y="3428570"/>
            <a:ext cx="1058563" cy="522827"/>
          </a:xfrm>
          <a:prstGeom prst="rect">
            <a:avLst/>
          </a:prstGeom>
        </p:spPr>
      </p:pic>
      <p:pic>
        <p:nvPicPr>
          <p:cNvPr id="16" name="Picture 12" descr="Центр инновационного развития Томской области | Tomsk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859" y="3394694"/>
            <a:ext cx="575753" cy="57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93" y="3441885"/>
            <a:ext cx="1159730" cy="468552"/>
          </a:xfrm>
          <a:prstGeom prst="rect">
            <a:avLst/>
          </a:prstGeom>
        </p:spPr>
      </p:pic>
      <p:pic>
        <p:nvPicPr>
          <p:cNvPr id="18" name="Picture 14" descr="центр АПК лого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762" y="3389933"/>
            <a:ext cx="514392" cy="59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ИСПОЛНИТЕЛЬНЫЕ ОРГАНЫ ТОМСКОЙ ОБЛАСТИ,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723095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ДЕПАРТАМЕНТ ПРОМЫШЛЕННОСТИ И ЭНЕРГЕТИКИ АДМИНИСТРАЦИИ ТОМСКОЙ ОБЛАСТИ</a:t>
            </a:r>
            <a:endParaRPr kumimoji="0" lang="ru-ID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4088630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ДЕПАРТАМЕНТ АРХИТЕКТУРЫ И СТРОИТЕЛЬСТВА ТОМСКОЙ 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626537" y="5679841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ДЕПАРТАМЕНТ ЦИФРОВОЙ ТРАНСФОРМАЦИИ АДМИНИСТРАЦИИ ТОМСКОЙ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5298463" y="1723095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ДЕПАРТАМЕНТ ЖКХ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ГОСУДАРСТВЕННОГО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ЖИЛИЩНОГО НАДЗОРА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ТОМСКОЙ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6537" y="4877446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КОМИТЕТ РАЗВИТИЯ ВНУТРЕННЕГО И ВЪЕЗДНОГО ТУРИЗМА ДЕПАРТАМЕНТА ЭКОНОМИКИ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ТОМСКОЙ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98463" y="2504908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ИНВЕСТИЦИЙ ТОМСКОЙ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98463" y="3300144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ДЕПАРТАМЕНТ ПО КУЛЬТУРЕ ТОМСКОЙ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98463" y="4900006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ДЕПАРТАМЕНТ ПО СОЦИАЛЬНО-ЭКОНОМИЧЕСКОМУ РАЗВИТИЮ СЕЛА ТОМСКОЙ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98463" y="4106241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ДЕПАРТАМЕНТ ПО УПРАВЛЕНИЮ ГОСУДАРСТВЕННОЙ СОБСТВЕННОСТЬЮ ТОМСКОЙ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E4FD26-1B60-AB26-D7B0-75A18B288E4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3304091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ДЕПАРТАМЕНТ ПО РАЗВИТИЮ ИННОВАЦИОННОЙ И ПРЕДПРИНИМАТЕЛЬСКОЙ ДЕЯТЕЛЬНОСТИ ТОМСКОЙ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2508065"/>
            <a:ext cx="4497842" cy="72000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ДЕПАРТАМЕНТ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ПОТРЕБИТЕЛЬСКОГО РЫНКА 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ТОМСКОЙ ОБЛАСТИ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55478" y="1799844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8" y="1865143"/>
            <a:ext cx="436706" cy="450000"/>
          </a:xfrm>
          <a:prstGeom prst="rect">
            <a:avLst/>
          </a:prstGeom>
        </p:spPr>
      </p:pic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55478" y="257650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8" y="2641807"/>
            <a:ext cx="436706" cy="450000"/>
          </a:xfrm>
          <a:prstGeom prst="rect">
            <a:avLst/>
          </a:prstGeom>
        </p:spPr>
      </p:pic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55478" y="3369845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8" y="3435144"/>
            <a:ext cx="436706" cy="450000"/>
          </a:xfrm>
          <a:prstGeom prst="rect">
            <a:avLst/>
          </a:prstGeom>
        </p:spPr>
      </p:pic>
      <p:sp>
        <p:nvSpPr>
          <p:cNvPr id="53" name="Скругленный прямоугольник 52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3758039" y="2252039"/>
            <a:ext cx="1217906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https://depenerg.tomsk.gov.ru/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4044065" y="3049531"/>
            <a:ext cx="93614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https://pr.tomsk.gov.ru/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3764960" y="3829657"/>
            <a:ext cx="121524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https://biznesdep.tomsk.gov.ru/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55478" y="415984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8" y="4225141"/>
            <a:ext cx="436706" cy="450000"/>
          </a:xfrm>
          <a:prstGeom prst="rect">
            <a:avLst/>
          </a:prstGeom>
        </p:spPr>
      </p:pic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4039801" y="4608295"/>
            <a:ext cx="93614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https://ds.tomsk.gov.ru/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55478" y="49051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8" y="4970427"/>
            <a:ext cx="436706" cy="450000"/>
          </a:xfrm>
          <a:prstGeom prst="rect">
            <a:avLst/>
          </a:prstGeom>
        </p:spPr>
      </p:pic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3643738" y="5410594"/>
            <a:ext cx="1332207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https://depeconom.tomsk.gov.ru/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59047" y="5747946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7" y="5813245"/>
            <a:ext cx="436706" cy="450000"/>
          </a:xfrm>
          <a:prstGeom prst="rect">
            <a:avLst/>
          </a:prstGeom>
        </p:spPr>
      </p:pic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3758039" y="6211965"/>
            <a:ext cx="1217906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https://digital.tomsk.gov.ru/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Скругленный прямоугольник 64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5398688" y="178873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88" y="1854031"/>
            <a:ext cx="436706" cy="450000"/>
          </a:xfrm>
          <a:prstGeom prst="rect">
            <a:avLst/>
          </a:prstGeom>
        </p:spPr>
      </p:pic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8438606" y="2256823"/>
            <a:ext cx="1190283" cy="176107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https://depzhkh.tomsk.gov.ru//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5396342" y="2585555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42" y="2650854"/>
            <a:ext cx="436706" cy="450000"/>
          </a:xfrm>
          <a:prstGeom prst="rect">
            <a:avLst/>
          </a:prstGeom>
        </p:spPr>
      </p:pic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8438605" y="3032067"/>
            <a:ext cx="1190283" cy="176107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https://invest.tomsk.gov.ru/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5398688" y="3370755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88" y="3436054"/>
            <a:ext cx="436706" cy="450000"/>
          </a:xfrm>
          <a:prstGeom prst="rect">
            <a:avLst/>
          </a:prstGeom>
        </p:spPr>
      </p:pic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8438605" y="3824045"/>
            <a:ext cx="1190283" cy="176107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https://depkult.tomsk.gov.ru//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5398688" y="4170575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88" y="4235874"/>
            <a:ext cx="436706" cy="450000"/>
          </a:xfrm>
          <a:prstGeom prst="rect">
            <a:avLst/>
          </a:prstGeom>
        </p:spPr>
      </p:pic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8438604" y="4626997"/>
            <a:ext cx="1190283" cy="176107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https://dugs.tomsk.gov.ru/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5396342" y="4967205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42" y="5032504"/>
            <a:ext cx="436706" cy="450000"/>
          </a:xfrm>
          <a:prstGeom prst="rect">
            <a:avLst/>
          </a:prstGeom>
        </p:spPr>
      </p:pic>
      <p:sp>
        <p:nvSpPr>
          <p:cNvPr id="80" name="Скругленный прямоугольник 79">
            <a:extLst>
              <a:ext uri="{FF2B5EF4-FFF2-40B4-BE49-F238E27FC236}">
                <a16:creationId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8438603" y="5442526"/>
            <a:ext cx="1190283" cy="147009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https://depagro.tomsk.gov.ru/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3903" y="3281118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578" y="312997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:a16="http://schemas.microsoft.com/office/drawing/2014/main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ТУРИЗМА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0" y="251791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70" y="313305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проектный офис, осуществляющий поддержку инвесторов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321000" y="3135230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вторая компания реализует 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16209" y="3284981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7980101" y="33258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дорожного покрытия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BB4721-DFED-CF1D-F788-C8DB8F076DD0}"/>
              </a:ext>
            </a:extLst>
          </p:cNvPr>
          <p:cNvSpPr txBox="1"/>
          <p:nvPr/>
        </p:nvSpPr>
        <p:spPr>
          <a:xfrm>
            <a:off x="1214432" y="578542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туристические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маршруты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3321000" y="5029199"/>
            <a:ext cx="1678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фестивали, которые пользуются спросом                 у туристов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847375" y="5069261"/>
            <a:ext cx="167893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ткрыт бизнес-инкубатор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 descr="Монеты со сплошной заливкой">
            <a:extLst>
              <a:ext uri="{FF2B5EF4-FFF2-40B4-BE49-F238E27FC236}">
                <a16:creationId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85821" y="314594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BB4721-DFED-CF1D-F788-C8DB8F076DD0}"/>
              </a:ext>
            </a:extLst>
          </p:cNvPr>
          <p:cNvSpPr txBox="1"/>
          <p:nvPr/>
        </p:nvSpPr>
        <p:spPr>
          <a:xfrm>
            <a:off x="1206885" y="5138510"/>
            <a:ext cx="167893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азвит экотуризм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3321000" y="578542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построена и функционирует база отдыха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 descr="Маркер со сплошной заливкой">
            <a:extLst>
              <a:ext uri="{FF2B5EF4-FFF2-40B4-BE49-F238E27FC236}">
                <a16:creationId xmlns:a16="http://schemas.microsoft.com/office/drawing/2014/main" id="{AEB2BC66-8B47-1772-194B-9AFC1A3AF3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1466" y="5670185"/>
            <a:ext cx="180000" cy="180000"/>
          </a:xfrm>
          <a:prstGeom prst="rect">
            <a:avLst/>
          </a:prstGeom>
        </p:spPr>
      </p:pic>
      <p:pic>
        <p:nvPicPr>
          <p:cNvPr id="41" name="Рисунок 40" descr="Маркер со сплошной заливкой">
            <a:extLst>
              <a:ext uri="{FF2B5EF4-FFF2-40B4-BE49-F238E27FC236}">
                <a16:creationId xmlns:a16="http://schemas.microsoft.com/office/drawing/2014/main" id="{AEB2BC66-8B47-1772-194B-9AFC1A3AF3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4298" y="5822585"/>
            <a:ext cx="180000" cy="180000"/>
          </a:xfrm>
          <a:prstGeom prst="rect">
            <a:avLst/>
          </a:prstGeom>
        </p:spPr>
      </p:pic>
      <p:cxnSp>
        <p:nvCxnSpPr>
          <p:cNvPr id="8" name="Скругленная соединительная линия 7"/>
          <p:cNvCxnSpPr/>
          <p:nvPr/>
        </p:nvCxnSpPr>
        <p:spPr>
          <a:xfrm>
            <a:off x="803478" y="5818807"/>
            <a:ext cx="250820" cy="148735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 descr="Пользователи со сплошной заливкой">
            <a:extLst>
              <a:ext uri="{FF2B5EF4-FFF2-40B4-BE49-F238E27FC236}">
                <a16:creationId xmlns:a16="http://schemas.microsoft.com/office/drawing/2014/main" id="{CD68CE8E-FB46-8639-D97A-1B6559563DE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895712" y="5074177"/>
            <a:ext cx="360000" cy="360000"/>
          </a:xfrm>
          <a:prstGeom prst="rect">
            <a:avLst/>
          </a:prstGeom>
        </p:spPr>
      </p:pic>
      <p:pic>
        <p:nvPicPr>
          <p:cNvPr id="61" name="Picture 2" descr="Кемпинг в лесу у реки – Бесплатные иконки: природа"/>
          <p:cNvPicPr>
            <a:picLocks noChangeAspect="1" noChangeArrowheads="1"/>
          </p:cNvPicPr>
          <p:nvPr/>
        </p:nvPicPr>
        <p:blipFill>
          <a:blip r:embed="rId39">
            <a:duotone>
              <a:prstClr val="black"/>
              <a:srgbClr val="5363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Photocopy trans="0"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8" y="5058538"/>
            <a:ext cx="360000" cy="36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 descr="Больница со сплошной заливкой">
            <a:extLst>
              <a:ext uri="{FF2B5EF4-FFF2-40B4-BE49-F238E27FC236}">
                <a16:creationId xmlns:a16="http://schemas.microsoft.com/office/drawing/2014/main" id="{48397B17-BECD-1DE4-4DAD-1C11ED5860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2880369" y="5699382"/>
            <a:ext cx="360000" cy="360000"/>
          </a:xfrm>
          <a:prstGeom prst="rect">
            <a:avLst/>
          </a:prstGeom>
        </p:spPr>
      </p:pic>
      <p:pic>
        <p:nvPicPr>
          <p:cNvPr id="64" name="Рисунок 63" descr="Окрестности со сплошной заливкой">
            <a:extLst>
              <a:ext uri="{FF2B5EF4-FFF2-40B4-BE49-F238E27FC236}">
                <a16:creationId xmlns:a16="http://schemas.microsoft.com/office/drawing/2014/main" id="{9A6F2614-FE42-F12A-A559-C10FAB040175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96DAC541-7B7A-43D3-8B79-37D633B846F1}">
                <asvg:svgBlip xmlns=""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7539470" y="3243481"/>
            <a:ext cx="360000" cy="36000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16209" y="2529776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остроен спортивный комплекс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 Каргасок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Рисунок 67" descr="Склад со сплошной заливкой">
            <a:extLst>
              <a:ext uri="{FF2B5EF4-FFF2-40B4-BE49-F238E27FC236}">
                <a16:creationId xmlns:a16="http://schemas.microsoft.com/office/drawing/2014/main" id="{79A7B4CF-40CA-F072-9543-8C0EF83180A9}"/>
              </a:ext>
            </a:extLst>
          </p:cNvPr>
          <p:cNvPicPr>
            <a:picLocks noChangeAspect="1"/>
          </p:cNvPicPr>
          <p:nvPr/>
        </p:nvPicPr>
        <p:blipFill>
          <a:blip r:embed="rId131">
            <a:extLst>
              <a:ext uri="{96DAC541-7B7A-43D3-8B79-37D633B846F1}">
                <asvg:svgBlip xmlns="" xmlns:asvg="http://schemas.microsoft.com/office/drawing/2016/SVG/main" r:embed="rId224"/>
              </a:ext>
            </a:extLst>
          </a:blip>
          <a:stretch>
            <a:fillRect/>
          </a:stretch>
        </p:blipFill>
        <p:spPr>
          <a:xfrm>
            <a:off x="5403903" y="2535537"/>
            <a:ext cx="360000" cy="3600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847375" y="5461823"/>
            <a:ext cx="225159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оздана компания, оказывающая консультационную поддержку предприятиям: помощь в получении грантов, проработке проектов, поиски инвестиционных ниш и пр.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Целевая аудитория со сплошной заливкой">
            <a:extLst>
              <a:ext uri="{FF2B5EF4-FFF2-40B4-BE49-F238E27FC236}">
                <a16:creationId xmlns:a16="http://schemas.microsoft.com/office/drawing/2014/main" id="{95D1076B-8198-2CD1-A931-D228140DB461}"/>
              </a:ext>
            </a:extLst>
          </p:cNvPr>
          <p:cNvPicPr>
            <a:picLocks noChangeAspect="1"/>
          </p:cNvPicPr>
          <p:nvPr/>
        </p:nvPicPr>
        <p:blipFill>
          <a:blip r:embed="rId225">
            <a:extLst>
              <a:ext uri="{96DAC541-7B7A-43D3-8B79-37D633B846F1}">
                <asvg:svgBlip xmlns=""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5414074" y="5472301"/>
            <a:ext cx="360000" cy="360000"/>
          </a:xfrm>
          <a:prstGeom prst="rect">
            <a:avLst/>
          </a:prstGeom>
        </p:spPr>
      </p:pic>
      <p:pic>
        <p:nvPicPr>
          <p:cNvPr id="71" name="Рисунок 70" descr="Презентация с организационной диаграммой со сплошной заливкой">
            <a:extLst>
              <a:ext uri="{FF2B5EF4-FFF2-40B4-BE49-F238E27FC236}">
                <a16:creationId xmlns:a16="http://schemas.microsoft.com/office/drawing/2014/main" id="{7AD58E2B-C57B-46F7-FD25-6417319F3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5414074" y="500485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«КАРГАСОКСКОГО РАЙОНА»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89754" y="143555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2012530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2427751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34655" y="2013186"/>
            <a:ext cx="31494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ФИО      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56506" y="203328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(38-253)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2-16-79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156506" y="2454489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karg-kov@tomsk.gov.ru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627016" y="3340913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627016" y="1415454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72258" y="1649242"/>
            <a:ext cx="40807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КАРГАСОКСКОГО РАЙОНА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62211" y="3574701"/>
            <a:ext cx="417201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 «ЦЕНТР РАЗВИТИЯ СЕЛЬСКОГО ПРЕДПРИНИМАТЕЛЬСТВА»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534655" y="2480367"/>
            <a:ext cx="62498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должность</a:t>
            </a:r>
            <a:endParaRPr lang="ru-ID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2123826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2123826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378274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156814" y="2144576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636700, Томская область, с.Каргасок, ул. Пушкина, 31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93768" y="2144576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(38-253) 2-33-09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93768" y="2405012"/>
            <a:ext cx="135958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kargadm@tomsk.gov.ru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4175329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4175329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4459921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6814" y="4196079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636700, Томская область, с.Каргасок, ул.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Гоголя, 1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493768" y="419607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(38-253) 2-22-15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3768" y="448665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crsp_karg@mail.ru</a:t>
            </a:r>
            <a:endParaRPr lang="ru-ID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93768" y="2647090"/>
            <a:ext cx="135958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https://www.kargasok.ru/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057011" y="2635149"/>
            <a:ext cx="32927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айт: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6159641" y="2001136"/>
            <a:ext cx="12325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Коньшина Оксана Владимировна    </a:t>
            </a:r>
            <a:endParaRPr lang="ru-ID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6192264" y="2484523"/>
            <a:ext cx="152784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Главы Каргасокского района по экономике</a:t>
            </a:r>
            <a:endParaRPr lang="ru-ID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5" b="18455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38C76F-F287-7799-FDF4-0079BD20713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35" y="1256553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5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1632067-8B6B-CECC-DDDA-2F9ED39322B9}"/>
              </a:ext>
            </a:extLst>
          </p:cNvPr>
          <p:cNvSpPr/>
          <p:nvPr/>
        </p:nvSpPr>
        <p:spPr>
          <a:xfrm>
            <a:off x="627015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C0916C06-66A9-22F7-6A52-CB938901B687}"/>
              </a:ext>
            </a:extLst>
          </p:cNvPr>
          <p:cNvSpPr/>
          <p:nvPr/>
        </p:nvSpPr>
        <p:spPr>
          <a:xfrm>
            <a:off x="4756797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ED24C-D8D0-A80E-A0FE-282737A06C44}"/>
              </a:ext>
            </a:extLst>
          </p:cNvPr>
          <p:cNvSpPr txBox="1"/>
          <p:nvPr/>
        </p:nvSpPr>
        <p:spPr>
          <a:xfrm>
            <a:off x="4724506" y="1638617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BBCD70BD-8132-712C-2A2C-585AA87BA803}"/>
              </a:ext>
            </a:extLst>
          </p:cNvPr>
          <p:cNvSpPr/>
          <p:nvPr/>
        </p:nvSpPr>
        <p:spPr>
          <a:xfrm>
            <a:off x="5001228" y="2024971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5181134" y="2218041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569962C-8F01-E53C-68E0-CC419E1F2AAA}"/>
              </a:ext>
            </a:extLst>
          </p:cNvPr>
          <p:cNvSpPr/>
          <p:nvPr/>
        </p:nvSpPr>
        <p:spPr>
          <a:xfrm>
            <a:off x="5001228" y="2853852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436F2B5-5C1C-38E0-CD50-B5491A0A5807}"/>
              </a:ext>
            </a:extLst>
          </p:cNvPr>
          <p:cNvSpPr/>
          <p:nvPr/>
        </p:nvSpPr>
        <p:spPr>
          <a:xfrm>
            <a:off x="5001228" y="368273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64934316-2A36-36A3-C153-DF90A6CD458C}"/>
              </a:ext>
            </a:extLst>
          </p:cNvPr>
          <p:cNvSpPr/>
          <p:nvPr/>
        </p:nvSpPr>
        <p:spPr>
          <a:xfrm>
            <a:off x="5001228" y="451161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36946367-F70F-B894-7BA4-8994042D3A97}"/>
              </a:ext>
            </a:extLst>
          </p:cNvPr>
          <p:cNvSpPr/>
          <p:nvPr/>
        </p:nvSpPr>
        <p:spPr>
          <a:xfrm>
            <a:off x="5001228" y="534049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5181135" y="303863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5181135" y="38736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5181134" y="4702504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CE31FB-E998-F3D6-E41E-D537FD8CE811}"/>
              </a:ext>
            </a:extLst>
          </p:cNvPr>
          <p:cNvSpPr txBox="1"/>
          <p:nvPr/>
        </p:nvSpPr>
        <p:spPr>
          <a:xfrm>
            <a:off x="5181135" y="5531053"/>
            <a:ext cx="27989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стейкхолдеров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D8EA3B-BFDB-2A7C-65CE-2D1686F7B4BB}"/>
              </a:ext>
            </a:extLst>
          </p:cNvPr>
          <p:cNvSpPr txBox="1"/>
          <p:nvPr/>
        </p:nvSpPr>
        <p:spPr>
          <a:xfrm>
            <a:off x="874406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ID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AB71AED-6EBA-39ED-7131-75B3405E2009}"/>
              </a:ext>
            </a:extLst>
          </p:cNvPr>
          <p:cNvSpPr txBox="1"/>
          <p:nvPr/>
        </p:nvSpPr>
        <p:spPr>
          <a:xfrm>
            <a:off x="874404" y="2306182"/>
            <a:ext cx="299421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МУНИЦИПАЛЬНОМ ОБРАЗОВАНИИ «КАРГАСОКСКИЙ РАЙОН»                           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УВЕЛИЧЕНИЯ ПОТОКА ЧАСТНЫХ ИНВЕСТИЦИИ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161" y="3027909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7161" y="3864973"/>
            <a:ext cx="360000" cy="360000"/>
          </a:xfrm>
          <a:prstGeom prst="rect">
            <a:avLst/>
          </a:prstGeom>
        </p:spPr>
      </p:pic>
      <p:pic>
        <p:nvPicPr>
          <p:cNvPr id="49" name="Рисунок 48" descr="Целевая аудитория со сплошной заливкой">
            <a:extLst>
              <a:ext uri="{FF2B5EF4-FFF2-40B4-BE49-F238E27FC236}">
                <a16:creationId xmlns:a16="http://schemas.microsoft.com/office/drawing/2014/main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7161" y="5520330"/>
            <a:ext cx="360000" cy="360000"/>
          </a:xfrm>
          <a:prstGeom prst="rect">
            <a:avLst/>
          </a:prstGeom>
        </p:spPr>
      </p:pic>
      <p:pic>
        <p:nvPicPr>
          <p:cNvPr id="51" name="Рисунок 50" descr="Мишень со сплошной заливкой">
            <a:extLst>
              <a:ext uri="{FF2B5EF4-FFF2-40B4-BE49-F238E27FC236}">
                <a16:creationId xmlns:a16="http://schemas.microsoft.com/office/drawing/2014/main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7161" y="2205313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7161" y="4695497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B8FF98-2C77-A1B9-E7C3-E0AC36C735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ID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2931804" y="1401546"/>
            <a:ext cx="2232000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5" y="1401546"/>
            <a:ext cx="2232000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236903" y="1401546"/>
            <a:ext cx="2232000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627015" y="3541701"/>
            <a:ext cx="2543717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7555595" y="1396719"/>
            <a:ext cx="2232000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3345888" y="3541701"/>
            <a:ext cx="2904084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448248" y="3541701"/>
            <a:ext cx="3339348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69" y="1974828"/>
            <a:ext cx="1647235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РАЗВИТАЯ ОТРАСЛЬ ДОБЫЧИ ПОЛЕЗНЫХ ИСКОПАЕМЫХ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41,3 %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объеме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отгруженных товаров по области в 2023 году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044771" y="1937265"/>
            <a:ext cx="200606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ОБШИРНАЯ ТЕРРИТОРИЯ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района составляет более четверти территории Томской области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7753730" y="1984091"/>
            <a:ext cx="1536729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ПРОМЫСЛОВЫХ РЕСУРСОВ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видов охотничье-промысловых животных и птиц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908404" y="4123977"/>
            <a:ext cx="174704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 РАЗВИТИЯ 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КОТУРИЗМА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3572444" y="4131374"/>
            <a:ext cx="2137057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 ПОДДЕРЖКИ БИЗНЕСА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 «Центр развития сельского предпринимательства»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5464404" y="1966987"/>
            <a:ext cx="197822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ЗНАЧИТЕЛЬНЫХ ПРИРОДНЫХ РЕСУРСОВ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апасы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нефти, газа, песок, кирпичные и керамзитовые глины, торф, древесина, дикоросы, дикий животный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</a:t>
            </a:r>
            <a:endParaRPr lang="ru-ID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6701886" y="4131374"/>
            <a:ext cx="205561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greenfield'o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в, </a:t>
            </a:r>
          </a:p>
        </p:txBody>
      </p:sp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48351" y="3708143"/>
            <a:ext cx="342359" cy="342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9160580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pPr lvl="0"/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ID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707" y="1496832"/>
            <a:ext cx="359695" cy="359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5447" y="3701900"/>
            <a:ext cx="359695" cy="3596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0687" y="1511631"/>
            <a:ext cx="359695" cy="3596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0756" y="1506085"/>
            <a:ext cx="359695" cy="359695"/>
          </a:xfrm>
          <a:prstGeom prst="rect">
            <a:avLst/>
          </a:prstGeom>
        </p:spPr>
      </p:pic>
      <p:pic>
        <p:nvPicPr>
          <p:cNvPr id="28" name="Рисунок 27" descr="Переместить со сплошной заливкой">
            <a:extLst>
              <a:ext uri="{FF2B5EF4-FFF2-40B4-BE49-F238E27FC236}">
                <a16:creationId xmlns:a16="http://schemas.microsoft.com/office/drawing/2014/main" id="{1C4ECB49-F1B8-2CFC-23BB-677AD829CD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10330" y="1500493"/>
            <a:ext cx="360000" cy="36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0756" y="1511631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8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C864A68-2B3B-171C-EA5F-BD6100359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372324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62DE3EF-92F1-3DE0-AB7F-29BDCCA9B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81947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4300D639-C904-69D7-B559-6526BBD8BF22}"/>
              </a:ext>
            </a:extLst>
          </p:cNvPr>
          <p:cNvSpPr/>
          <p:nvPr/>
        </p:nvSpPr>
        <p:spPr>
          <a:xfrm>
            <a:off x="6819476" y="1400483"/>
            <a:ext cx="2951999" cy="775597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ПРЕДЛОЖЕНИЯ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ДАЛЬНЕЙШЕМУ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401298B0-D3C5-1AF2-E821-0BAA8B7488A9}"/>
              </a:ext>
            </a:extLst>
          </p:cNvPr>
          <p:cNvSpPr/>
          <p:nvPr/>
        </p:nvSpPr>
        <p:spPr>
          <a:xfrm>
            <a:off x="3723246" y="1400482"/>
            <a:ext cx="2951999" cy="775598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3C76B-E706-19D5-D5D1-9944E4525C7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МАТРИЦА 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BSG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7862FD5-C117-B7DA-E9E8-55D65E534E5C}"/>
              </a:ext>
            </a:extLst>
          </p:cNvPr>
          <p:cNvSpPr/>
          <p:nvPr/>
        </p:nvSpPr>
        <p:spPr>
          <a:xfrm>
            <a:off x="3716905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Планирование действий администрации МО по поддержке отрасли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Важная часть стратегического планирования и развития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Адаптированный вариант классической матрицы БКГ* под анализ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отраслей экономики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траекторий развития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отрасли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2409" y="4116752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ОТ-АНАЛИЗ </a:t>
            </a:r>
            <a:endParaRPr kumimoji="0" lang="ru-ID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6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Нахождение влияния одних факторов на другие и какую выгоду МО может от них получить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внутренней и внешней среды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Разделения факторов на сильные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слабые стороны, возможности              и угрозы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6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факторов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C8BED9-B458-1506-7EB6-E2F233804F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63362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09B87F07-F81C-9291-428A-34CE6C689DDF}"/>
              </a:ext>
            </a:extLst>
          </p:cNvPr>
          <p:cNvSpPr/>
          <p:nvPr/>
        </p:nvSpPr>
        <p:spPr>
          <a:xfrm>
            <a:off x="6821196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стратегии      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для укрепления позиций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Банк со сплошной заливкой">
            <a:extLst>
              <a:ext uri="{FF2B5EF4-FFF2-40B4-BE49-F238E27FC236}">
                <a16:creationId xmlns:a16="http://schemas.microsoft.com/office/drawing/2014/main" id="{B58655E3-EC16-6D7A-C57F-57A9E1BD3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5761968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id="{24CEC0A6-3C8A-5315-28F1-9F7A27A0DB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304303"/>
            <a:ext cx="360000" cy="360000"/>
          </a:xfrm>
          <a:prstGeom prst="rect">
            <a:avLst/>
          </a:prstGeom>
        </p:spPr>
      </p:pic>
      <p:pic>
        <p:nvPicPr>
          <p:cNvPr id="28" name="Рисунок 27" descr="Приблизить со сплошной заливкой">
            <a:extLst>
              <a:ext uri="{FF2B5EF4-FFF2-40B4-BE49-F238E27FC236}">
                <a16:creationId xmlns:a16="http://schemas.microsoft.com/office/drawing/2014/main" id="{F3BF6E43-B60A-AAEA-28AB-CE7753008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34825" y="4949109"/>
            <a:ext cx="360000" cy="360000"/>
          </a:xfrm>
          <a:prstGeom prst="rect">
            <a:avLst/>
          </a:prstGeom>
        </p:spPr>
      </p:pic>
      <p:pic>
        <p:nvPicPr>
          <p:cNvPr id="31" name="Рисунок 30" descr="Схема с ветвлением со сплошной заливкой">
            <a:extLst>
              <a:ext uri="{FF2B5EF4-FFF2-40B4-BE49-F238E27FC236}">
                <a16:creationId xmlns:a16="http://schemas.microsoft.com/office/drawing/2014/main" id="{BFB5F0C6-597A-C0BF-F9FB-F89BCF5102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42409" y="4949109"/>
            <a:ext cx="360000" cy="360000"/>
          </a:xfrm>
          <a:prstGeom prst="rect">
            <a:avLst/>
          </a:prstGeom>
        </p:spPr>
      </p:pic>
      <p:pic>
        <p:nvPicPr>
          <p:cNvPr id="34" name="Рисунок 33" descr="Контрольный список со сплошной заливкой">
            <a:extLst>
              <a:ext uri="{FF2B5EF4-FFF2-40B4-BE49-F238E27FC236}">
                <a16:creationId xmlns:a16="http://schemas.microsoft.com/office/drawing/2014/main" id="{859BB9BA-619E-5253-3F5C-CED4269DD1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47808" y="5759161"/>
            <a:ext cx="360000" cy="360000"/>
          </a:xfrm>
          <a:prstGeom prst="rect">
            <a:avLst/>
          </a:prstGeom>
        </p:spPr>
      </p:pic>
      <p:pic>
        <p:nvPicPr>
          <p:cNvPr id="36" name="Рисунок 35" descr="Значок &quot;Создать&quot; со сплошной заливкой">
            <a:extLst>
              <a:ext uri="{FF2B5EF4-FFF2-40B4-BE49-F238E27FC236}">
                <a16:creationId xmlns:a16="http://schemas.microsoft.com/office/drawing/2014/main" id="{782505D0-359D-4D95-666F-4FEF4126FB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47808" y="4126170"/>
            <a:ext cx="360000" cy="360000"/>
          </a:xfrm>
          <a:prstGeom prst="rect">
            <a:avLst/>
          </a:prstGeom>
        </p:spPr>
      </p:pic>
      <p:pic>
        <p:nvPicPr>
          <p:cNvPr id="39" name="Рисунок 38" descr="Запрещено со сплошной заливкой">
            <a:extLst>
              <a:ext uri="{FF2B5EF4-FFF2-40B4-BE49-F238E27FC236}">
                <a16:creationId xmlns:a16="http://schemas.microsoft.com/office/drawing/2014/main" id="{C4563211-A5C7-578C-64BA-76B4DA86F5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44" name="Рисунок 43" descr="Свернуть со сплошной заливкой">
            <a:extLst>
              <a:ext uri="{FF2B5EF4-FFF2-40B4-BE49-F238E27FC236}">
                <a16:creationId xmlns:a16="http://schemas.microsoft.com/office/drawing/2014/main" id="{39A652BC-7D1E-6C47-D5B2-AC7706CD6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43785" y="329636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C083A3-1973-DF21-877A-E483CD86C2E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6" y="1401546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ID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6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4E623-6A48-FFAD-9CC5-8201473937F7}"/>
              </a:ext>
            </a:extLst>
          </p:cNvPr>
          <p:cNvSpPr txBox="1"/>
          <p:nvPr/>
        </p:nvSpPr>
        <p:spPr>
          <a:xfrm>
            <a:off x="3710033" y="1622920"/>
            <a:ext cx="29896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E3135-6C85-E5C6-0AE1-5EB6FA050E43}"/>
              </a:ext>
            </a:extLst>
          </p:cNvPr>
          <p:cNvSpPr txBox="1"/>
          <p:nvPr/>
        </p:nvSpPr>
        <p:spPr>
          <a:xfrm>
            <a:off x="6817610" y="1535429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ТЕКУЩИХ ПРОБЛЕМ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текущих проектов МО, которые реализуются и планируются к реализации как администрацией, так и бизнесом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траектории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 потенциала развития МО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ближайшие годы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6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проблемных зон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слабых сторон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6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текущей ситуации              в </a:t>
            </a:r>
            <a:r>
              <a:rPr lang="ru-RU" sz="800" b="1" noProof="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районе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7979AA-DBC7-3E28-46F4-B1514A4FA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2701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71CD93-B111-0810-621D-4074C1D22AF4}"/>
              </a:ext>
            </a:extLst>
          </p:cNvPr>
          <p:cNvSpPr txBox="1"/>
          <p:nvPr/>
        </p:nvSpPr>
        <p:spPr>
          <a:xfrm>
            <a:off x="627016" y="152528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ДАЛЬНЕЙШЕМУ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ID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Документ со сплошной заливкой">
            <a:extLst>
              <a:ext uri="{FF2B5EF4-FFF2-40B4-BE49-F238E27FC236}">
                <a16:creationId xmlns:a16="http://schemas.microsoft.com/office/drawing/2014/main" id="{3471EA53-82BB-6F31-05FF-3ACB9C551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6700" y="3296367"/>
            <a:ext cx="360000" cy="360000"/>
          </a:xfrm>
          <a:prstGeom prst="rect">
            <a:avLst/>
          </a:prstGeom>
        </p:spPr>
      </p:pic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id="{88C3175F-2310-58F0-903B-2A3FE80F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17" name="Рисунок 16" descr="Схема с ветвлением со сплошной заливкой">
            <a:extLst>
              <a:ext uri="{FF2B5EF4-FFF2-40B4-BE49-F238E27FC236}">
                <a16:creationId xmlns:a16="http://schemas.microsoft.com/office/drawing/2014/main" id="{7C84FF55-F627-1CC6-4CA9-123FA451BF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85546-9BF1-9E2B-0C3F-3CD32EE991B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1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27946F-179A-49B4-0BB0-96B2051D4AB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АДМИНИСТРАЦИЕЙ КАРГАСОКСКОГО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5F0592A3-CCBC-26A7-8134-12102FCA435F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ТОМСКАЯ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ОБЛАСТЬ</a:t>
            </a:r>
            <a:endParaRPr kumimoji="0" lang="ru-ID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BF2EC44-B93A-6DD0-E7E6-F2814E9FD082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3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374B2-EE14-11BF-2352-85908E77CF2B}"/>
              </a:ext>
            </a:extLst>
          </p:cNvPr>
          <p:cNvSpPr txBox="1"/>
          <p:nvPr/>
        </p:nvSpPr>
        <p:spPr>
          <a:xfrm>
            <a:off x="858321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3352" y="1256552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16" y="1256553"/>
            <a:ext cx="6890400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205" y="297687"/>
            <a:ext cx="435600" cy="4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83A4637-B238-A45C-CCD5-B90E3F3054F6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71" y="1401546"/>
            <a:ext cx="3951511" cy="3966077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  <a:solidFill>
            <a:srgbClr val="FEFEFE"/>
          </a:solidFill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E2587257-C4DE-3860-2ACD-D2BB4B2C90AD}"/>
              </a:ext>
            </a:extLst>
          </p:cNvPr>
          <p:cNvSpPr/>
          <p:nvPr/>
        </p:nvSpPr>
        <p:spPr>
          <a:xfrm>
            <a:off x="621668" y="5484000"/>
            <a:ext cx="3319592" cy="1069373"/>
          </a:xfrm>
          <a:prstGeom prst="roundRect">
            <a:avLst>
              <a:gd name="adj" fmla="val 2509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Каргасокский район, в силу своего географического расположения, характеризуется слабым развитием автодорожной сети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5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схема не позволяет обеспечить всех жителей населенных пунктов района регулярным круглогодичным автомобильным сообщением с районным центром. Перевозки автомобильным транспортом внутри района возможны только по зимникам и ледовым переправам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ru-I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627015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F6BDAE62-B35F-8264-0753-7CA91B0189EC}"/>
              </a:ext>
            </a:extLst>
          </p:cNvPr>
          <p:cNvSpPr/>
          <p:nvPr/>
        </p:nvSpPr>
        <p:spPr>
          <a:xfrm>
            <a:off x="2326209" y="3920208"/>
            <a:ext cx="1602001" cy="152302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6" y="153262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17,4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7,4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75312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Каргасок, 2023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86,9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292130" y="2656536"/>
            <a:ext cx="91229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км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населённый пункт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6896" y="4047525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826895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Большая Грива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Каргасок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9B726-9134-850B-9454-6CCB6865E8C2}"/>
              </a:ext>
            </a:extLst>
          </p:cNvPr>
          <p:cNvSpPr txBox="1"/>
          <p:nvPr/>
        </p:nvSpPr>
        <p:spPr>
          <a:xfrm>
            <a:off x="2526090" y="4047525"/>
            <a:ext cx="8574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421581" y="4555355"/>
            <a:ext cx="1404790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часть пассажирских перевозок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населенным пунктам района) и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перевозок грузов (особенно крупногабаритных и ёмких) осуществляется в летнее время речным транспортом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4043722" y="3915827"/>
            <a:ext cx="1602001" cy="2123316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4219730" y="4047525"/>
            <a:ext cx="9856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оздушный</a:t>
            </a:r>
          </a:p>
          <a:p>
            <a:r>
              <a:rPr lang="ru-RU" sz="1100" b="1" spc="-3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EC816E-E458-34AF-82E9-E325D2EA6F15}"/>
              </a:ext>
            </a:extLst>
          </p:cNvPr>
          <p:cNvSpPr txBox="1"/>
          <p:nvPr/>
        </p:nvSpPr>
        <p:spPr>
          <a:xfrm>
            <a:off x="4220368" y="4555355"/>
            <a:ext cx="1250792" cy="1400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весенне-осенний период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населенные пункты района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полеты воздушным транспортом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(вертолетами МИ-8) –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единственный вид транспорта, позволяющий обеспечить транспортное обслуживание населения, проживающего в отдаленных населенных пунктах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826257" y="428519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Северный широтный коридор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6343568" y="5537887"/>
            <a:ext cx="141671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Северный широтный коридор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388878-7673-B3D7-16E2-85DAC1832202}"/>
              </a:ext>
            </a:extLst>
          </p:cNvPr>
          <p:cNvSpPr txBox="1"/>
          <p:nvPr/>
        </p:nvSpPr>
        <p:spPr>
          <a:xfrm>
            <a:off x="8285586" y="5549506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Речной путь по р. </a:t>
            </a:r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Обь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1857E405-1D1B-8CAF-3F86-69B823918678}"/>
              </a:ext>
            </a:extLst>
          </p:cNvPr>
          <p:cNvCxnSpPr>
            <a:cxnSpLocks/>
          </p:cNvCxnSpPr>
          <p:nvPr/>
        </p:nvCxnSpPr>
        <p:spPr>
          <a:xfrm>
            <a:off x="5996464" y="5593347"/>
            <a:ext cx="24464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A494ED46-155A-BE58-31AF-9FE58D23A7AE}"/>
              </a:ext>
            </a:extLst>
          </p:cNvPr>
          <p:cNvCxnSpPr>
            <a:cxnSpLocks/>
          </p:cNvCxnSpPr>
          <p:nvPr/>
        </p:nvCxnSpPr>
        <p:spPr>
          <a:xfrm>
            <a:off x="7938482" y="5601353"/>
            <a:ext cx="244642" cy="0"/>
          </a:xfrm>
          <a:prstGeom prst="line">
            <a:avLst/>
          </a:prstGeom>
          <a:ln w="15875" cmpd="sng">
            <a:solidFill>
              <a:srgbClr val="4756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id="{CC153910-9A00-1ED6-0150-93643BD15075}"/>
              </a:ext>
            </a:extLst>
          </p:cNvPr>
          <p:cNvSpPr/>
          <p:nvPr/>
        </p:nvSpPr>
        <p:spPr>
          <a:xfrm>
            <a:off x="7719178" y="1579606"/>
            <a:ext cx="1883217" cy="767354"/>
          </a:xfrm>
          <a:prstGeom prst="roundRect">
            <a:avLst>
              <a:gd name="adj" fmla="val 30066"/>
            </a:avLst>
          </a:prstGeom>
          <a:solidFill>
            <a:schemeClr val="bg1"/>
          </a:solidFill>
          <a:ln w="12700"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9B8D4F8-974D-916F-EA33-6B76CEC24AD0}"/>
              </a:ext>
            </a:extLst>
          </p:cNvPr>
          <p:cNvSpPr txBox="1"/>
          <p:nvPr/>
        </p:nvSpPr>
        <p:spPr>
          <a:xfrm>
            <a:off x="7883733" y="1724981"/>
            <a:ext cx="97838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автомобильные дороги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BF275FE-C06F-2361-00A3-02D9CC96B055}"/>
              </a:ext>
            </a:extLst>
          </p:cNvPr>
          <p:cNvSpPr txBox="1"/>
          <p:nvPr/>
        </p:nvSpPr>
        <p:spPr>
          <a:xfrm>
            <a:off x="9045976" y="1724981"/>
            <a:ext cx="1393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AAB82A0-EF72-F27D-C3AD-52C45E610674}"/>
              </a:ext>
            </a:extLst>
          </p:cNvPr>
          <p:cNvSpPr txBox="1"/>
          <p:nvPr/>
        </p:nvSpPr>
        <p:spPr>
          <a:xfrm>
            <a:off x="9285831" y="1724981"/>
            <a:ext cx="1393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E6D39AA-06D3-45BE-1A99-B17FAC3D08F1}"/>
              </a:ext>
            </a:extLst>
          </p:cNvPr>
          <p:cNvSpPr txBox="1"/>
          <p:nvPr/>
        </p:nvSpPr>
        <p:spPr>
          <a:xfrm>
            <a:off x="7883733" y="1914872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твёрдым покрытием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7D25AF0-1546-C8DF-C77F-68C55B67D701}"/>
              </a:ext>
            </a:extLst>
          </p:cNvPr>
          <p:cNvSpPr txBox="1"/>
          <p:nvPr/>
        </p:nvSpPr>
        <p:spPr>
          <a:xfrm>
            <a:off x="7883733" y="2072155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нормам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2E24003-3C15-6C85-2453-9738E74A9B48}"/>
              </a:ext>
            </a:extLst>
          </p:cNvPr>
          <p:cNvSpPr txBox="1"/>
          <p:nvPr/>
        </p:nvSpPr>
        <p:spPr>
          <a:xfrm>
            <a:off x="9045976" y="1914997"/>
            <a:ext cx="205840" cy="107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41,3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45624E6-9652-DE1D-9E59-D2CD8C415DE0}"/>
              </a:ext>
            </a:extLst>
          </p:cNvPr>
          <p:cNvSpPr txBox="1"/>
          <p:nvPr/>
        </p:nvSpPr>
        <p:spPr>
          <a:xfrm>
            <a:off x="9045976" y="2072279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76,0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5C045F1-823A-E5D2-0392-6405058985B4}"/>
              </a:ext>
            </a:extLst>
          </p:cNvPr>
          <p:cNvSpPr txBox="1"/>
          <p:nvPr/>
        </p:nvSpPr>
        <p:spPr>
          <a:xfrm>
            <a:off x="9283901" y="1914873"/>
            <a:ext cx="205840" cy="107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63,7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25FB195-8272-DC35-2D11-9B91370583E7}"/>
              </a:ext>
            </a:extLst>
          </p:cNvPr>
          <p:cNvSpPr txBox="1"/>
          <p:nvPr/>
        </p:nvSpPr>
        <p:spPr>
          <a:xfrm>
            <a:off x="9283901" y="2072155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61,8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41C12DFB-5429-A539-17F1-5A011F98CD15}"/>
              </a:ext>
            </a:extLst>
          </p:cNvPr>
          <p:cNvCxnSpPr/>
          <p:nvPr/>
        </p:nvCxnSpPr>
        <p:spPr>
          <a:xfrm>
            <a:off x="8955546" y="1724981"/>
            <a:ext cx="0" cy="477852"/>
          </a:xfrm>
          <a:prstGeom prst="line">
            <a:avLst/>
          </a:prstGeom>
          <a:ln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id="{72FE5585-2976-B57D-F73E-D49F5952A77B}"/>
              </a:ext>
            </a:extLst>
          </p:cNvPr>
          <p:cNvSpPr/>
          <p:nvPr/>
        </p:nvSpPr>
        <p:spPr>
          <a:xfrm>
            <a:off x="8730603" y="4298824"/>
            <a:ext cx="604222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</a:t>
            </a:r>
            <a:endParaRPr lang="ru-ID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Маркер со сплошной заливкой">
            <a:extLst>
              <a:ext uri="{FF2B5EF4-FFF2-40B4-BE49-F238E27FC236}">
                <a16:creationId xmlns:a16="http://schemas.microsoft.com/office/drawing/2014/main" id="{AEB2BC66-8B47-1772-194B-9AFC1A3AF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790038" y="4345746"/>
            <a:ext cx="180000" cy="180000"/>
          </a:xfrm>
          <a:prstGeom prst="rect">
            <a:avLst/>
          </a:prstGeom>
        </p:spPr>
      </p:pic>
      <p:sp>
        <p:nvSpPr>
          <p:cNvPr id="83" name="Скругленный прямоугольник 82">
            <a:extLst>
              <a:ext uri="{FF2B5EF4-FFF2-40B4-BE49-F238E27FC236}">
                <a16:creationId xmlns:a16="http://schemas.microsoft.com/office/drawing/2014/main" id="{50403483-55E7-7CD7-1A34-AF319242838E}"/>
              </a:ext>
            </a:extLst>
          </p:cNvPr>
          <p:cNvSpPr/>
          <p:nvPr/>
        </p:nvSpPr>
        <p:spPr>
          <a:xfrm>
            <a:off x="7683723" y="3333640"/>
            <a:ext cx="83444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Каргасок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60282" y="3385199"/>
            <a:ext cx="180000" cy="180000"/>
          </a:xfrm>
          <a:prstGeom prst="rect">
            <a:avLst/>
          </a:prstGeom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2D48715E-5B06-8F9B-C0D5-EF438749EC8F}"/>
              </a:ext>
            </a:extLst>
          </p:cNvPr>
          <p:cNvSpPr txBox="1"/>
          <p:nvPr/>
        </p:nvSpPr>
        <p:spPr>
          <a:xfrm>
            <a:off x="7839400" y="4028333"/>
            <a:ext cx="4982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 </a:t>
            </a:r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км.</a:t>
            </a:r>
          </a:p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ч. 40 </a:t>
            </a:r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pPr lvl="0"/>
            <a:r>
              <a:rPr lang="ru-RU" sz="2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«КАРГАСОКСКИЙ РАЙОН»</a:t>
            </a:r>
            <a:endParaRPr lang="ru-ID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Полилиния 110">
            <a:extLst>
              <a:ext uri="{FF2B5EF4-FFF2-40B4-BE49-F238E27FC236}">
                <a16:creationId xmlns:a16="http://schemas.microsoft.com/office/drawing/2014/main" id="{D401AF1C-1070-251D-09D1-68FAFF48B019}"/>
              </a:ext>
            </a:extLst>
          </p:cNvPr>
          <p:cNvSpPr/>
          <p:nvPr/>
        </p:nvSpPr>
        <p:spPr>
          <a:xfrm rot="20762012">
            <a:off x="7902397" y="3503326"/>
            <a:ext cx="702429" cy="1060456"/>
          </a:xfrm>
          <a:custGeom>
            <a:avLst/>
            <a:gdLst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861238 w 1648047"/>
              <a:gd name="connsiteY5" fmla="*/ 712381 h 1584251"/>
              <a:gd name="connsiteX6" fmla="*/ 962247 w 1648047"/>
              <a:gd name="connsiteY6" fmla="*/ 414670 h 1584251"/>
              <a:gd name="connsiteX7" fmla="*/ 1190847 w 1648047"/>
              <a:gd name="connsiteY7" fmla="*/ 648586 h 1584251"/>
              <a:gd name="connsiteX8" fmla="*/ 1233377 w 1648047"/>
              <a:gd name="connsiteY8" fmla="*/ 824023 h 1584251"/>
              <a:gd name="connsiteX9" fmla="*/ 1398182 w 1648047"/>
              <a:gd name="connsiteY9" fmla="*/ 1073888 h 1584251"/>
              <a:gd name="connsiteX10" fmla="*/ 1584252 w 1648047"/>
              <a:gd name="connsiteY10" fmla="*/ 1387549 h 1584251"/>
              <a:gd name="connsiteX11" fmla="*/ 1648047 w 1648047"/>
              <a:gd name="connsiteY11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90847 w 1648047"/>
              <a:gd name="connsiteY6" fmla="*/ 648586 h 1584251"/>
              <a:gd name="connsiteX7" fmla="*/ 1233377 w 1648047"/>
              <a:gd name="connsiteY7" fmla="*/ 824023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90847 w 1648047"/>
              <a:gd name="connsiteY6" fmla="*/ 648586 h 1584251"/>
              <a:gd name="connsiteX7" fmla="*/ 1127051 w 1648047"/>
              <a:gd name="connsiteY7" fmla="*/ 829340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27051 w 1648047"/>
              <a:gd name="connsiteY7" fmla="*/ 829340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00469 w 1648047"/>
              <a:gd name="connsiteY7" fmla="*/ 813391 h 1584251"/>
              <a:gd name="connsiteX8" fmla="*/ 1398182 w 1648047"/>
              <a:gd name="connsiteY8" fmla="*/ 1073888 h 1584251"/>
              <a:gd name="connsiteX9" fmla="*/ 1584252 w 1648047"/>
              <a:gd name="connsiteY9" fmla="*/ 1387549 h 1584251"/>
              <a:gd name="connsiteX10" fmla="*/ 1648047 w 1648047"/>
              <a:gd name="connsiteY10" fmla="*/ 1584251 h 1584251"/>
              <a:gd name="connsiteX0" fmla="*/ 552893 w 1648047"/>
              <a:gd name="connsiteY0" fmla="*/ 0 h 1584251"/>
              <a:gd name="connsiteX1" fmla="*/ 552893 w 1648047"/>
              <a:gd name="connsiteY1" fmla="*/ 138223 h 1584251"/>
              <a:gd name="connsiteX2" fmla="*/ 0 w 1648047"/>
              <a:gd name="connsiteY2" fmla="*/ 287079 h 1584251"/>
              <a:gd name="connsiteX3" fmla="*/ 53163 w 1648047"/>
              <a:gd name="connsiteY3" fmla="*/ 435935 h 1584251"/>
              <a:gd name="connsiteX4" fmla="*/ 701749 w 1648047"/>
              <a:gd name="connsiteY4" fmla="*/ 441251 h 1584251"/>
              <a:gd name="connsiteX5" fmla="*/ 962247 w 1648047"/>
              <a:gd name="connsiteY5" fmla="*/ 414670 h 1584251"/>
              <a:gd name="connsiteX6" fmla="*/ 1116419 w 1648047"/>
              <a:gd name="connsiteY6" fmla="*/ 648586 h 1584251"/>
              <a:gd name="connsiteX7" fmla="*/ 1100469 w 1648047"/>
              <a:gd name="connsiteY7" fmla="*/ 813391 h 1584251"/>
              <a:gd name="connsiteX8" fmla="*/ 1398182 w 1648047"/>
              <a:gd name="connsiteY8" fmla="*/ 1073888 h 1584251"/>
              <a:gd name="connsiteX9" fmla="*/ 1568303 w 1648047"/>
              <a:gd name="connsiteY9" fmla="*/ 1366284 h 1584251"/>
              <a:gd name="connsiteX10" fmla="*/ 1648047 w 1648047"/>
              <a:gd name="connsiteY10" fmla="*/ 1584251 h 1584251"/>
              <a:gd name="connsiteX0" fmla="*/ 552893 w 1653954"/>
              <a:gd name="connsiteY0" fmla="*/ 0 h 1602009"/>
              <a:gd name="connsiteX1" fmla="*/ 552893 w 1653954"/>
              <a:gd name="connsiteY1" fmla="*/ 138223 h 1602009"/>
              <a:gd name="connsiteX2" fmla="*/ 0 w 1653954"/>
              <a:gd name="connsiteY2" fmla="*/ 287079 h 1602009"/>
              <a:gd name="connsiteX3" fmla="*/ 53163 w 1653954"/>
              <a:gd name="connsiteY3" fmla="*/ 435935 h 1602009"/>
              <a:gd name="connsiteX4" fmla="*/ 701749 w 1653954"/>
              <a:gd name="connsiteY4" fmla="*/ 441251 h 1602009"/>
              <a:gd name="connsiteX5" fmla="*/ 962247 w 1653954"/>
              <a:gd name="connsiteY5" fmla="*/ 414670 h 1602009"/>
              <a:gd name="connsiteX6" fmla="*/ 1116419 w 1653954"/>
              <a:gd name="connsiteY6" fmla="*/ 648586 h 1602009"/>
              <a:gd name="connsiteX7" fmla="*/ 1100469 w 1653954"/>
              <a:gd name="connsiteY7" fmla="*/ 813391 h 1602009"/>
              <a:gd name="connsiteX8" fmla="*/ 1398182 w 1653954"/>
              <a:gd name="connsiteY8" fmla="*/ 1073888 h 1602009"/>
              <a:gd name="connsiteX9" fmla="*/ 1568303 w 1653954"/>
              <a:gd name="connsiteY9" fmla="*/ 1366284 h 1602009"/>
              <a:gd name="connsiteX10" fmla="*/ 1648047 w 1653954"/>
              <a:gd name="connsiteY10" fmla="*/ 1584251 h 1602009"/>
              <a:gd name="connsiteX11" fmla="*/ 1648047 w 1653954"/>
              <a:gd name="connsiteY11" fmla="*/ 1589567 h 1602009"/>
              <a:gd name="connsiteX0" fmla="*/ 552893 w 1738423"/>
              <a:gd name="connsiteY0" fmla="*/ 0 h 1648046"/>
              <a:gd name="connsiteX1" fmla="*/ 552893 w 1738423"/>
              <a:gd name="connsiteY1" fmla="*/ 138223 h 1648046"/>
              <a:gd name="connsiteX2" fmla="*/ 0 w 1738423"/>
              <a:gd name="connsiteY2" fmla="*/ 287079 h 1648046"/>
              <a:gd name="connsiteX3" fmla="*/ 53163 w 1738423"/>
              <a:gd name="connsiteY3" fmla="*/ 435935 h 1648046"/>
              <a:gd name="connsiteX4" fmla="*/ 701749 w 1738423"/>
              <a:gd name="connsiteY4" fmla="*/ 441251 h 1648046"/>
              <a:gd name="connsiteX5" fmla="*/ 962247 w 1738423"/>
              <a:gd name="connsiteY5" fmla="*/ 414670 h 1648046"/>
              <a:gd name="connsiteX6" fmla="*/ 1116419 w 1738423"/>
              <a:gd name="connsiteY6" fmla="*/ 648586 h 1648046"/>
              <a:gd name="connsiteX7" fmla="*/ 1100469 w 1738423"/>
              <a:gd name="connsiteY7" fmla="*/ 813391 h 1648046"/>
              <a:gd name="connsiteX8" fmla="*/ 1398182 w 1738423"/>
              <a:gd name="connsiteY8" fmla="*/ 1073888 h 1648046"/>
              <a:gd name="connsiteX9" fmla="*/ 1568303 w 1738423"/>
              <a:gd name="connsiteY9" fmla="*/ 1366284 h 1648046"/>
              <a:gd name="connsiteX10" fmla="*/ 1648047 w 1738423"/>
              <a:gd name="connsiteY10" fmla="*/ 1584251 h 1648046"/>
              <a:gd name="connsiteX11" fmla="*/ 1738423 w 1738423"/>
              <a:gd name="connsiteY11" fmla="*/ 1648046 h 1648046"/>
              <a:gd name="connsiteX0" fmla="*/ 552893 w 1738423"/>
              <a:gd name="connsiteY0" fmla="*/ 0 h 1648046"/>
              <a:gd name="connsiteX1" fmla="*/ 552893 w 1738423"/>
              <a:gd name="connsiteY1" fmla="*/ 138223 h 1648046"/>
              <a:gd name="connsiteX2" fmla="*/ 0 w 1738423"/>
              <a:gd name="connsiteY2" fmla="*/ 287079 h 1648046"/>
              <a:gd name="connsiteX3" fmla="*/ 53163 w 1738423"/>
              <a:gd name="connsiteY3" fmla="*/ 435935 h 1648046"/>
              <a:gd name="connsiteX4" fmla="*/ 701749 w 1738423"/>
              <a:gd name="connsiteY4" fmla="*/ 441251 h 1648046"/>
              <a:gd name="connsiteX5" fmla="*/ 962247 w 1738423"/>
              <a:gd name="connsiteY5" fmla="*/ 414670 h 1648046"/>
              <a:gd name="connsiteX6" fmla="*/ 1116419 w 1738423"/>
              <a:gd name="connsiteY6" fmla="*/ 648586 h 1648046"/>
              <a:gd name="connsiteX7" fmla="*/ 1100469 w 1738423"/>
              <a:gd name="connsiteY7" fmla="*/ 813391 h 1648046"/>
              <a:gd name="connsiteX8" fmla="*/ 1398182 w 1738423"/>
              <a:gd name="connsiteY8" fmla="*/ 1073888 h 1648046"/>
              <a:gd name="connsiteX9" fmla="*/ 1568303 w 1738423"/>
              <a:gd name="connsiteY9" fmla="*/ 1366284 h 1648046"/>
              <a:gd name="connsiteX10" fmla="*/ 1605516 w 1738423"/>
              <a:gd name="connsiteY10" fmla="*/ 1509823 h 1648046"/>
              <a:gd name="connsiteX11" fmla="*/ 1738423 w 1738423"/>
              <a:gd name="connsiteY11" fmla="*/ 1648046 h 1648046"/>
              <a:gd name="connsiteX0" fmla="*/ 552893 w 1674628"/>
              <a:gd name="connsiteY0" fmla="*/ 0 h 1610832"/>
              <a:gd name="connsiteX1" fmla="*/ 552893 w 1674628"/>
              <a:gd name="connsiteY1" fmla="*/ 138223 h 1610832"/>
              <a:gd name="connsiteX2" fmla="*/ 0 w 1674628"/>
              <a:gd name="connsiteY2" fmla="*/ 287079 h 1610832"/>
              <a:gd name="connsiteX3" fmla="*/ 53163 w 1674628"/>
              <a:gd name="connsiteY3" fmla="*/ 435935 h 1610832"/>
              <a:gd name="connsiteX4" fmla="*/ 701749 w 1674628"/>
              <a:gd name="connsiteY4" fmla="*/ 441251 h 1610832"/>
              <a:gd name="connsiteX5" fmla="*/ 962247 w 1674628"/>
              <a:gd name="connsiteY5" fmla="*/ 414670 h 1610832"/>
              <a:gd name="connsiteX6" fmla="*/ 1116419 w 1674628"/>
              <a:gd name="connsiteY6" fmla="*/ 648586 h 1610832"/>
              <a:gd name="connsiteX7" fmla="*/ 1100469 w 1674628"/>
              <a:gd name="connsiteY7" fmla="*/ 813391 h 1610832"/>
              <a:gd name="connsiteX8" fmla="*/ 1398182 w 1674628"/>
              <a:gd name="connsiteY8" fmla="*/ 1073888 h 1610832"/>
              <a:gd name="connsiteX9" fmla="*/ 1568303 w 1674628"/>
              <a:gd name="connsiteY9" fmla="*/ 1366284 h 1610832"/>
              <a:gd name="connsiteX10" fmla="*/ 1605516 w 1674628"/>
              <a:gd name="connsiteY10" fmla="*/ 1509823 h 1610832"/>
              <a:gd name="connsiteX11" fmla="*/ 1674628 w 1674628"/>
              <a:gd name="connsiteY11" fmla="*/ 1610832 h 1610832"/>
              <a:gd name="connsiteX0" fmla="*/ 552893 w 1679746"/>
              <a:gd name="connsiteY0" fmla="*/ 0 h 1615843"/>
              <a:gd name="connsiteX1" fmla="*/ 552893 w 1679746"/>
              <a:gd name="connsiteY1" fmla="*/ 138223 h 1615843"/>
              <a:gd name="connsiteX2" fmla="*/ 0 w 1679746"/>
              <a:gd name="connsiteY2" fmla="*/ 287079 h 1615843"/>
              <a:gd name="connsiteX3" fmla="*/ 53163 w 1679746"/>
              <a:gd name="connsiteY3" fmla="*/ 435935 h 1615843"/>
              <a:gd name="connsiteX4" fmla="*/ 701749 w 1679746"/>
              <a:gd name="connsiteY4" fmla="*/ 441251 h 1615843"/>
              <a:gd name="connsiteX5" fmla="*/ 962247 w 1679746"/>
              <a:gd name="connsiteY5" fmla="*/ 414670 h 1615843"/>
              <a:gd name="connsiteX6" fmla="*/ 1116419 w 1679746"/>
              <a:gd name="connsiteY6" fmla="*/ 648586 h 1615843"/>
              <a:gd name="connsiteX7" fmla="*/ 1100469 w 1679746"/>
              <a:gd name="connsiteY7" fmla="*/ 813391 h 1615843"/>
              <a:gd name="connsiteX8" fmla="*/ 1398182 w 1679746"/>
              <a:gd name="connsiteY8" fmla="*/ 1073888 h 1615843"/>
              <a:gd name="connsiteX9" fmla="*/ 1568303 w 1679746"/>
              <a:gd name="connsiteY9" fmla="*/ 1366284 h 1615843"/>
              <a:gd name="connsiteX10" fmla="*/ 1605516 w 1679746"/>
              <a:gd name="connsiteY10" fmla="*/ 1509823 h 1615843"/>
              <a:gd name="connsiteX11" fmla="*/ 1674628 w 1679746"/>
              <a:gd name="connsiteY11" fmla="*/ 1610832 h 1615843"/>
              <a:gd name="connsiteX12" fmla="*/ 1674627 w 1679746"/>
              <a:gd name="connsiteY12" fmla="*/ 1600199 h 1615843"/>
              <a:gd name="connsiteX0" fmla="*/ 552893 w 1956390"/>
              <a:gd name="connsiteY0" fmla="*/ 0 h 1616753"/>
              <a:gd name="connsiteX1" fmla="*/ 552893 w 1956390"/>
              <a:gd name="connsiteY1" fmla="*/ 138223 h 1616753"/>
              <a:gd name="connsiteX2" fmla="*/ 0 w 1956390"/>
              <a:gd name="connsiteY2" fmla="*/ 287079 h 1616753"/>
              <a:gd name="connsiteX3" fmla="*/ 53163 w 1956390"/>
              <a:gd name="connsiteY3" fmla="*/ 435935 h 1616753"/>
              <a:gd name="connsiteX4" fmla="*/ 701749 w 1956390"/>
              <a:gd name="connsiteY4" fmla="*/ 441251 h 1616753"/>
              <a:gd name="connsiteX5" fmla="*/ 962247 w 1956390"/>
              <a:gd name="connsiteY5" fmla="*/ 414670 h 1616753"/>
              <a:gd name="connsiteX6" fmla="*/ 1116419 w 1956390"/>
              <a:gd name="connsiteY6" fmla="*/ 648586 h 1616753"/>
              <a:gd name="connsiteX7" fmla="*/ 1100469 w 1956390"/>
              <a:gd name="connsiteY7" fmla="*/ 813391 h 1616753"/>
              <a:gd name="connsiteX8" fmla="*/ 1398182 w 1956390"/>
              <a:gd name="connsiteY8" fmla="*/ 1073888 h 1616753"/>
              <a:gd name="connsiteX9" fmla="*/ 1568303 w 1956390"/>
              <a:gd name="connsiteY9" fmla="*/ 1366284 h 1616753"/>
              <a:gd name="connsiteX10" fmla="*/ 1605516 w 1956390"/>
              <a:gd name="connsiteY10" fmla="*/ 1509823 h 1616753"/>
              <a:gd name="connsiteX11" fmla="*/ 1674628 w 1956390"/>
              <a:gd name="connsiteY11" fmla="*/ 1610832 h 1616753"/>
              <a:gd name="connsiteX12" fmla="*/ 1956390 w 1956390"/>
              <a:gd name="connsiteY12" fmla="*/ 1605515 h 1616753"/>
              <a:gd name="connsiteX0" fmla="*/ 552893 w 1961706"/>
              <a:gd name="connsiteY0" fmla="*/ 0 h 1618046"/>
              <a:gd name="connsiteX1" fmla="*/ 552893 w 1961706"/>
              <a:gd name="connsiteY1" fmla="*/ 138223 h 1618046"/>
              <a:gd name="connsiteX2" fmla="*/ 0 w 1961706"/>
              <a:gd name="connsiteY2" fmla="*/ 287079 h 1618046"/>
              <a:gd name="connsiteX3" fmla="*/ 53163 w 1961706"/>
              <a:gd name="connsiteY3" fmla="*/ 435935 h 1618046"/>
              <a:gd name="connsiteX4" fmla="*/ 701749 w 1961706"/>
              <a:gd name="connsiteY4" fmla="*/ 441251 h 1618046"/>
              <a:gd name="connsiteX5" fmla="*/ 962247 w 1961706"/>
              <a:gd name="connsiteY5" fmla="*/ 414670 h 1618046"/>
              <a:gd name="connsiteX6" fmla="*/ 1116419 w 1961706"/>
              <a:gd name="connsiteY6" fmla="*/ 648586 h 1618046"/>
              <a:gd name="connsiteX7" fmla="*/ 1100469 w 1961706"/>
              <a:gd name="connsiteY7" fmla="*/ 813391 h 1618046"/>
              <a:gd name="connsiteX8" fmla="*/ 1398182 w 1961706"/>
              <a:gd name="connsiteY8" fmla="*/ 1073888 h 1618046"/>
              <a:gd name="connsiteX9" fmla="*/ 1568303 w 1961706"/>
              <a:gd name="connsiteY9" fmla="*/ 1366284 h 1618046"/>
              <a:gd name="connsiteX10" fmla="*/ 1605516 w 1961706"/>
              <a:gd name="connsiteY10" fmla="*/ 1509823 h 1618046"/>
              <a:gd name="connsiteX11" fmla="*/ 1674628 w 1961706"/>
              <a:gd name="connsiteY11" fmla="*/ 1610832 h 1618046"/>
              <a:gd name="connsiteX12" fmla="*/ 1961706 w 1961706"/>
              <a:gd name="connsiteY12" fmla="*/ 1610831 h 1618046"/>
              <a:gd name="connsiteX0" fmla="*/ 552893 w 1981504"/>
              <a:gd name="connsiteY0" fmla="*/ 0 h 1618046"/>
              <a:gd name="connsiteX1" fmla="*/ 552893 w 1981504"/>
              <a:gd name="connsiteY1" fmla="*/ 138223 h 1618046"/>
              <a:gd name="connsiteX2" fmla="*/ 0 w 1981504"/>
              <a:gd name="connsiteY2" fmla="*/ 287079 h 1618046"/>
              <a:gd name="connsiteX3" fmla="*/ 53163 w 1981504"/>
              <a:gd name="connsiteY3" fmla="*/ 435935 h 1618046"/>
              <a:gd name="connsiteX4" fmla="*/ 701749 w 1981504"/>
              <a:gd name="connsiteY4" fmla="*/ 441251 h 1618046"/>
              <a:gd name="connsiteX5" fmla="*/ 962247 w 1981504"/>
              <a:gd name="connsiteY5" fmla="*/ 414670 h 1618046"/>
              <a:gd name="connsiteX6" fmla="*/ 1116419 w 1981504"/>
              <a:gd name="connsiteY6" fmla="*/ 648586 h 1618046"/>
              <a:gd name="connsiteX7" fmla="*/ 1100469 w 1981504"/>
              <a:gd name="connsiteY7" fmla="*/ 813391 h 1618046"/>
              <a:gd name="connsiteX8" fmla="*/ 1398182 w 1981504"/>
              <a:gd name="connsiteY8" fmla="*/ 1073888 h 1618046"/>
              <a:gd name="connsiteX9" fmla="*/ 1568303 w 1981504"/>
              <a:gd name="connsiteY9" fmla="*/ 1366284 h 1618046"/>
              <a:gd name="connsiteX10" fmla="*/ 1605516 w 1981504"/>
              <a:gd name="connsiteY10" fmla="*/ 1509823 h 1618046"/>
              <a:gd name="connsiteX11" fmla="*/ 1674628 w 1981504"/>
              <a:gd name="connsiteY11" fmla="*/ 1610832 h 1618046"/>
              <a:gd name="connsiteX12" fmla="*/ 1961706 w 1981504"/>
              <a:gd name="connsiteY12" fmla="*/ 1610831 h 1618046"/>
              <a:gd name="connsiteX13" fmla="*/ 1956390 w 1981504"/>
              <a:gd name="connsiteY13" fmla="*/ 1605514 h 1618046"/>
              <a:gd name="connsiteX0" fmla="*/ 552893 w 2222208"/>
              <a:gd name="connsiteY0" fmla="*/ 0 h 1637442"/>
              <a:gd name="connsiteX1" fmla="*/ 552893 w 2222208"/>
              <a:gd name="connsiteY1" fmla="*/ 138223 h 1637442"/>
              <a:gd name="connsiteX2" fmla="*/ 0 w 2222208"/>
              <a:gd name="connsiteY2" fmla="*/ 287079 h 1637442"/>
              <a:gd name="connsiteX3" fmla="*/ 53163 w 2222208"/>
              <a:gd name="connsiteY3" fmla="*/ 435935 h 1637442"/>
              <a:gd name="connsiteX4" fmla="*/ 701749 w 2222208"/>
              <a:gd name="connsiteY4" fmla="*/ 441251 h 1637442"/>
              <a:gd name="connsiteX5" fmla="*/ 962247 w 2222208"/>
              <a:gd name="connsiteY5" fmla="*/ 414670 h 1637442"/>
              <a:gd name="connsiteX6" fmla="*/ 1116419 w 2222208"/>
              <a:gd name="connsiteY6" fmla="*/ 648586 h 1637442"/>
              <a:gd name="connsiteX7" fmla="*/ 1100469 w 2222208"/>
              <a:gd name="connsiteY7" fmla="*/ 813391 h 1637442"/>
              <a:gd name="connsiteX8" fmla="*/ 1398182 w 2222208"/>
              <a:gd name="connsiteY8" fmla="*/ 1073888 h 1637442"/>
              <a:gd name="connsiteX9" fmla="*/ 1568303 w 2222208"/>
              <a:gd name="connsiteY9" fmla="*/ 1366284 h 1637442"/>
              <a:gd name="connsiteX10" fmla="*/ 1605516 w 2222208"/>
              <a:gd name="connsiteY10" fmla="*/ 1509823 h 1637442"/>
              <a:gd name="connsiteX11" fmla="*/ 1674628 w 2222208"/>
              <a:gd name="connsiteY11" fmla="*/ 1610832 h 1637442"/>
              <a:gd name="connsiteX12" fmla="*/ 1961706 w 2222208"/>
              <a:gd name="connsiteY12" fmla="*/ 1610831 h 1637442"/>
              <a:gd name="connsiteX13" fmla="*/ 2222204 w 2222208"/>
              <a:gd name="connsiteY13" fmla="*/ 1637411 h 1637442"/>
              <a:gd name="connsiteX0" fmla="*/ 552893 w 2238701"/>
              <a:gd name="connsiteY0" fmla="*/ 0 h 1642728"/>
              <a:gd name="connsiteX1" fmla="*/ 552893 w 2238701"/>
              <a:gd name="connsiteY1" fmla="*/ 138223 h 1642728"/>
              <a:gd name="connsiteX2" fmla="*/ 0 w 2238701"/>
              <a:gd name="connsiteY2" fmla="*/ 287079 h 1642728"/>
              <a:gd name="connsiteX3" fmla="*/ 53163 w 2238701"/>
              <a:gd name="connsiteY3" fmla="*/ 435935 h 1642728"/>
              <a:gd name="connsiteX4" fmla="*/ 701749 w 2238701"/>
              <a:gd name="connsiteY4" fmla="*/ 441251 h 1642728"/>
              <a:gd name="connsiteX5" fmla="*/ 962247 w 2238701"/>
              <a:gd name="connsiteY5" fmla="*/ 414670 h 1642728"/>
              <a:gd name="connsiteX6" fmla="*/ 1116419 w 2238701"/>
              <a:gd name="connsiteY6" fmla="*/ 648586 h 1642728"/>
              <a:gd name="connsiteX7" fmla="*/ 1100469 w 2238701"/>
              <a:gd name="connsiteY7" fmla="*/ 813391 h 1642728"/>
              <a:gd name="connsiteX8" fmla="*/ 1398182 w 2238701"/>
              <a:gd name="connsiteY8" fmla="*/ 1073888 h 1642728"/>
              <a:gd name="connsiteX9" fmla="*/ 1568303 w 2238701"/>
              <a:gd name="connsiteY9" fmla="*/ 1366284 h 1642728"/>
              <a:gd name="connsiteX10" fmla="*/ 1605516 w 2238701"/>
              <a:gd name="connsiteY10" fmla="*/ 1509823 h 1642728"/>
              <a:gd name="connsiteX11" fmla="*/ 1674628 w 2238701"/>
              <a:gd name="connsiteY11" fmla="*/ 1610832 h 1642728"/>
              <a:gd name="connsiteX12" fmla="*/ 1961706 w 2238701"/>
              <a:gd name="connsiteY12" fmla="*/ 1610831 h 1642728"/>
              <a:gd name="connsiteX13" fmla="*/ 2222204 w 2238701"/>
              <a:gd name="connsiteY13" fmla="*/ 1637411 h 1642728"/>
              <a:gd name="connsiteX14" fmla="*/ 2211572 w 2238701"/>
              <a:gd name="connsiteY14" fmla="*/ 1642728 h 1642728"/>
              <a:gd name="connsiteX0" fmla="*/ 552893 w 2514614"/>
              <a:gd name="connsiteY0" fmla="*/ 0 h 1876644"/>
              <a:gd name="connsiteX1" fmla="*/ 552893 w 2514614"/>
              <a:gd name="connsiteY1" fmla="*/ 138223 h 1876644"/>
              <a:gd name="connsiteX2" fmla="*/ 0 w 2514614"/>
              <a:gd name="connsiteY2" fmla="*/ 287079 h 1876644"/>
              <a:gd name="connsiteX3" fmla="*/ 53163 w 2514614"/>
              <a:gd name="connsiteY3" fmla="*/ 435935 h 1876644"/>
              <a:gd name="connsiteX4" fmla="*/ 701749 w 2514614"/>
              <a:gd name="connsiteY4" fmla="*/ 441251 h 1876644"/>
              <a:gd name="connsiteX5" fmla="*/ 962247 w 2514614"/>
              <a:gd name="connsiteY5" fmla="*/ 414670 h 1876644"/>
              <a:gd name="connsiteX6" fmla="*/ 1116419 w 2514614"/>
              <a:gd name="connsiteY6" fmla="*/ 648586 h 1876644"/>
              <a:gd name="connsiteX7" fmla="*/ 1100469 w 2514614"/>
              <a:gd name="connsiteY7" fmla="*/ 813391 h 1876644"/>
              <a:gd name="connsiteX8" fmla="*/ 1398182 w 2514614"/>
              <a:gd name="connsiteY8" fmla="*/ 1073888 h 1876644"/>
              <a:gd name="connsiteX9" fmla="*/ 1568303 w 2514614"/>
              <a:gd name="connsiteY9" fmla="*/ 1366284 h 1876644"/>
              <a:gd name="connsiteX10" fmla="*/ 1605516 w 2514614"/>
              <a:gd name="connsiteY10" fmla="*/ 1509823 h 1876644"/>
              <a:gd name="connsiteX11" fmla="*/ 1674628 w 2514614"/>
              <a:gd name="connsiteY11" fmla="*/ 1610832 h 1876644"/>
              <a:gd name="connsiteX12" fmla="*/ 1961706 w 2514614"/>
              <a:gd name="connsiteY12" fmla="*/ 1610831 h 1876644"/>
              <a:gd name="connsiteX13" fmla="*/ 2222204 w 2514614"/>
              <a:gd name="connsiteY13" fmla="*/ 1637411 h 1876644"/>
              <a:gd name="connsiteX14" fmla="*/ 2514600 w 2514614"/>
              <a:gd name="connsiteY14" fmla="*/ 1876644 h 1876644"/>
              <a:gd name="connsiteX0" fmla="*/ 81552 w 2514614"/>
              <a:gd name="connsiteY0" fmla="*/ 0 h 1882917"/>
              <a:gd name="connsiteX1" fmla="*/ 552893 w 2514614"/>
              <a:gd name="connsiteY1" fmla="*/ 144496 h 1882917"/>
              <a:gd name="connsiteX2" fmla="*/ 0 w 2514614"/>
              <a:gd name="connsiteY2" fmla="*/ 293352 h 1882917"/>
              <a:gd name="connsiteX3" fmla="*/ 53163 w 2514614"/>
              <a:gd name="connsiteY3" fmla="*/ 442208 h 1882917"/>
              <a:gd name="connsiteX4" fmla="*/ 701749 w 2514614"/>
              <a:gd name="connsiteY4" fmla="*/ 447524 h 1882917"/>
              <a:gd name="connsiteX5" fmla="*/ 962247 w 2514614"/>
              <a:gd name="connsiteY5" fmla="*/ 420943 h 1882917"/>
              <a:gd name="connsiteX6" fmla="*/ 1116419 w 2514614"/>
              <a:gd name="connsiteY6" fmla="*/ 654859 h 1882917"/>
              <a:gd name="connsiteX7" fmla="*/ 1100469 w 2514614"/>
              <a:gd name="connsiteY7" fmla="*/ 819664 h 1882917"/>
              <a:gd name="connsiteX8" fmla="*/ 1398182 w 2514614"/>
              <a:gd name="connsiteY8" fmla="*/ 1080161 h 1882917"/>
              <a:gd name="connsiteX9" fmla="*/ 1568303 w 2514614"/>
              <a:gd name="connsiteY9" fmla="*/ 1372557 h 1882917"/>
              <a:gd name="connsiteX10" fmla="*/ 1605516 w 2514614"/>
              <a:gd name="connsiteY10" fmla="*/ 1516096 h 1882917"/>
              <a:gd name="connsiteX11" fmla="*/ 1674628 w 2514614"/>
              <a:gd name="connsiteY11" fmla="*/ 1617105 h 1882917"/>
              <a:gd name="connsiteX12" fmla="*/ 1961706 w 2514614"/>
              <a:gd name="connsiteY12" fmla="*/ 1617104 h 1882917"/>
              <a:gd name="connsiteX13" fmla="*/ 2222204 w 2514614"/>
              <a:gd name="connsiteY13" fmla="*/ 1643684 h 1882917"/>
              <a:gd name="connsiteX14" fmla="*/ 2514600 w 2514614"/>
              <a:gd name="connsiteY14" fmla="*/ 1882917 h 1882917"/>
              <a:gd name="connsiteX0" fmla="*/ 81552 w 2514614"/>
              <a:gd name="connsiteY0" fmla="*/ 0 h 1882917"/>
              <a:gd name="connsiteX1" fmla="*/ 345504 w 2514614"/>
              <a:gd name="connsiteY1" fmla="*/ 213494 h 1882917"/>
              <a:gd name="connsiteX2" fmla="*/ 0 w 2514614"/>
              <a:gd name="connsiteY2" fmla="*/ 293352 h 1882917"/>
              <a:gd name="connsiteX3" fmla="*/ 53163 w 2514614"/>
              <a:gd name="connsiteY3" fmla="*/ 442208 h 1882917"/>
              <a:gd name="connsiteX4" fmla="*/ 701749 w 2514614"/>
              <a:gd name="connsiteY4" fmla="*/ 447524 h 1882917"/>
              <a:gd name="connsiteX5" fmla="*/ 962247 w 2514614"/>
              <a:gd name="connsiteY5" fmla="*/ 420943 h 1882917"/>
              <a:gd name="connsiteX6" fmla="*/ 1116419 w 2514614"/>
              <a:gd name="connsiteY6" fmla="*/ 654859 h 1882917"/>
              <a:gd name="connsiteX7" fmla="*/ 1100469 w 2514614"/>
              <a:gd name="connsiteY7" fmla="*/ 819664 h 1882917"/>
              <a:gd name="connsiteX8" fmla="*/ 1398182 w 2514614"/>
              <a:gd name="connsiteY8" fmla="*/ 1080161 h 1882917"/>
              <a:gd name="connsiteX9" fmla="*/ 1568303 w 2514614"/>
              <a:gd name="connsiteY9" fmla="*/ 1372557 h 1882917"/>
              <a:gd name="connsiteX10" fmla="*/ 1605516 w 2514614"/>
              <a:gd name="connsiteY10" fmla="*/ 1516096 h 1882917"/>
              <a:gd name="connsiteX11" fmla="*/ 1674628 w 2514614"/>
              <a:gd name="connsiteY11" fmla="*/ 1617105 h 1882917"/>
              <a:gd name="connsiteX12" fmla="*/ 1961706 w 2514614"/>
              <a:gd name="connsiteY12" fmla="*/ 1617104 h 1882917"/>
              <a:gd name="connsiteX13" fmla="*/ 2222204 w 2514614"/>
              <a:gd name="connsiteY13" fmla="*/ 1643684 h 1882917"/>
              <a:gd name="connsiteX14" fmla="*/ 2514600 w 2514614"/>
              <a:gd name="connsiteY14" fmla="*/ 1882917 h 1882917"/>
              <a:gd name="connsiteX0" fmla="*/ 28389 w 2461451"/>
              <a:gd name="connsiteY0" fmla="*/ 0 h 1882917"/>
              <a:gd name="connsiteX1" fmla="*/ 292341 w 2461451"/>
              <a:gd name="connsiteY1" fmla="*/ 213494 h 1882917"/>
              <a:gd name="connsiteX2" fmla="*/ 540726 w 2461451"/>
              <a:gd name="connsiteY2" fmla="*/ 305897 h 1882917"/>
              <a:gd name="connsiteX3" fmla="*/ 0 w 2461451"/>
              <a:gd name="connsiteY3" fmla="*/ 442208 h 1882917"/>
              <a:gd name="connsiteX4" fmla="*/ 648586 w 2461451"/>
              <a:gd name="connsiteY4" fmla="*/ 447524 h 1882917"/>
              <a:gd name="connsiteX5" fmla="*/ 909084 w 2461451"/>
              <a:gd name="connsiteY5" fmla="*/ 420943 h 1882917"/>
              <a:gd name="connsiteX6" fmla="*/ 1063256 w 2461451"/>
              <a:gd name="connsiteY6" fmla="*/ 654859 h 1882917"/>
              <a:gd name="connsiteX7" fmla="*/ 1047306 w 2461451"/>
              <a:gd name="connsiteY7" fmla="*/ 819664 h 1882917"/>
              <a:gd name="connsiteX8" fmla="*/ 1345019 w 2461451"/>
              <a:gd name="connsiteY8" fmla="*/ 1080161 h 1882917"/>
              <a:gd name="connsiteX9" fmla="*/ 1515140 w 2461451"/>
              <a:gd name="connsiteY9" fmla="*/ 1372557 h 1882917"/>
              <a:gd name="connsiteX10" fmla="*/ 1552353 w 2461451"/>
              <a:gd name="connsiteY10" fmla="*/ 1516096 h 1882917"/>
              <a:gd name="connsiteX11" fmla="*/ 1621465 w 2461451"/>
              <a:gd name="connsiteY11" fmla="*/ 1617105 h 1882917"/>
              <a:gd name="connsiteX12" fmla="*/ 1908543 w 2461451"/>
              <a:gd name="connsiteY12" fmla="*/ 1617104 h 1882917"/>
              <a:gd name="connsiteX13" fmla="*/ 2169041 w 2461451"/>
              <a:gd name="connsiteY13" fmla="*/ 1643684 h 1882917"/>
              <a:gd name="connsiteX14" fmla="*/ 2461437 w 2461451"/>
              <a:gd name="connsiteY14" fmla="*/ 1882917 h 1882917"/>
              <a:gd name="connsiteX0" fmla="*/ 28389 w 2461451"/>
              <a:gd name="connsiteY0" fmla="*/ 0 h 1882917"/>
              <a:gd name="connsiteX1" fmla="*/ 292341 w 2461451"/>
              <a:gd name="connsiteY1" fmla="*/ 213494 h 1882917"/>
              <a:gd name="connsiteX2" fmla="*/ 540726 w 2461451"/>
              <a:gd name="connsiteY2" fmla="*/ 305897 h 1882917"/>
              <a:gd name="connsiteX3" fmla="*/ 0 w 2461451"/>
              <a:gd name="connsiteY3" fmla="*/ 442208 h 1882917"/>
              <a:gd name="connsiteX4" fmla="*/ 648586 w 2461451"/>
              <a:gd name="connsiteY4" fmla="*/ 447524 h 1882917"/>
              <a:gd name="connsiteX5" fmla="*/ 843097 w 2461451"/>
              <a:gd name="connsiteY5" fmla="*/ 722028 h 1882917"/>
              <a:gd name="connsiteX6" fmla="*/ 1063256 w 2461451"/>
              <a:gd name="connsiteY6" fmla="*/ 654859 h 1882917"/>
              <a:gd name="connsiteX7" fmla="*/ 1047306 w 2461451"/>
              <a:gd name="connsiteY7" fmla="*/ 819664 h 1882917"/>
              <a:gd name="connsiteX8" fmla="*/ 1345019 w 2461451"/>
              <a:gd name="connsiteY8" fmla="*/ 1080161 h 1882917"/>
              <a:gd name="connsiteX9" fmla="*/ 1515140 w 2461451"/>
              <a:gd name="connsiteY9" fmla="*/ 1372557 h 1882917"/>
              <a:gd name="connsiteX10" fmla="*/ 1552353 w 2461451"/>
              <a:gd name="connsiteY10" fmla="*/ 1516096 h 1882917"/>
              <a:gd name="connsiteX11" fmla="*/ 1621465 w 2461451"/>
              <a:gd name="connsiteY11" fmla="*/ 1617105 h 1882917"/>
              <a:gd name="connsiteX12" fmla="*/ 1908543 w 2461451"/>
              <a:gd name="connsiteY12" fmla="*/ 1617104 h 1882917"/>
              <a:gd name="connsiteX13" fmla="*/ 2169041 w 2461451"/>
              <a:gd name="connsiteY13" fmla="*/ 1643684 h 1882917"/>
              <a:gd name="connsiteX14" fmla="*/ 2461437 w 2461451"/>
              <a:gd name="connsiteY14" fmla="*/ 1882917 h 1882917"/>
              <a:gd name="connsiteX0" fmla="*/ 0 w 2433062"/>
              <a:gd name="connsiteY0" fmla="*/ 0 h 1882917"/>
              <a:gd name="connsiteX1" fmla="*/ 263952 w 2433062"/>
              <a:gd name="connsiteY1" fmla="*/ 213494 h 1882917"/>
              <a:gd name="connsiteX2" fmla="*/ 512337 w 2433062"/>
              <a:gd name="connsiteY2" fmla="*/ 305897 h 1882917"/>
              <a:gd name="connsiteX3" fmla="*/ 706902 w 2433062"/>
              <a:gd name="connsiteY3" fmla="*/ 385754 h 1882917"/>
              <a:gd name="connsiteX4" fmla="*/ 620197 w 2433062"/>
              <a:gd name="connsiteY4" fmla="*/ 447524 h 1882917"/>
              <a:gd name="connsiteX5" fmla="*/ 814708 w 2433062"/>
              <a:gd name="connsiteY5" fmla="*/ 722028 h 1882917"/>
              <a:gd name="connsiteX6" fmla="*/ 1034867 w 2433062"/>
              <a:gd name="connsiteY6" fmla="*/ 654859 h 1882917"/>
              <a:gd name="connsiteX7" fmla="*/ 1018917 w 2433062"/>
              <a:gd name="connsiteY7" fmla="*/ 819664 h 1882917"/>
              <a:gd name="connsiteX8" fmla="*/ 1316630 w 2433062"/>
              <a:gd name="connsiteY8" fmla="*/ 1080161 h 1882917"/>
              <a:gd name="connsiteX9" fmla="*/ 1486751 w 2433062"/>
              <a:gd name="connsiteY9" fmla="*/ 1372557 h 1882917"/>
              <a:gd name="connsiteX10" fmla="*/ 1523964 w 2433062"/>
              <a:gd name="connsiteY10" fmla="*/ 1516096 h 1882917"/>
              <a:gd name="connsiteX11" fmla="*/ 1593076 w 2433062"/>
              <a:gd name="connsiteY11" fmla="*/ 1617105 h 1882917"/>
              <a:gd name="connsiteX12" fmla="*/ 1880154 w 2433062"/>
              <a:gd name="connsiteY12" fmla="*/ 1617104 h 1882917"/>
              <a:gd name="connsiteX13" fmla="*/ 2140652 w 2433062"/>
              <a:gd name="connsiteY13" fmla="*/ 1643684 h 1882917"/>
              <a:gd name="connsiteX14" fmla="*/ 2433048 w 2433062"/>
              <a:gd name="connsiteY14" fmla="*/ 1882917 h 1882917"/>
              <a:gd name="connsiteX0" fmla="*/ 0 w 2433062"/>
              <a:gd name="connsiteY0" fmla="*/ 0 h 1882917"/>
              <a:gd name="connsiteX1" fmla="*/ 263952 w 2433062"/>
              <a:gd name="connsiteY1" fmla="*/ 213494 h 1882917"/>
              <a:gd name="connsiteX2" fmla="*/ 512337 w 2433062"/>
              <a:gd name="connsiteY2" fmla="*/ 305897 h 1882917"/>
              <a:gd name="connsiteX3" fmla="*/ 706902 w 2433062"/>
              <a:gd name="connsiteY3" fmla="*/ 385754 h 1882917"/>
              <a:gd name="connsiteX4" fmla="*/ 752172 w 2433062"/>
              <a:gd name="connsiteY4" fmla="*/ 453797 h 1882917"/>
              <a:gd name="connsiteX5" fmla="*/ 814708 w 2433062"/>
              <a:gd name="connsiteY5" fmla="*/ 722028 h 1882917"/>
              <a:gd name="connsiteX6" fmla="*/ 1034867 w 2433062"/>
              <a:gd name="connsiteY6" fmla="*/ 654859 h 1882917"/>
              <a:gd name="connsiteX7" fmla="*/ 1018917 w 2433062"/>
              <a:gd name="connsiteY7" fmla="*/ 819664 h 1882917"/>
              <a:gd name="connsiteX8" fmla="*/ 1316630 w 2433062"/>
              <a:gd name="connsiteY8" fmla="*/ 1080161 h 1882917"/>
              <a:gd name="connsiteX9" fmla="*/ 1486751 w 2433062"/>
              <a:gd name="connsiteY9" fmla="*/ 1372557 h 1882917"/>
              <a:gd name="connsiteX10" fmla="*/ 1523964 w 2433062"/>
              <a:gd name="connsiteY10" fmla="*/ 1516096 h 1882917"/>
              <a:gd name="connsiteX11" fmla="*/ 1593076 w 2433062"/>
              <a:gd name="connsiteY11" fmla="*/ 1617105 h 1882917"/>
              <a:gd name="connsiteX12" fmla="*/ 1880154 w 2433062"/>
              <a:gd name="connsiteY12" fmla="*/ 1617104 h 1882917"/>
              <a:gd name="connsiteX13" fmla="*/ 2140652 w 2433062"/>
              <a:gd name="connsiteY13" fmla="*/ 1643684 h 1882917"/>
              <a:gd name="connsiteX14" fmla="*/ 2433048 w 2433062"/>
              <a:gd name="connsiteY14" fmla="*/ 1882917 h 1882917"/>
              <a:gd name="connsiteX0" fmla="*/ 0 w 2433062"/>
              <a:gd name="connsiteY0" fmla="*/ 0 h 1882917"/>
              <a:gd name="connsiteX1" fmla="*/ 263952 w 2433062"/>
              <a:gd name="connsiteY1" fmla="*/ 213494 h 1882917"/>
              <a:gd name="connsiteX2" fmla="*/ 512337 w 2433062"/>
              <a:gd name="connsiteY2" fmla="*/ 305897 h 1882917"/>
              <a:gd name="connsiteX3" fmla="*/ 706902 w 2433062"/>
              <a:gd name="connsiteY3" fmla="*/ 385754 h 1882917"/>
              <a:gd name="connsiteX4" fmla="*/ 752172 w 2433062"/>
              <a:gd name="connsiteY4" fmla="*/ 453797 h 1882917"/>
              <a:gd name="connsiteX5" fmla="*/ 937256 w 2433062"/>
              <a:gd name="connsiteY5" fmla="*/ 615394 h 1882917"/>
              <a:gd name="connsiteX6" fmla="*/ 1034867 w 2433062"/>
              <a:gd name="connsiteY6" fmla="*/ 654859 h 1882917"/>
              <a:gd name="connsiteX7" fmla="*/ 1018917 w 2433062"/>
              <a:gd name="connsiteY7" fmla="*/ 819664 h 1882917"/>
              <a:gd name="connsiteX8" fmla="*/ 1316630 w 2433062"/>
              <a:gd name="connsiteY8" fmla="*/ 1080161 h 1882917"/>
              <a:gd name="connsiteX9" fmla="*/ 1486751 w 2433062"/>
              <a:gd name="connsiteY9" fmla="*/ 1372557 h 1882917"/>
              <a:gd name="connsiteX10" fmla="*/ 1523964 w 2433062"/>
              <a:gd name="connsiteY10" fmla="*/ 1516096 h 1882917"/>
              <a:gd name="connsiteX11" fmla="*/ 1593076 w 2433062"/>
              <a:gd name="connsiteY11" fmla="*/ 1617105 h 1882917"/>
              <a:gd name="connsiteX12" fmla="*/ 1880154 w 2433062"/>
              <a:gd name="connsiteY12" fmla="*/ 1617104 h 1882917"/>
              <a:gd name="connsiteX13" fmla="*/ 2140652 w 2433062"/>
              <a:gd name="connsiteY13" fmla="*/ 1643684 h 1882917"/>
              <a:gd name="connsiteX14" fmla="*/ 2433048 w 2433062"/>
              <a:gd name="connsiteY14" fmla="*/ 1882917 h 1882917"/>
              <a:gd name="connsiteX0" fmla="*/ 0 w 2433062"/>
              <a:gd name="connsiteY0" fmla="*/ 0 h 1882917"/>
              <a:gd name="connsiteX1" fmla="*/ 263952 w 2433062"/>
              <a:gd name="connsiteY1" fmla="*/ 213494 h 1882917"/>
              <a:gd name="connsiteX2" fmla="*/ 512337 w 2433062"/>
              <a:gd name="connsiteY2" fmla="*/ 305897 h 1882917"/>
              <a:gd name="connsiteX3" fmla="*/ 706902 w 2433062"/>
              <a:gd name="connsiteY3" fmla="*/ 385754 h 1882917"/>
              <a:gd name="connsiteX4" fmla="*/ 752172 w 2433062"/>
              <a:gd name="connsiteY4" fmla="*/ 453797 h 1882917"/>
              <a:gd name="connsiteX5" fmla="*/ 937256 w 2433062"/>
              <a:gd name="connsiteY5" fmla="*/ 615394 h 1882917"/>
              <a:gd name="connsiteX6" fmla="*/ 1034867 w 2433062"/>
              <a:gd name="connsiteY6" fmla="*/ 654859 h 1882917"/>
              <a:gd name="connsiteX7" fmla="*/ 1254588 w 2433062"/>
              <a:gd name="connsiteY7" fmla="*/ 788301 h 1882917"/>
              <a:gd name="connsiteX8" fmla="*/ 1316630 w 2433062"/>
              <a:gd name="connsiteY8" fmla="*/ 1080161 h 1882917"/>
              <a:gd name="connsiteX9" fmla="*/ 1486751 w 2433062"/>
              <a:gd name="connsiteY9" fmla="*/ 1372557 h 1882917"/>
              <a:gd name="connsiteX10" fmla="*/ 1523964 w 2433062"/>
              <a:gd name="connsiteY10" fmla="*/ 1516096 h 1882917"/>
              <a:gd name="connsiteX11" fmla="*/ 1593076 w 2433062"/>
              <a:gd name="connsiteY11" fmla="*/ 1617105 h 1882917"/>
              <a:gd name="connsiteX12" fmla="*/ 1880154 w 2433062"/>
              <a:gd name="connsiteY12" fmla="*/ 1617104 h 1882917"/>
              <a:gd name="connsiteX13" fmla="*/ 2140652 w 2433062"/>
              <a:gd name="connsiteY13" fmla="*/ 1643684 h 1882917"/>
              <a:gd name="connsiteX14" fmla="*/ 2433048 w 2433062"/>
              <a:gd name="connsiteY14" fmla="*/ 1882917 h 1882917"/>
              <a:gd name="connsiteX0" fmla="*/ 0 w 2433062"/>
              <a:gd name="connsiteY0" fmla="*/ 0 h 1882917"/>
              <a:gd name="connsiteX1" fmla="*/ 263952 w 2433062"/>
              <a:gd name="connsiteY1" fmla="*/ 213494 h 1882917"/>
              <a:gd name="connsiteX2" fmla="*/ 512337 w 2433062"/>
              <a:gd name="connsiteY2" fmla="*/ 305897 h 1882917"/>
              <a:gd name="connsiteX3" fmla="*/ 706902 w 2433062"/>
              <a:gd name="connsiteY3" fmla="*/ 385754 h 1882917"/>
              <a:gd name="connsiteX4" fmla="*/ 752172 w 2433062"/>
              <a:gd name="connsiteY4" fmla="*/ 453797 h 1882917"/>
              <a:gd name="connsiteX5" fmla="*/ 937256 w 2433062"/>
              <a:gd name="connsiteY5" fmla="*/ 615394 h 1882917"/>
              <a:gd name="connsiteX6" fmla="*/ 1034867 w 2433062"/>
              <a:gd name="connsiteY6" fmla="*/ 654859 h 1882917"/>
              <a:gd name="connsiteX7" fmla="*/ 1254588 w 2433062"/>
              <a:gd name="connsiteY7" fmla="*/ 788301 h 1882917"/>
              <a:gd name="connsiteX8" fmla="*/ 1599434 w 2433062"/>
              <a:gd name="connsiteY8" fmla="*/ 1055070 h 1882917"/>
              <a:gd name="connsiteX9" fmla="*/ 1486751 w 2433062"/>
              <a:gd name="connsiteY9" fmla="*/ 1372557 h 1882917"/>
              <a:gd name="connsiteX10" fmla="*/ 1523964 w 2433062"/>
              <a:gd name="connsiteY10" fmla="*/ 1516096 h 1882917"/>
              <a:gd name="connsiteX11" fmla="*/ 1593076 w 2433062"/>
              <a:gd name="connsiteY11" fmla="*/ 1617105 h 1882917"/>
              <a:gd name="connsiteX12" fmla="*/ 1880154 w 2433062"/>
              <a:gd name="connsiteY12" fmla="*/ 1617104 h 1882917"/>
              <a:gd name="connsiteX13" fmla="*/ 2140652 w 2433062"/>
              <a:gd name="connsiteY13" fmla="*/ 1643684 h 1882917"/>
              <a:gd name="connsiteX14" fmla="*/ 2433048 w 2433062"/>
              <a:gd name="connsiteY14" fmla="*/ 1882917 h 1882917"/>
              <a:gd name="connsiteX0" fmla="*/ 0 w 2433062"/>
              <a:gd name="connsiteY0" fmla="*/ 0 h 1882917"/>
              <a:gd name="connsiteX1" fmla="*/ 263952 w 2433062"/>
              <a:gd name="connsiteY1" fmla="*/ 213494 h 1882917"/>
              <a:gd name="connsiteX2" fmla="*/ 512337 w 2433062"/>
              <a:gd name="connsiteY2" fmla="*/ 305897 h 1882917"/>
              <a:gd name="connsiteX3" fmla="*/ 706902 w 2433062"/>
              <a:gd name="connsiteY3" fmla="*/ 385754 h 1882917"/>
              <a:gd name="connsiteX4" fmla="*/ 752172 w 2433062"/>
              <a:gd name="connsiteY4" fmla="*/ 453797 h 1882917"/>
              <a:gd name="connsiteX5" fmla="*/ 937256 w 2433062"/>
              <a:gd name="connsiteY5" fmla="*/ 615394 h 1882917"/>
              <a:gd name="connsiteX6" fmla="*/ 1034867 w 2433062"/>
              <a:gd name="connsiteY6" fmla="*/ 654859 h 1882917"/>
              <a:gd name="connsiteX7" fmla="*/ 1254588 w 2433062"/>
              <a:gd name="connsiteY7" fmla="*/ 788301 h 1882917"/>
              <a:gd name="connsiteX8" fmla="*/ 1599434 w 2433062"/>
              <a:gd name="connsiteY8" fmla="*/ 1055070 h 1882917"/>
              <a:gd name="connsiteX9" fmla="*/ 1892103 w 2433062"/>
              <a:gd name="connsiteY9" fmla="*/ 1309831 h 1882917"/>
              <a:gd name="connsiteX10" fmla="*/ 1523964 w 2433062"/>
              <a:gd name="connsiteY10" fmla="*/ 1516096 h 1882917"/>
              <a:gd name="connsiteX11" fmla="*/ 1593076 w 2433062"/>
              <a:gd name="connsiteY11" fmla="*/ 1617105 h 1882917"/>
              <a:gd name="connsiteX12" fmla="*/ 1880154 w 2433062"/>
              <a:gd name="connsiteY12" fmla="*/ 1617104 h 1882917"/>
              <a:gd name="connsiteX13" fmla="*/ 2140652 w 2433062"/>
              <a:gd name="connsiteY13" fmla="*/ 1643684 h 1882917"/>
              <a:gd name="connsiteX14" fmla="*/ 2433048 w 2433062"/>
              <a:gd name="connsiteY14" fmla="*/ 1882917 h 1882917"/>
              <a:gd name="connsiteX0" fmla="*/ 0 w 2433062"/>
              <a:gd name="connsiteY0" fmla="*/ 0 h 1882917"/>
              <a:gd name="connsiteX1" fmla="*/ 263952 w 2433062"/>
              <a:gd name="connsiteY1" fmla="*/ 213494 h 1882917"/>
              <a:gd name="connsiteX2" fmla="*/ 512337 w 2433062"/>
              <a:gd name="connsiteY2" fmla="*/ 305897 h 1882917"/>
              <a:gd name="connsiteX3" fmla="*/ 706902 w 2433062"/>
              <a:gd name="connsiteY3" fmla="*/ 385754 h 1882917"/>
              <a:gd name="connsiteX4" fmla="*/ 752172 w 2433062"/>
              <a:gd name="connsiteY4" fmla="*/ 453797 h 1882917"/>
              <a:gd name="connsiteX5" fmla="*/ 937256 w 2433062"/>
              <a:gd name="connsiteY5" fmla="*/ 615394 h 1882917"/>
              <a:gd name="connsiteX6" fmla="*/ 1034867 w 2433062"/>
              <a:gd name="connsiteY6" fmla="*/ 654859 h 1882917"/>
              <a:gd name="connsiteX7" fmla="*/ 1254588 w 2433062"/>
              <a:gd name="connsiteY7" fmla="*/ 788301 h 1882917"/>
              <a:gd name="connsiteX8" fmla="*/ 1599434 w 2433062"/>
              <a:gd name="connsiteY8" fmla="*/ 1055070 h 1882917"/>
              <a:gd name="connsiteX9" fmla="*/ 1892103 w 2433062"/>
              <a:gd name="connsiteY9" fmla="*/ 1309831 h 1882917"/>
              <a:gd name="connsiteX10" fmla="*/ 1523964 w 2433062"/>
              <a:gd name="connsiteY10" fmla="*/ 1516096 h 1882917"/>
              <a:gd name="connsiteX11" fmla="*/ 1593076 w 2433062"/>
              <a:gd name="connsiteY11" fmla="*/ 1617105 h 1882917"/>
              <a:gd name="connsiteX12" fmla="*/ 1880154 w 2433062"/>
              <a:gd name="connsiteY12" fmla="*/ 1617104 h 1882917"/>
              <a:gd name="connsiteX13" fmla="*/ 2140652 w 2433062"/>
              <a:gd name="connsiteY13" fmla="*/ 1643684 h 1882917"/>
              <a:gd name="connsiteX14" fmla="*/ 2433048 w 2433062"/>
              <a:gd name="connsiteY14" fmla="*/ 1882917 h 1882917"/>
              <a:gd name="connsiteX0" fmla="*/ 0 w 2433062"/>
              <a:gd name="connsiteY0" fmla="*/ 0 h 1882917"/>
              <a:gd name="connsiteX1" fmla="*/ 263952 w 2433062"/>
              <a:gd name="connsiteY1" fmla="*/ 213494 h 1882917"/>
              <a:gd name="connsiteX2" fmla="*/ 512337 w 2433062"/>
              <a:gd name="connsiteY2" fmla="*/ 305897 h 1882917"/>
              <a:gd name="connsiteX3" fmla="*/ 706902 w 2433062"/>
              <a:gd name="connsiteY3" fmla="*/ 385754 h 1882917"/>
              <a:gd name="connsiteX4" fmla="*/ 752172 w 2433062"/>
              <a:gd name="connsiteY4" fmla="*/ 453797 h 1882917"/>
              <a:gd name="connsiteX5" fmla="*/ 937256 w 2433062"/>
              <a:gd name="connsiteY5" fmla="*/ 615394 h 1882917"/>
              <a:gd name="connsiteX6" fmla="*/ 1034867 w 2433062"/>
              <a:gd name="connsiteY6" fmla="*/ 654859 h 1882917"/>
              <a:gd name="connsiteX7" fmla="*/ 1254588 w 2433062"/>
              <a:gd name="connsiteY7" fmla="*/ 788301 h 1882917"/>
              <a:gd name="connsiteX8" fmla="*/ 1599434 w 2433062"/>
              <a:gd name="connsiteY8" fmla="*/ 1055070 h 1882917"/>
              <a:gd name="connsiteX9" fmla="*/ 1892103 w 2433062"/>
              <a:gd name="connsiteY9" fmla="*/ 1309831 h 1882917"/>
              <a:gd name="connsiteX10" fmla="*/ 1523964 w 2433062"/>
              <a:gd name="connsiteY10" fmla="*/ 1516096 h 1882917"/>
              <a:gd name="connsiteX11" fmla="*/ 1593076 w 2433062"/>
              <a:gd name="connsiteY11" fmla="*/ 1617105 h 1882917"/>
              <a:gd name="connsiteX12" fmla="*/ 1880154 w 2433062"/>
              <a:gd name="connsiteY12" fmla="*/ 1617104 h 1882917"/>
              <a:gd name="connsiteX13" fmla="*/ 2140652 w 2433062"/>
              <a:gd name="connsiteY13" fmla="*/ 1643684 h 1882917"/>
              <a:gd name="connsiteX14" fmla="*/ 2433048 w 2433062"/>
              <a:gd name="connsiteY14" fmla="*/ 1882917 h 1882917"/>
              <a:gd name="connsiteX0" fmla="*/ 0 w 2433062"/>
              <a:gd name="connsiteY0" fmla="*/ 0 h 1882917"/>
              <a:gd name="connsiteX1" fmla="*/ 197964 w 2433062"/>
              <a:gd name="connsiteY1" fmla="*/ 188404 h 1882917"/>
              <a:gd name="connsiteX2" fmla="*/ 512337 w 2433062"/>
              <a:gd name="connsiteY2" fmla="*/ 305897 h 1882917"/>
              <a:gd name="connsiteX3" fmla="*/ 706902 w 2433062"/>
              <a:gd name="connsiteY3" fmla="*/ 385754 h 1882917"/>
              <a:gd name="connsiteX4" fmla="*/ 752172 w 2433062"/>
              <a:gd name="connsiteY4" fmla="*/ 453797 h 1882917"/>
              <a:gd name="connsiteX5" fmla="*/ 937256 w 2433062"/>
              <a:gd name="connsiteY5" fmla="*/ 615394 h 1882917"/>
              <a:gd name="connsiteX6" fmla="*/ 1034867 w 2433062"/>
              <a:gd name="connsiteY6" fmla="*/ 654859 h 1882917"/>
              <a:gd name="connsiteX7" fmla="*/ 1254588 w 2433062"/>
              <a:gd name="connsiteY7" fmla="*/ 788301 h 1882917"/>
              <a:gd name="connsiteX8" fmla="*/ 1599434 w 2433062"/>
              <a:gd name="connsiteY8" fmla="*/ 1055070 h 1882917"/>
              <a:gd name="connsiteX9" fmla="*/ 1892103 w 2433062"/>
              <a:gd name="connsiteY9" fmla="*/ 1309831 h 1882917"/>
              <a:gd name="connsiteX10" fmla="*/ 1523964 w 2433062"/>
              <a:gd name="connsiteY10" fmla="*/ 1516096 h 1882917"/>
              <a:gd name="connsiteX11" fmla="*/ 1593076 w 2433062"/>
              <a:gd name="connsiteY11" fmla="*/ 1617105 h 1882917"/>
              <a:gd name="connsiteX12" fmla="*/ 1880154 w 2433062"/>
              <a:gd name="connsiteY12" fmla="*/ 1617104 h 1882917"/>
              <a:gd name="connsiteX13" fmla="*/ 2140652 w 2433062"/>
              <a:gd name="connsiteY13" fmla="*/ 1643684 h 1882917"/>
              <a:gd name="connsiteX14" fmla="*/ 2433048 w 2433062"/>
              <a:gd name="connsiteY14" fmla="*/ 1882917 h 1882917"/>
              <a:gd name="connsiteX0" fmla="*/ 0 w 2433062"/>
              <a:gd name="connsiteY0" fmla="*/ 0 h 1882917"/>
              <a:gd name="connsiteX1" fmla="*/ 197964 w 2433062"/>
              <a:gd name="connsiteY1" fmla="*/ 188404 h 1882917"/>
              <a:gd name="connsiteX2" fmla="*/ 380362 w 2433062"/>
              <a:gd name="connsiteY2" fmla="*/ 287079 h 1882917"/>
              <a:gd name="connsiteX3" fmla="*/ 706902 w 2433062"/>
              <a:gd name="connsiteY3" fmla="*/ 385754 h 1882917"/>
              <a:gd name="connsiteX4" fmla="*/ 752172 w 2433062"/>
              <a:gd name="connsiteY4" fmla="*/ 453797 h 1882917"/>
              <a:gd name="connsiteX5" fmla="*/ 937256 w 2433062"/>
              <a:gd name="connsiteY5" fmla="*/ 615394 h 1882917"/>
              <a:gd name="connsiteX6" fmla="*/ 1034867 w 2433062"/>
              <a:gd name="connsiteY6" fmla="*/ 654859 h 1882917"/>
              <a:gd name="connsiteX7" fmla="*/ 1254588 w 2433062"/>
              <a:gd name="connsiteY7" fmla="*/ 788301 h 1882917"/>
              <a:gd name="connsiteX8" fmla="*/ 1599434 w 2433062"/>
              <a:gd name="connsiteY8" fmla="*/ 1055070 h 1882917"/>
              <a:gd name="connsiteX9" fmla="*/ 1892103 w 2433062"/>
              <a:gd name="connsiteY9" fmla="*/ 1309831 h 1882917"/>
              <a:gd name="connsiteX10" fmla="*/ 1523964 w 2433062"/>
              <a:gd name="connsiteY10" fmla="*/ 1516096 h 1882917"/>
              <a:gd name="connsiteX11" fmla="*/ 1593076 w 2433062"/>
              <a:gd name="connsiteY11" fmla="*/ 1617105 h 1882917"/>
              <a:gd name="connsiteX12" fmla="*/ 1880154 w 2433062"/>
              <a:gd name="connsiteY12" fmla="*/ 1617104 h 1882917"/>
              <a:gd name="connsiteX13" fmla="*/ 2140652 w 2433062"/>
              <a:gd name="connsiteY13" fmla="*/ 1643684 h 1882917"/>
              <a:gd name="connsiteX14" fmla="*/ 2433048 w 2433062"/>
              <a:gd name="connsiteY14" fmla="*/ 1882917 h 1882917"/>
              <a:gd name="connsiteX0" fmla="*/ 0 w 2433103"/>
              <a:gd name="connsiteY0" fmla="*/ 0 h 1884386"/>
              <a:gd name="connsiteX1" fmla="*/ 197964 w 2433103"/>
              <a:gd name="connsiteY1" fmla="*/ 188404 h 1884386"/>
              <a:gd name="connsiteX2" fmla="*/ 380362 w 2433103"/>
              <a:gd name="connsiteY2" fmla="*/ 287079 h 1884386"/>
              <a:gd name="connsiteX3" fmla="*/ 706902 w 2433103"/>
              <a:gd name="connsiteY3" fmla="*/ 385754 h 1884386"/>
              <a:gd name="connsiteX4" fmla="*/ 752172 w 2433103"/>
              <a:gd name="connsiteY4" fmla="*/ 453797 h 1884386"/>
              <a:gd name="connsiteX5" fmla="*/ 937256 w 2433103"/>
              <a:gd name="connsiteY5" fmla="*/ 615394 h 1884386"/>
              <a:gd name="connsiteX6" fmla="*/ 1034867 w 2433103"/>
              <a:gd name="connsiteY6" fmla="*/ 654859 h 1884386"/>
              <a:gd name="connsiteX7" fmla="*/ 1254588 w 2433103"/>
              <a:gd name="connsiteY7" fmla="*/ 788301 h 1884386"/>
              <a:gd name="connsiteX8" fmla="*/ 1599434 w 2433103"/>
              <a:gd name="connsiteY8" fmla="*/ 1055070 h 1884386"/>
              <a:gd name="connsiteX9" fmla="*/ 1892103 w 2433103"/>
              <a:gd name="connsiteY9" fmla="*/ 1309831 h 1884386"/>
              <a:gd name="connsiteX10" fmla="*/ 1523964 w 2433103"/>
              <a:gd name="connsiteY10" fmla="*/ 1516096 h 1884386"/>
              <a:gd name="connsiteX11" fmla="*/ 1593076 w 2433103"/>
              <a:gd name="connsiteY11" fmla="*/ 1617105 h 1884386"/>
              <a:gd name="connsiteX12" fmla="*/ 1880154 w 2433103"/>
              <a:gd name="connsiteY12" fmla="*/ 1617104 h 1884386"/>
              <a:gd name="connsiteX13" fmla="*/ 2329188 w 2433103"/>
              <a:gd name="connsiteY13" fmla="*/ 1882043 h 1884386"/>
              <a:gd name="connsiteX14" fmla="*/ 2433048 w 2433103"/>
              <a:gd name="connsiteY14" fmla="*/ 1882917 h 1884386"/>
              <a:gd name="connsiteX0" fmla="*/ 0 w 2433103"/>
              <a:gd name="connsiteY0" fmla="*/ 0 h 1893111"/>
              <a:gd name="connsiteX1" fmla="*/ 197964 w 2433103"/>
              <a:gd name="connsiteY1" fmla="*/ 188404 h 1893111"/>
              <a:gd name="connsiteX2" fmla="*/ 380362 w 2433103"/>
              <a:gd name="connsiteY2" fmla="*/ 287079 h 1893111"/>
              <a:gd name="connsiteX3" fmla="*/ 706902 w 2433103"/>
              <a:gd name="connsiteY3" fmla="*/ 385754 h 1893111"/>
              <a:gd name="connsiteX4" fmla="*/ 752172 w 2433103"/>
              <a:gd name="connsiteY4" fmla="*/ 453797 h 1893111"/>
              <a:gd name="connsiteX5" fmla="*/ 937256 w 2433103"/>
              <a:gd name="connsiteY5" fmla="*/ 615394 h 1893111"/>
              <a:gd name="connsiteX6" fmla="*/ 1034867 w 2433103"/>
              <a:gd name="connsiteY6" fmla="*/ 654859 h 1893111"/>
              <a:gd name="connsiteX7" fmla="*/ 1254588 w 2433103"/>
              <a:gd name="connsiteY7" fmla="*/ 788301 h 1893111"/>
              <a:gd name="connsiteX8" fmla="*/ 1599434 w 2433103"/>
              <a:gd name="connsiteY8" fmla="*/ 1055070 h 1893111"/>
              <a:gd name="connsiteX9" fmla="*/ 1892103 w 2433103"/>
              <a:gd name="connsiteY9" fmla="*/ 1309831 h 1893111"/>
              <a:gd name="connsiteX10" fmla="*/ 1523964 w 2433103"/>
              <a:gd name="connsiteY10" fmla="*/ 1516096 h 1893111"/>
              <a:gd name="connsiteX11" fmla="*/ 1593076 w 2433103"/>
              <a:gd name="connsiteY11" fmla="*/ 1617105 h 1893111"/>
              <a:gd name="connsiteX12" fmla="*/ 1974422 w 2433103"/>
              <a:gd name="connsiteY12" fmla="*/ 1893098 h 1893111"/>
              <a:gd name="connsiteX13" fmla="*/ 2329188 w 2433103"/>
              <a:gd name="connsiteY13" fmla="*/ 1882043 h 1893111"/>
              <a:gd name="connsiteX14" fmla="*/ 2433048 w 2433103"/>
              <a:gd name="connsiteY14" fmla="*/ 1882917 h 1893111"/>
              <a:gd name="connsiteX0" fmla="*/ 0 w 2433103"/>
              <a:gd name="connsiteY0" fmla="*/ 0 h 1893115"/>
              <a:gd name="connsiteX1" fmla="*/ 197964 w 2433103"/>
              <a:gd name="connsiteY1" fmla="*/ 188404 h 1893115"/>
              <a:gd name="connsiteX2" fmla="*/ 380362 w 2433103"/>
              <a:gd name="connsiteY2" fmla="*/ 287079 h 1893115"/>
              <a:gd name="connsiteX3" fmla="*/ 706902 w 2433103"/>
              <a:gd name="connsiteY3" fmla="*/ 385754 h 1893115"/>
              <a:gd name="connsiteX4" fmla="*/ 752172 w 2433103"/>
              <a:gd name="connsiteY4" fmla="*/ 453797 h 1893115"/>
              <a:gd name="connsiteX5" fmla="*/ 937256 w 2433103"/>
              <a:gd name="connsiteY5" fmla="*/ 615394 h 1893115"/>
              <a:gd name="connsiteX6" fmla="*/ 1034867 w 2433103"/>
              <a:gd name="connsiteY6" fmla="*/ 654859 h 1893115"/>
              <a:gd name="connsiteX7" fmla="*/ 1254588 w 2433103"/>
              <a:gd name="connsiteY7" fmla="*/ 788301 h 1893115"/>
              <a:gd name="connsiteX8" fmla="*/ 1599434 w 2433103"/>
              <a:gd name="connsiteY8" fmla="*/ 1055070 h 1893115"/>
              <a:gd name="connsiteX9" fmla="*/ 1892103 w 2433103"/>
              <a:gd name="connsiteY9" fmla="*/ 1309831 h 1893115"/>
              <a:gd name="connsiteX10" fmla="*/ 1523964 w 2433103"/>
              <a:gd name="connsiteY10" fmla="*/ 1516096 h 1893115"/>
              <a:gd name="connsiteX11" fmla="*/ 1847599 w 2433103"/>
              <a:gd name="connsiteY11" fmla="*/ 1673558 h 1893115"/>
              <a:gd name="connsiteX12" fmla="*/ 1974422 w 2433103"/>
              <a:gd name="connsiteY12" fmla="*/ 1893098 h 1893115"/>
              <a:gd name="connsiteX13" fmla="*/ 2329188 w 2433103"/>
              <a:gd name="connsiteY13" fmla="*/ 1882043 h 1893115"/>
              <a:gd name="connsiteX14" fmla="*/ 2433048 w 2433103"/>
              <a:gd name="connsiteY14" fmla="*/ 1882917 h 1893115"/>
              <a:gd name="connsiteX0" fmla="*/ 0 w 2433103"/>
              <a:gd name="connsiteY0" fmla="*/ 0 h 1893115"/>
              <a:gd name="connsiteX1" fmla="*/ 197964 w 2433103"/>
              <a:gd name="connsiteY1" fmla="*/ 188404 h 1893115"/>
              <a:gd name="connsiteX2" fmla="*/ 380362 w 2433103"/>
              <a:gd name="connsiteY2" fmla="*/ 287079 h 1893115"/>
              <a:gd name="connsiteX3" fmla="*/ 706902 w 2433103"/>
              <a:gd name="connsiteY3" fmla="*/ 385754 h 1893115"/>
              <a:gd name="connsiteX4" fmla="*/ 752172 w 2433103"/>
              <a:gd name="connsiteY4" fmla="*/ 453797 h 1893115"/>
              <a:gd name="connsiteX5" fmla="*/ 937256 w 2433103"/>
              <a:gd name="connsiteY5" fmla="*/ 615394 h 1893115"/>
              <a:gd name="connsiteX6" fmla="*/ 1034867 w 2433103"/>
              <a:gd name="connsiteY6" fmla="*/ 654859 h 1893115"/>
              <a:gd name="connsiteX7" fmla="*/ 1254588 w 2433103"/>
              <a:gd name="connsiteY7" fmla="*/ 788301 h 1893115"/>
              <a:gd name="connsiteX8" fmla="*/ 1599434 w 2433103"/>
              <a:gd name="connsiteY8" fmla="*/ 1055070 h 1893115"/>
              <a:gd name="connsiteX9" fmla="*/ 1892103 w 2433103"/>
              <a:gd name="connsiteY9" fmla="*/ 1309831 h 1893115"/>
              <a:gd name="connsiteX10" fmla="*/ 1825622 w 2433103"/>
              <a:gd name="connsiteY10" fmla="*/ 1440825 h 1893115"/>
              <a:gd name="connsiteX11" fmla="*/ 1847599 w 2433103"/>
              <a:gd name="connsiteY11" fmla="*/ 1673558 h 1893115"/>
              <a:gd name="connsiteX12" fmla="*/ 1974422 w 2433103"/>
              <a:gd name="connsiteY12" fmla="*/ 1893098 h 1893115"/>
              <a:gd name="connsiteX13" fmla="*/ 2329188 w 2433103"/>
              <a:gd name="connsiteY13" fmla="*/ 1882043 h 1893115"/>
              <a:gd name="connsiteX14" fmla="*/ 2433048 w 2433103"/>
              <a:gd name="connsiteY14" fmla="*/ 1882917 h 1893115"/>
              <a:gd name="connsiteX0" fmla="*/ 0 w 2433103"/>
              <a:gd name="connsiteY0" fmla="*/ 0 h 1893115"/>
              <a:gd name="connsiteX1" fmla="*/ 197964 w 2433103"/>
              <a:gd name="connsiteY1" fmla="*/ 188404 h 1893115"/>
              <a:gd name="connsiteX2" fmla="*/ 380362 w 2433103"/>
              <a:gd name="connsiteY2" fmla="*/ 287079 h 1893115"/>
              <a:gd name="connsiteX3" fmla="*/ 706902 w 2433103"/>
              <a:gd name="connsiteY3" fmla="*/ 385754 h 1893115"/>
              <a:gd name="connsiteX4" fmla="*/ 752172 w 2433103"/>
              <a:gd name="connsiteY4" fmla="*/ 453797 h 1893115"/>
              <a:gd name="connsiteX5" fmla="*/ 937256 w 2433103"/>
              <a:gd name="connsiteY5" fmla="*/ 615394 h 1893115"/>
              <a:gd name="connsiteX6" fmla="*/ 1034867 w 2433103"/>
              <a:gd name="connsiteY6" fmla="*/ 654859 h 1893115"/>
              <a:gd name="connsiteX7" fmla="*/ 1254588 w 2433103"/>
              <a:gd name="connsiteY7" fmla="*/ 788301 h 1893115"/>
              <a:gd name="connsiteX8" fmla="*/ 1599434 w 2433103"/>
              <a:gd name="connsiteY8" fmla="*/ 1055070 h 1893115"/>
              <a:gd name="connsiteX9" fmla="*/ 1863823 w 2433103"/>
              <a:gd name="connsiteY9" fmla="*/ 1316104 h 1893115"/>
              <a:gd name="connsiteX10" fmla="*/ 1825622 w 2433103"/>
              <a:gd name="connsiteY10" fmla="*/ 1440825 h 1893115"/>
              <a:gd name="connsiteX11" fmla="*/ 1847599 w 2433103"/>
              <a:gd name="connsiteY11" fmla="*/ 1673558 h 1893115"/>
              <a:gd name="connsiteX12" fmla="*/ 1974422 w 2433103"/>
              <a:gd name="connsiteY12" fmla="*/ 1893098 h 1893115"/>
              <a:gd name="connsiteX13" fmla="*/ 2329188 w 2433103"/>
              <a:gd name="connsiteY13" fmla="*/ 1882043 h 1893115"/>
              <a:gd name="connsiteX14" fmla="*/ 2433048 w 2433103"/>
              <a:gd name="connsiteY14" fmla="*/ 1882917 h 1893115"/>
              <a:gd name="connsiteX0" fmla="*/ 0 w 2433103"/>
              <a:gd name="connsiteY0" fmla="*/ 0 h 1893115"/>
              <a:gd name="connsiteX1" fmla="*/ 197964 w 2433103"/>
              <a:gd name="connsiteY1" fmla="*/ 188404 h 1893115"/>
              <a:gd name="connsiteX2" fmla="*/ 380362 w 2433103"/>
              <a:gd name="connsiteY2" fmla="*/ 287079 h 1893115"/>
              <a:gd name="connsiteX3" fmla="*/ 706902 w 2433103"/>
              <a:gd name="connsiteY3" fmla="*/ 385754 h 1893115"/>
              <a:gd name="connsiteX4" fmla="*/ 752172 w 2433103"/>
              <a:gd name="connsiteY4" fmla="*/ 453797 h 1893115"/>
              <a:gd name="connsiteX5" fmla="*/ 937256 w 2433103"/>
              <a:gd name="connsiteY5" fmla="*/ 615394 h 1893115"/>
              <a:gd name="connsiteX6" fmla="*/ 1034867 w 2433103"/>
              <a:gd name="connsiteY6" fmla="*/ 654859 h 1893115"/>
              <a:gd name="connsiteX7" fmla="*/ 1254588 w 2433103"/>
              <a:gd name="connsiteY7" fmla="*/ 788301 h 1893115"/>
              <a:gd name="connsiteX8" fmla="*/ 1599434 w 2433103"/>
              <a:gd name="connsiteY8" fmla="*/ 1055070 h 1893115"/>
              <a:gd name="connsiteX9" fmla="*/ 1863823 w 2433103"/>
              <a:gd name="connsiteY9" fmla="*/ 1316104 h 1893115"/>
              <a:gd name="connsiteX10" fmla="*/ 1825622 w 2433103"/>
              <a:gd name="connsiteY10" fmla="*/ 1440825 h 1893115"/>
              <a:gd name="connsiteX11" fmla="*/ 1847599 w 2433103"/>
              <a:gd name="connsiteY11" fmla="*/ 1673558 h 1893115"/>
              <a:gd name="connsiteX12" fmla="*/ 1974422 w 2433103"/>
              <a:gd name="connsiteY12" fmla="*/ 1893098 h 1893115"/>
              <a:gd name="connsiteX13" fmla="*/ 2329188 w 2433103"/>
              <a:gd name="connsiteY13" fmla="*/ 1882043 h 1893115"/>
              <a:gd name="connsiteX14" fmla="*/ 2433048 w 2433103"/>
              <a:gd name="connsiteY14" fmla="*/ 1882917 h 1893115"/>
              <a:gd name="connsiteX0" fmla="*/ 0 w 2433103"/>
              <a:gd name="connsiteY0" fmla="*/ 0 h 1893115"/>
              <a:gd name="connsiteX1" fmla="*/ 197964 w 2433103"/>
              <a:gd name="connsiteY1" fmla="*/ 188404 h 1893115"/>
              <a:gd name="connsiteX2" fmla="*/ 380362 w 2433103"/>
              <a:gd name="connsiteY2" fmla="*/ 287079 h 1893115"/>
              <a:gd name="connsiteX3" fmla="*/ 706902 w 2433103"/>
              <a:gd name="connsiteY3" fmla="*/ 385754 h 1893115"/>
              <a:gd name="connsiteX4" fmla="*/ 752172 w 2433103"/>
              <a:gd name="connsiteY4" fmla="*/ 453797 h 1893115"/>
              <a:gd name="connsiteX5" fmla="*/ 899549 w 2433103"/>
              <a:gd name="connsiteY5" fmla="*/ 546396 h 1893115"/>
              <a:gd name="connsiteX6" fmla="*/ 1034867 w 2433103"/>
              <a:gd name="connsiteY6" fmla="*/ 654859 h 1893115"/>
              <a:gd name="connsiteX7" fmla="*/ 1254588 w 2433103"/>
              <a:gd name="connsiteY7" fmla="*/ 788301 h 1893115"/>
              <a:gd name="connsiteX8" fmla="*/ 1599434 w 2433103"/>
              <a:gd name="connsiteY8" fmla="*/ 1055070 h 1893115"/>
              <a:gd name="connsiteX9" fmla="*/ 1863823 w 2433103"/>
              <a:gd name="connsiteY9" fmla="*/ 1316104 h 1893115"/>
              <a:gd name="connsiteX10" fmla="*/ 1825622 w 2433103"/>
              <a:gd name="connsiteY10" fmla="*/ 1440825 h 1893115"/>
              <a:gd name="connsiteX11" fmla="*/ 1847599 w 2433103"/>
              <a:gd name="connsiteY11" fmla="*/ 1673558 h 1893115"/>
              <a:gd name="connsiteX12" fmla="*/ 1974422 w 2433103"/>
              <a:gd name="connsiteY12" fmla="*/ 1893098 h 1893115"/>
              <a:gd name="connsiteX13" fmla="*/ 2329188 w 2433103"/>
              <a:gd name="connsiteY13" fmla="*/ 1882043 h 1893115"/>
              <a:gd name="connsiteX14" fmla="*/ 2433048 w 2433103"/>
              <a:gd name="connsiteY14" fmla="*/ 1882917 h 1893115"/>
              <a:gd name="connsiteX0" fmla="*/ 0 w 2433103"/>
              <a:gd name="connsiteY0" fmla="*/ 0 h 1893115"/>
              <a:gd name="connsiteX1" fmla="*/ 197964 w 2433103"/>
              <a:gd name="connsiteY1" fmla="*/ 188404 h 1893115"/>
              <a:gd name="connsiteX2" fmla="*/ 380362 w 2433103"/>
              <a:gd name="connsiteY2" fmla="*/ 287079 h 1893115"/>
              <a:gd name="connsiteX3" fmla="*/ 574926 w 2433103"/>
              <a:gd name="connsiteY3" fmla="*/ 348119 h 1893115"/>
              <a:gd name="connsiteX4" fmla="*/ 752172 w 2433103"/>
              <a:gd name="connsiteY4" fmla="*/ 453797 h 1893115"/>
              <a:gd name="connsiteX5" fmla="*/ 899549 w 2433103"/>
              <a:gd name="connsiteY5" fmla="*/ 546396 h 1893115"/>
              <a:gd name="connsiteX6" fmla="*/ 1034867 w 2433103"/>
              <a:gd name="connsiteY6" fmla="*/ 654859 h 1893115"/>
              <a:gd name="connsiteX7" fmla="*/ 1254588 w 2433103"/>
              <a:gd name="connsiteY7" fmla="*/ 788301 h 1893115"/>
              <a:gd name="connsiteX8" fmla="*/ 1599434 w 2433103"/>
              <a:gd name="connsiteY8" fmla="*/ 1055070 h 1893115"/>
              <a:gd name="connsiteX9" fmla="*/ 1863823 w 2433103"/>
              <a:gd name="connsiteY9" fmla="*/ 1316104 h 1893115"/>
              <a:gd name="connsiteX10" fmla="*/ 1825622 w 2433103"/>
              <a:gd name="connsiteY10" fmla="*/ 1440825 h 1893115"/>
              <a:gd name="connsiteX11" fmla="*/ 1847599 w 2433103"/>
              <a:gd name="connsiteY11" fmla="*/ 1673558 h 1893115"/>
              <a:gd name="connsiteX12" fmla="*/ 1974422 w 2433103"/>
              <a:gd name="connsiteY12" fmla="*/ 1893098 h 1893115"/>
              <a:gd name="connsiteX13" fmla="*/ 2329188 w 2433103"/>
              <a:gd name="connsiteY13" fmla="*/ 1882043 h 1893115"/>
              <a:gd name="connsiteX14" fmla="*/ 2433048 w 2433103"/>
              <a:gd name="connsiteY14" fmla="*/ 1882917 h 1893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33103" h="1893115">
                <a:moveTo>
                  <a:pt x="0" y="0"/>
                </a:moveTo>
                <a:lnTo>
                  <a:pt x="197964" y="188404"/>
                </a:lnTo>
                <a:lnTo>
                  <a:pt x="380362" y="287079"/>
                </a:lnTo>
                <a:lnTo>
                  <a:pt x="574926" y="348119"/>
                </a:lnTo>
                <a:lnTo>
                  <a:pt x="752172" y="453797"/>
                </a:lnTo>
                <a:lnTo>
                  <a:pt x="899549" y="546396"/>
                </a:lnTo>
                <a:lnTo>
                  <a:pt x="1034867" y="654859"/>
                </a:lnTo>
                <a:lnTo>
                  <a:pt x="1254588" y="788301"/>
                </a:lnTo>
                <a:lnTo>
                  <a:pt x="1599434" y="1055070"/>
                </a:lnTo>
                <a:cubicBezTo>
                  <a:pt x="1696990" y="1139990"/>
                  <a:pt x="1785121" y="1080641"/>
                  <a:pt x="1863823" y="1316104"/>
                </a:cubicBezTo>
                <a:cubicBezTo>
                  <a:pt x="1844804" y="1416222"/>
                  <a:pt x="1948335" y="1372070"/>
                  <a:pt x="1825622" y="1440825"/>
                </a:cubicBezTo>
                <a:cubicBezTo>
                  <a:pt x="1838913" y="1478039"/>
                  <a:pt x="1847599" y="1672451"/>
                  <a:pt x="1847599" y="1673558"/>
                </a:cubicBezTo>
                <a:cubicBezTo>
                  <a:pt x="1859117" y="1688621"/>
                  <a:pt x="1974422" y="1895313"/>
                  <a:pt x="1974422" y="1893098"/>
                </a:cubicBezTo>
                <a:cubicBezTo>
                  <a:pt x="2021382" y="1892212"/>
                  <a:pt x="2330295" y="1883151"/>
                  <a:pt x="2329188" y="1882043"/>
                </a:cubicBezTo>
                <a:cubicBezTo>
                  <a:pt x="2370832" y="1887359"/>
                  <a:pt x="2435263" y="1881809"/>
                  <a:pt x="2433048" y="1882917"/>
                </a:cubicBezTo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85" name="Полилиния 84">
            <a:extLst>
              <a:ext uri="{FF2B5EF4-FFF2-40B4-BE49-F238E27FC236}">
                <a16:creationId xmlns:a16="http://schemas.microsoft.com/office/drawing/2014/main" id="{75AAF8B1-FBE6-5116-7F4F-4CF046A27698}"/>
              </a:ext>
            </a:extLst>
          </p:cNvPr>
          <p:cNvSpPr/>
          <p:nvPr/>
        </p:nvSpPr>
        <p:spPr>
          <a:xfrm rot="398603">
            <a:off x="8043447" y="3662958"/>
            <a:ext cx="830104" cy="607538"/>
          </a:xfrm>
          <a:custGeom>
            <a:avLst/>
            <a:gdLst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46485 w 1564106"/>
              <a:gd name="connsiteY7" fmla="*/ 1431758 h 2374232"/>
              <a:gd name="connsiteX8" fmla="*/ 998621 w 1564106"/>
              <a:gd name="connsiteY8" fmla="*/ 1435768 h 2374232"/>
              <a:gd name="connsiteX9" fmla="*/ 1098885 w 1564106"/>
              <a:gd name="connsiteY9" fmla="*/ 1528011 h 2374232"/>
              <a:gd name="connsiteX10" fmla="*/ 1147011 w 1564106"/>
              <a:gd name="connsiteY10" fmla="*/ 1483895 h 2374232"/>
              <a:gd name="connsiteX11" fmla="*/ 1227221 w 1564106"/>
              <a:gd name="connsiteY11" fmla="*/ 1491916 h 2374232"/>
              <a:gd name="connsiteX12" fmla="*/ 1351548 w 1564106"/>
              <a:gd name="connsiteY12" fmla="*/ 1700463 h 2374232"/>
              <a:gd name="connsiteX13" fmla="*/ 1564106 w 1564106"/>
              <a:gd name="connsiteY13" fmla="*/ 2009274 h 2374232"/>
              <a:gd name="connsiteX14" fmla="*/ 1544053 w 1564106"/>
              <a:gd name="connsiteY14" fmla="*/ 2197768 h 2374232"/>
              <a:gd name="connsiteX15" fmla="*/ 1403685 w 1564106"/>
              <a:gd name="connsiteY15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98621 w 1564106"/>
              <a:gd name="connsiteY7" fmla="*/ 14357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37795 w 1564106"/>
              <a:gd name="connsiteY6" fmla="*/ 142340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44053"/>
              <a:gd name="connsiteY0" fmla="*/ 0 h 2374232"/>
              <a:gd name="connsiteX1" fmla="*/ 0 w 1544053"/>
              <a:gd name="connsiteY1" fmla="*/ 192505 h 2374232"/>
              <a:gd name="connsiteX2" fmla="*/ 344906 w 1544053"/>
              <a:gd name="connsiteY2" fmla="*/ 561474 h 2374232"/>
              <a:gd name="connsiteX3" fmla="*/ 537411 w 1544053"/>
              <a:gd name="connsiteY3" fmla="*/ 930442 h 2374232"/>
              <a:gd name="connsiteX4" fmla="*/ 826169 w 1544053"/>
              <a:gd name="connsiteY4" fmla="*/ 1331495 h 2374232"/>
              <a:gd name="connsiteX5" fmla="*/ 906379 w 1544053"/>
              <a:gd name="connsiteY5" fmla="*/ 1343526 h 2374232"/>
              <a:gd name="connsiteX6" fmla="*/ 937795 w 1544053"/>
              <a:gd name="connsiteY6" fmla="*/ 1423403 h 2374232"/>
              <a:gd name="connsiteX7" fmla="*/ 982746 w 1544053"/>
              <a:gd name="connsiteY7" fmla="*/ 1448468 h 2374232"/>
              <a:gd name="connsiteX8" fmla="*/ 1098885 w 1544053"/>
              <a:gd name="connsiteY8" fmla="*/ 1528011 h 2374232"/>
              <a:gd name="connsiteX9" fmla="*/ 1147011 w 1544053"/>
              <a:gd name="connsiteY9" fmla="*/ 1483895 h 2374232"/>
              <a:gd name="connsiteX10" fmla="*/ 1227221 w 1544053"/>
              <a:gd name="connsiteY10" fmla="*/ 1491916 h 2374232"/>
              <a:gd name="connsiteX11" fmla="*/ 1351548 w 1544053"/>
              <a:gd name="connsiteY11" fmla="*/ 1700463 h 2374232"/>
              <a:gd name="connsiteX12" fmla="*/ 1544053 w 1544053"/>
              <a:gd name="connsiteY12" fmla="*/ 2197768 h 2374232"/>
              <a:gd name="connsiteX13" fmla="*/ 1403685 w 1544053"/>
              <a:gd name="connsiteY13" fmla="*/ 2374232 h 2374232"/>
              <a:gd name="connsiteX0" fmla="*/ 48127 w 1403685"/>
              <a:gd name="connsiteY0" fmla="*/ 0 h 2374232"/>
              <a:gd name="connsiteX1" fmla="*/ 0 w 1403685"/>
              <a:gd name="connsiteY1" fmla="*/ 192505 h 2374232"/>
              <a:gd name="connsiteX2" fmla="*/ 344906 w 1403685"/>
              <a:gd name="connsiteY2" fmla="*/ 561474 h 2374232"/>
              <a:gd name="connsiteX3" fmla="*/ 537411 w 1403685"/>
              <a:gd name="connsiteY3" fmla="*/ 930442 h 2374232"/>
              <a:gd name="connsiteX4" fmla="*/ 826169 w 1403685"/>
              <a:gd name="connsiteY4" fmla="*/ 1331495 h 2374232"/>
              <a:gd name="connsiteX5" fmla="*/ 906379 w 1403685"/>
              <a:gd name="connsiteY5" fmla="*/ 1343526 h 2374232"/>
              <a:gd name="connsiteX6" fmla="*/ 937795 w 1403685"/>
              <a:gd name="connsiteY6" fmla="*/ 1423403 h 2374232"/>
              <a:gd name="connsiteX7" fmla="*/ 982746 w 1403685"/>
              <a:gd name="connsiteY7" fmla="*/ 1448468 h 2374232"/>
              <a:gd name="connsiteX8" fmla="*/ 1098885 w 1403685"/>
              <a:gd name="connsiteY8" fmla="*/ 1528011 h 2374232"/>
              <a:gd name="connsiteX9" fmla="*/ 1147011 w 1403685"/>
              <a:gd name="connsiteY9" fmla="*/ 1483895 h 2374232"/>
              <a:gd name="connsiteX10" fmla="*/ 1227221 w 1403685"/>
              <a:gd name="connsiteY10" fmla="*/ 1491916 h 2374232"/>
              <a:gd name="connsiteX11" fmla="*/ 1351548 w 1403685"/>
              <a:gd name="connsiteY11" fmla="*/ 1700463 h 2374232"/>
              <a:gd name="connsiteX12" fmla="*/ 1403685 w 1403685"/>
              <a:gd name="connsiteY12" fmla="*/ 2374232 h 2374232"/>
              <a:gd name="connsiteX0" fmla="*/ 48127 w 1351548"/>
              <a:gd name="connsiteY0" fmla="*/ 0 h 1700463"/>
              <a:gd name="connsiteX1" fmla="*/ 0 w 1351548"/>
              <a:gd name="connsiteY1" fmla="*/ 192505 h 1700463"/>
              <a:gd name="connsiteX2" fmla="*/ 344906 w 1351548"/>
              <a:gd name="connsiteY2" fmla="*/ 561474 h 1700463"/>
              <a:gd name="connsiteX3" fmla="*/ 537411 w 1351548"/>
              <a:gd name="connsiteY3" fmla="*/ 930442 h 1700463"/>
              <a:gd name="connsiteX4" fmla="*/ 826169 w 1351548"/>
              <a:gd name="connsiteY4" fmla="*/ 1331495 h 1700463"/>
              <a:gd name="connsiteX5" fmla="*/ 906379 w 1351548"/>
              <a:gd name="connsiteY5" fmla="*/ 1343526 h 1700463"/>
              <a:gd name="connsiteX6" fmla="*/ 937795 w 1351548"/>
              <a:gd name="connsiteY6" fmla="*/ 1423403 h 1700463"/>
              <a:gd name="connsiteX7" fmla="*/ 982746 w 1351548"/>
              <a:gd name="connsiteY7" fmla="*/ 1448468 h 1700463"/>
              <a:gd name="connsiteX8" fmla="*/ 1098885 w 1351548"/>
              <a:gd name="connsiteY8" fmla="*/ 1528011 h 1700463"/>
              <a:gd name="connsiteX9" fmla="*/ 1147011 w 1351548"/>
              <a:gd name="connsiteY9" fmla="*/ 1483895 h 1700463"/>
              <a:gd name="connsiteX10" fmla="*/ 1227221 w 1351548"/>
              <a:gd name="connsiteY10" fmla="*/ 1491916 h 1700463"/>
              <a:gd name="connsiteX11" fmla="*/ 1351548 w 1351548"/>
              <a:gd name="connsiteY11" fmla="*/ 1700463 h 1700463"/>
              <a:gd name="connsiteX0" fmla="*/ 6852 w 1310273"/>
              <a:gd name="connsiteY0" fmla="*/ 0 h 1700463"/>
              <a:gd name="connsiteX1" fmla="*/ 0 w 1310273"/>
              <a:gd name="connsiteY1" fmla="*/ 179805 h 1700463"/>
              <a:gd name="connsiteX2" fmla="*/ 303631 w 1310273"/>
              <a:gd name="connsiteY2" fmla="*/ 561474 h 1700463"/>
              <a:gd name="connsiteX3" fmla="*/ 496136 w 1310273"/>
              <a:gd name="connsiteY3" fmla="*/ 930442 h 1700463"/>
              <a:gd name="connsiteX4" fmla="*/ 784894 w 1310273"/>
              <a:gd name="connsiteY4" fmla="*/ 1331495 h 1700463"/>
              <a:gd name="connsiteX5" fmla="*/ 865104 w 1310273"/>
              <a:gd name="connsiteY5" fmla="*/ 1343526 h 1700463"/>
              <a:gd name="connsiteX6" fmla="*/ 896520 w 1310273"/>
              <a:gd name="connsiteY6" fmla="*/ 1423403 h 1700463"/>
              <a:gd name="connsiteX7" fmla="*/ 941471 w 1310273"/>
              <a:gd name="connsiteY7" fmla="*/ 1448468 h 1700463"/>
              <a:gd name="connsiteX8" fmla="*/ 1057610 w 1310273"/>
              <a:gd name="connsiteY8" fmla="*/ 1528011 h 1700463"/>
              <a:gd name="connsiteX9" fmla="*/ 1105736 w 1310273"/>
              <a:gd name="connsiteY9" fmla="*/ 1483895 h 1700463"/>
              <a:gd name="connsiteX10" fmla="*/ 1185946 w 1310273"/>
              <a:gd name="connsiteY10" fmla="*/ 1491916 h 1700463"/>
              <a:gd name="connsiteX11" fmla="*/ 1310273 w 1310273"/>
              <a:gd name="connsiteY11" fmla="*/ 1700463 h 1700463"/>
              <a:gd name="connsiteX0" fmla="*/ 0 w 1331996"/>
              <a:gd name="connsiteY0" fmla="*/ 0 h 1697288"/>
              <a:gd name="connsiteX1" fmla="*/ 21723 w 1331996"/>
              <a:gd name="connsiteY1" fmla="*/ 176630 h 1697288"/>
              <a:gd name="connsiteX2" fmla="*/ 325354 w 1331996"/>
              <a:gd name="connsiteY2" fmla="*/ 558299 h 1697288"/>
              <a:gd name="connsiteX3" fmla="*/ 517859 w 1331996"/>
              <a:gd name="connsiteY3" fmla="*/ 927267 h 1697288"/>
              <a:gd name="connsiteX4" fmla="*/ 806617 w 1331996"/>
              <a:gd name="connsiteY4" fmla="*/ 1328320 h 1697288"/>
              <a:gd name="connsiteX5" fmla="*/ 886827 w 1331996"/>
              <a:gd name="connsiteY5" fmla="*/ 1340351 h 1697288"/>
              <a:gd name="connsiteX6" fmla="*/ 918243 w 1331996"/>
              <a:gd name="connsiteY6" fmla="*/ 1420228 h 1697288"/>
              <a:gd name="connsiteX7" fmla="*/ 963194 w 1331996"/>
              <a:gd name="connsiteY7" fmla="*/ 1445293 h 1697288"/>
              <a:gd name="connsiteX8" fmla="*/ 1079333 w 1331996"/>
              <a:gd name="connsiteY8" fmla="*/ 1524836 h 1697288"/>
              <a:gd name="connsiteX9" fmla="*/ 1127459 w 1331996"/>
              <a:gd name="connsiteY9" fmla="*/ 1480720 h 1697288"/>
              <a:gd name="connsiteX10" fmla="*/ 1207669 w 1331996"/>
              <a:gd name="connsiteY10" fmla="*/ 1488741 h 1697288"/>
              <a:gd name="connsiteX11" fmla="*/ 1331996 w 1331996"/>
              <a:gd name="connsiteY11" fmla="*/ 1697288 h 1697288"/>
              <a:gd name="connsiteX0" fmla="*/ 0 w 1490746"/>
              <a:gd name="connsiteY0" fmla="*/ 0 h 1697288"/>
              <a:gd name="connsiteX1" fmla="*/ 180473 w 1490746"/>
              <a:gd name="connsiteY1" fmla="*/ 176630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414254 w 1490746"/>
              <a:gd name="connsiteY1" fmla="*/ 434474 h 1697288"/>
              <a:gd name="connsiteX2" fmla="*/ 676609 w 1490746"/>
              <a:gd name="connsiteY2" fmla="*/ 927267 h 1697288"/>
              <a:gd name="connsiteX3" fmla="*/ 965367 w 1490746"/>
              <a:gd name="connsiteY3" fmla="*/ 1328320 h 1697288"/>
              <a:gd name="connsiteX4" fmla="*/ 1045577 w 1490746"/>
              <a:gd name="connsiteY4" fmla="*/ 1340351 h 1697288"/>
              <a:gd name="connsiteX5" fmla="*/ 1076993 w 1490746"/>
              <a:gd name="connsiteY5" fmla="*/ 1420228 h 1697288"/>
              <a:gd name="connsiteX6" fmla="*/ 1121944 w 1490746"/>
              <a:gd name="connsiteY6" fmla="*/ 1445293 h 1697288"/>
              <a:gd name="connsiteX7" fmla="*/ 1238083 w 1490746"/>
              <a:gd name="connsiteY7" fmla="*/ 1524836 h 1697288"/>
              <a:gd name="connsiteX8" fmla="*/ 1286209 w 1490746"/>
              <a:gd name="connsiteY8" fmla="*/ 1480720 h 1697288"/>
              <a:gd name="connsiteX9" fmla="*/ 1366419 w 1490746"/>
              <a:gd name="connsiteY9" fmla="*/ 1488741 h 1697288"/>
              <a:gd name="connsiteX10" fmla="*/ 1490746 w 1490746"/>
              <a:gd name="connsiteY10" fmla="*/ 1697288 h 1697288"/>
              <a:gd name="connsiteX0" fmla="*/ 0 w 1490746"/>
              <a:gd name="connsiteY0" fmla="*/ 0 h 1697288"/>
              <a:gd name="connsiteX1" fmla="*/ 138808 w 1490746"/>
              <a:gd name="connsiteY1" fmla="*/ 154214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12687"/>
              <a:gd name="connsiteY0" fmla="*/ 0 h 1701005"/>
              <a:gd name="connsiteX1" fmla="*/ 60749 w 1412687"/>
              <a:gd name="connsiteY1" fmla="*/ 157931 h 1701005"/>
              <a:gd name="connsiteX2" fmla="*/ 336195 w 1412687"/>
              <a:gd name="connsiteY2" fmla="*/ 438191 h 1701005"/>
              <a:gd name="connsiteX3" fmla="*/ 598550 w 1412687"/>
              <a:gd name="connsiteY3" fmla="*/ 930984 h 1701005"/>
              <a:gd name="connsiteX4" fmla="*/ 887308 w 1412687"/>
              <a:gd name="connsiteY4" fmla="*/ 1332037 h 1701005"/>
              <a:gd name="connsiteX5" fmla="*/ 967518 w 1412687"/>
              <a:gd name="connsiteY5" fmla="*/ 1344068 h 1701005"/>
              <a:gd name="connsiteX6" fmla="*/ 998934 w 1412687"/>
              <a:gd name="connsiteY6" fmla="*/ 1423945 h 1701005"/>
              <a:gd name="connsiteX7" fmla="*/ 1043885 w 1412687"/>
              <a:gd name="connsiteY7" fmla="*/ 1449010 h 1701005"/>
              <a:gd name="connsiteX8" fmla="*/ 1160024 w 1412687"/>
              <a:gd name="connsiteY8" fmla="*/ 1528553 h 1701005"/>
              <a:gd name="connsiteX9" fmla="*/ 1208150 w 1412687"/>
              <a:gd name="connsiteY9" fmla="*/ 1484437 h 1701005"/>
              <a:gd name="connsiteX10" fmla="*/ 1288360 w 1412687"/>
              <a:gd name="connsiteY10" fmla="*/ 1492458 h 1701005"/>
              <a:gd name="connsiteX11" fmla="*/ 1412687 w 1412687"/>
              <a:gd name="connsiteY11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15419 w 1368082"/>
              <a:gd name="connsiteY8" fmla="*/ 1528553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68082 w 1368082"/>
              <a:gd name="connsiteY11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15419 w 1368082"/>
              <a:gd name="connsiteY8" fmla="*/ 1528553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01378 w 1368082"/>
              <a:gd name="connsiteY11" fmla="*/ 1632689 h 1701005"/>
              <a:gd name="connsiteX12" fmla="*/ 1368082 w 1368082"/>
              <a:gd name="connsiteY12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40533 w 1368082"/>
              <a:gd name="connsiteY8" fmla="*/ 1466555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01378 w 1368082"/>
              <a:gd name="connsiteY11" fmla="*/ 1632689 h 1701005"/>
              <a:gd name="connsiteX12" fmla="*/ 1368082 w 1368082"/>
              <a:gd name="connsiteY12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1077168 w 1368082"/>
              <a:gd name="connsiteY7" fmla="*/ 1356499 h 1701005"/>
              <a:gd name="connsiteX8" fmla="*/ 1140533 w 1368082"/>
              <a:gd name="connsiteY8" fmla="*/ 1466555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01378 w 1368082"/>
              <a:gd name="connsiteY11" fmla="*/ 1632689 h 1701005"/>
              <a:gd name="connsiteX12" fmla="*/ 1368082 w 1368082"/>
              <a:gd name="connsiteY12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1035776 w 1368082"/>
              <a:gd name="connsiteY6" fmla="*/ 1251372 h 1701005"/>
              <a:gd name="connsiteX7" fmla="*/ 1077168 w 1368082"/>
              <a:gd name="connsiteY7" fmla="*/ 1356499 h 1701005"/>
              <a:gd name="connsiteX8" fmla="*/ 1140533 w 1368082"/>
              <a:gd name="connsiteY8" fmla="*/ 1466555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01378 w 1368082"/>
              <a:gd name="connsiteY11" fmla="*/ 1632689 h 1701005"/>
              <a:gd name="connsiteX12" fmla="*/ 1368082 w 1368082"/>
              <a:gd name="connsiteY12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1019326 w 1368082"/>
              <a:gd name="connsiteY5" fmla="*/ 1046184 h 1701005"/>
              <a:gd name="connsiteX6" fmla="*/ 1035776 w 1368082"/>
              <a:gd name="connsiteY6" fmla="*/ 1251372 h 1701005"/>
              <a:gd name="connsiteX7" fmla="*/ 1077168 w 1368082"/>
              <a:gd name="connsiteY7" fmla="*/ 1356499 h 1701005"/>
              <a:gd name="connsiteX8" fmla="*/ 1140533 w 1368082"/>
              <a:gd name="connsiteY8" fmla="*/ 1466555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01378 w 1368082"/>
              <a:gd name="connsiteY11" fmla="*/ 1632689 h 1701005"/>
              <a:gd name="connsiteX12" fmla="*/ 1368082 w 1368082"/>
              <a:gd name="connsiteY12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37945 w 1368082"/>
              <a:gd name="connsiteY4" fmla="*/ 1087223 h 1701005"/>
              <a:gd name="connsiteX5" fmla="*/ 1019326 w 1368082"/>
              <a:gd name="connsiteY5" fmla="*/ 1046184 h 1701005"/>
              <a:gd name="connsiteX6" fmla="*/ 1035776 w 1368082"/>
              <a:gd name="connsiteY6" fmla="*/ 1251372 h 1701005"/>
              <a:gd name="connsiteX7" fmla="*/ 1077168 w 1368082"/>
              <a:gd name="connsiteY7" fmla="*/ 1356499 h 1701005"/>
              <a:gd name="connsiteX8" fmla="*/ 1140533 w 1368082"/>
              <a:gd name="connsiteY8" fmla="*/ 1466555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01378 w 1368082"/>
              <a:gd name="connsiteY11" fmla="*/ 1632689 h 1701005"/>
              <a:gd name="connsiteX12" fmla="*/ 1368082 w 1368082"/>
              <a:gd name="connsiteY12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693359 w 1368082"/>
              <a:gd name="connsiteY3" fmla="*/ 792046 h 1701005"/>
              <a:gd name="connsiteX4" fmla="*/ 837945 w 1368082"/>
              <a:gd name="connsiteY4" fmla="*/ 1087223 h 1701005"/>
              <a:gd name="connsiteX5" fmla="*/ 1019326 w 1368082"/>
              <a:gd name="connsiteY5" fmla="*/ 1046184 h 1701005"/>
              <a:gd name="connsiteX6" fmla="*/ 1035776 w 1368082"/>
              <a:gd name="connsiteY6" fmla="*/ 1251372 h 1701005"/>
              <a:gd name="connsiteX7" fmla="*/ 1077168 w 1368082"/>
              <a:gd name="connsiteY7" fmla="*/ 1356499 h 1701005"/>
              <a:gd name="connsiteX8" fmla="*/ 1140533 w 1368082"/>
              <a:gd name="connsiteY8" fmla="*/ 1466555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01378 w 1368082"/>
              <a:gd name="connsiteY11" fmla="*/ 1632689 h 1701005"/>
              <a:gd name="connsiteX12" fmla="*/ 1368082 w 1368082"/>
              <a:gd name="connsiteY12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189088 w 1368082"/>
              <a:gd name="connsiteY2" fmla="*/ 424825 h 1701005"/>
              <a:gd name="connsiteX3" fmla="*/ 291590 w 1368082"/>
              <a:gd name="connsiteY3" fmla="*/ 438191 h 1701005"/>
              <a:gd name="connsiteX4" fmla="*/ 693359 w 1368082"/>
              <a:gd name="connsiteY4" fmla="*/ 792046 h 1701005"/>
              <a:gd name="connsiteX5" fmla="*/ 837945 w 1368082"/>
              <a:gd name="connsiteY5" fmla="*/ 1087223 h 1701005"/>
              <a:gd name="connsiteX6" fmla="*/ 1019326 w 1368082"/>
              <a:gd name="connsiteY6" fmla="*/ 1046184 h 1701005"/>
              <a:gd name="connsiteX7" fmla="*/ 1035776 w 1368082"/>
              <a:gd name="connsiteY7" fmla="*/ 1251372 h 1701005"/>
              <a:gd name="connsiteX8" fmla="*/ 1077168 w 1368082"/>
              <a:gd name="connsiteY8" fmla="*/ 1356499 h 1701005"/>
              <a:gd name="connsiteX9" fmla="*/ 1140533 w 1368082"/>
              <a:gd name="connsiteY9" fmla="*/ 1466555 h 1701005"/>
              <a:gd name="connsiteX10" fmla="*/ 1163545 w 1368082"/>
              <a:gd name="connsiteY10" fmla="*/ 1484437 h 1701005"/>
              <a:gd name="connsiteX11" fmla="*/ 1243755 w 1368082"/>
              <a:gd name="connsiteY11" fmla="*/ 1492458 h 1701005"/>
              <a:gd name="connsiteX12" fmla="*/ 1301378 w 1368082"/>
              <a:gd name="connsiteY12" fmla="*/ 1632689 h 1701005"/>
              <a:gd name="connsiteX13" fmla="*/ 1368082 w 1368082"/>
              <a:gd name="connsiteY13" fmla="*/ 1701005 h 1701005"/>
              <a:gd name="connsiteX0" fmla="*/ 0 w 1368082"/>
              <a:gd name="connsiteY0" fmla="*/ 0 h 1701005"/>
              <a:gd name="connsiteX1" fmla="*/ 28262 w 1368082"/>
              <a:gd name="connsiteY1" fmla="*/ 307602 h 1701005"/>
              <a:gd name="connsiteX2" fmla="*/ 189088 w 1368082"/>
              <a:gd name="connsiteY2" fmla="*/ 424825 h 1701005"/>
              <a:gd name="connsiteX3" fmla="*/ 291590 w 1368082"/>
              <a:gd name="connsiteY3" fmla="*/ 438191 h 1701005"/>
              <a:gd name="connsiteX4" fmla="*/ 693359 w 1368082"/>
              <a:gd name="connsiteY4" fmla="*/ 792046 h 1701005"/>
              <a:gd name="connsiteX5" fmla="*/ 837945 w 1368082"/>
              <a:gd name="connsiteY5" fmla="*/ 1087223 h 1701005"/>
              <a:gd name="connsiteX6" fmla="*/ 1019326 w 1368082"/>
              <a:gd name="connsiteY6" fmla="*/ 1046184 h 1701005"/>
              <a:gd name="connsiteX7" fmla="*/ 1035776 w 1368082"/>
              <a:gd name="connsiteY7" fmla="*/ 1251372 h 1701005"/>
              <a:gd name="connsiteX8" fmla="*/ 1077168 w 1368082"/>
              <a:gd name="connsiteY8" fmla="*/ 1356499 h 1701005"/>
              <a:gd name="connsiteX9" fmla="*/ 1140533 w 1368082"/>
              <a:gd name="connsiteY9" fmla="*/ 1466555 h 1701005"/>
              <a:gd name="connsiteX10" fmla="*/ 1163545 w 1368082"/>
              <a:gd name="connsiteY10" fmla="*/ 1484437 h 1701005"/>
              <a:gd name="connsiteX11" fmla="*/ 1243755 w 1368082"/>
              <a:gd name="connsiteY11" fmla="*/ 1492458 h 1701005"/>
              <a:gd name="connsiteX12" fmla="*/ 1301378 w 1368082"/>
              <a:gd name="connsiteY12" fmla="*/ 1632689 h 1701005"/>
              <a:gd name="connsiteX13" fmla="*/ 1368082 w 1368082"/>
              <a:gd name="connsiteY13" fmla="*/ 1701005 h 1701005"/>
              <a:gd name="connsiteX0" fmla="*/ 0 w 1344996"/>
              <a:gd name="connsiteY0" fmla="*/ 0 h 1415917"/>
              <a:gd name="connsiteX1" fmla="*/ 5176 w 1344996"/>
              <a:gd name="connsiteY1" fmla="*/ 22514 h 1415917"/>
              <a:gd name="connsiteX2" fmla="*/ 166002 w 1344996"/>
              <a:gd name="connsiteY2" fmla="*/ 139737 h 1415917"/>
              <a:gd name="connsiteX3" fmla="*/ 268504 w 1344996"/>
              <a:gd name="connsiteY3" fmla="*/ 153103 h 1415917"/>
              <a:gd name="connsiteX4" fmla="*/ 670273 w 1344996"/>
              <a:gd name="connsiteY4" fmla="*/ 506958 h 1415917"/>
              <a:gd name="connsiteX5" fmla="*/ 814859 w 1344996"/>
              <a:gd name="connsiteY5" fmla="*/ 802135 h 1415917"/>
              <a:gd name="connsiteX6" fmla="*/ 996240 w 1344996"/>
              <a:gd name="connsiteY6" fmla="*/ 761096 h 1415917"/>
              <a:gd name="connsiteX7" fmla="*/ 1012690 w 1344996"/>
              <a:gd name="connsiteY7" fmla="*/ 966284 h 1415917"/>
              <a:gd name="connsiteX8" fmla="*/ 1054082 w 1344996"/>
              <a:gd name="connsiteY8" fmla="*/ 1071411 h 1415917"/>
              <a:gd name="connsiteX9" fmla="*/ 1117447 w 1344996"/>
              <a:gd name="connsiteY9" fmla="*/ 1181467 h 1415917"/>
              <a:gd name="connsiteX10" fmla="*/ 1140459 w 1344996"/>
              <a:gd name="connsiteY10" fmla="*/ 1199349 h 1415917"/>
              <a:gd name="connsiteX11" fmla="*/ 1220669 w 1344996"/>
              <a:gd name="connsiteY11" fmla="*/ 1207370 h 1415917"/>
              <a:gd name="connsiteX12" fmla="*/ 1278292 w 1344996"/>
              <a:gd name="connsiteY12" fmla="*/ 1347601 h 1415917"/>
              <a:gd name="connsiteX13" fmla="*/ 1344996 w 1344996"/>
              <a:gd name="connsiteY13" fmla="*/ 1415917 h 1415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44996" h="1415917">
                <a:moveTo>
                  <a:pt x="0" y="0"/>
                </a:moveTo>
                <a:lnTo>
                  <a:pt x="5176" y="22514"/>
                </a:lnTo>
                <a:cubicBezTo>
                  <a:pt x="77994" y="92081"/>
                  <a:pt x="93184" y="70170"/>
                  <a:pt x="166002" y="139737"/>
                </a:cubicBezTo>
                <a:lnTo>
                  <a:pt x="268504" y="153103"/>
                </a:lnTo>
                <a:cubicBezTo>
                  <a:pt x="353839" y="277680"/>
                  <a:pt x="578421" y="357984"/>
                  <a:pt x="670273" y="506958"/>
                </a:cubicBezTo>
                <a:lnTo>
                  <a:pt x="814859" y="802135"/>
                </a:lnTo>
                <a:lnTo>
                  <a:pt x="996240" y="761096"/>
                </a:lnTo>
                <a:lnTo>
                  <a:pt x="1012690" y="966284"/>
                </a:lnTo>
                <a:lnTo>
                  <a:pt x="1054082" y="1071411"/>
                </a:lnTo>
                <a:lnTo>
                  <a:pt x="1117447" y="1181467"/>
                </a:lnTo>
                <a:lnTo>
                  <a:pt x="1140459" y="1199349"/>
                </a:lnTo>
                <a:lnTo>
                  <a:pt x="1220669" y="1207370"/>
                </a:lnTo>
                <a:cubicBezTo>
                  <a:pt x="1247558" y="1245603"/>
                  <a:pt x="1251403" y="1309368"/>
                  <a:pt x="1278292" y="1347601"/>
                </a:cubicBezTo>
                <a:cubicBezTo>
                  <a:pt x="1292845" y="1378884"/>
                  <a:pt x="1330443" y="1384634"/>
                  <a:pt x="1344996" y="1415917"/>
                </a:cubicBezTo>
              </a:path>
            </a:pathLst>
          </a:custGeom>
          <a:noFill/>
          <a:ln>
            <a:solidFill>
              <a:srgbClr val="4756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pic>
        <p:nvPicPr>
          <p:cNvPr id="87" name="Рисунок 86" descr="Круизное судно со сплошной заливкой">
            <a:extLst>
              <a:ext uri="{FF2B5EF4-FFF2-40B4-BE49-F238E27FC236}">
                <a16:creationId xmlns:a16="http://schemas.microsoft.com/office/drawing/2014/main" id="{7500CCE1-8DBF-53DD-9D7D-E242230F5CD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8634162" y="3572662"/>
            <a:ext cx="360000" cy="360000"/>
          </a:xfrm>
          <a:prstGeom prst="rect">
            <a:avLst/>
          </a:prstGeom>
        </p:spPr>
      </p:pic>
      <p:pic>
        <p:nvPicPr>
          <p:cNvPr id="89" name="Рисунок 88" descr="Конвертируемый со сплошной заливкой">
            <a:extLst>
              <a:ext uri="{FF2B5EF4-FFF2-40B4-BE49-F238E27FC236}">
                <a16:creationId xmlns:a16="http://schemas.microsoft.com/office/drawing/2014/main" id="{AB30A21E-CA3E-EDBF-1681-3C9A21D89D6D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=""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7803795" y="3790230"/>
            <a:ext cx="360000" cy="3600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2D48715E-5B06-8F9B-C0D5-EF438749EC8F}"/>
              </a:ext>
            </a:extLst>
          </p:cNvPr>
          <p:cNvSpPr txBox="1"/>
          <p:nvPr/>
        </p:nvSpPr>
        <p:spPr>
          <a:xfrm>
            <a:off x="8772030" y="3891664"/>
            <a:ext cx="62135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434 км.</a:t>
            </a:r>
            <a:endParaRPr lang="ru-RU" sz="7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2022 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* 2022 год</a:t>
            </a:r>
            <a:endParaRPr lang="ru-ID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ID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ID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4,1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</a:t>
            </a: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122,2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39,0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127,3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0,67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29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22 248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21 042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7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25 525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3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ru-ID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7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68 003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64 423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29515" y="5478354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76 854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3167725" y="2950224"/>
            <a:ext cx="1555655" cy="173931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847237 h 1703769"/>
              <a:gd name="connsiteX1" fmla="*/ 429759 w 1376047"/>
              <a:gd name="connsiteY1" fmla="*/ 278703 h 1703769"/>
              <a:gd name="connsiteX2" fmla="*/ 1253343 w 1376047"/>
              <a:gd name="connsiteY2" fmla="*/ 0 h 1703769"/>
              <a:gd name="connsiteX3" fmla="*/ 1376047 w 1376047"/>
              <a:gd name="connsiteY3" fmla="*/ 831692 h 1703769"/>
              <a:gd name="connsiteX4" fmla="*/ 1077524 w 1376047"/>
              <a:gd name="connsiteY4" fmla="*/ 1397501 h 1703769"/>
              <a:gd name="connsiteX5" fmla="*/ 265501 w 1376047"/>
              <a:gd name="connsiteY5" fmla="*/ 1703769 h 1703769"/>
              <a:gd name="connsiteX6" fmla="*/ 0 w 1376047"/>
              <a:gd name="connsiteY6" fmla="*/ 847237 h 1703769"/>
              <a:gd name="connsiteX0" fmla="*/ 0 w 1376047"/>
              <a:gd name="connsiteY0" fmla="*/ 882785 h 1739317"/>
              <a:gd name="connsiteX1" fmla="*/ 429759 w 1376047"/>
              <a:gd name="connsiteY1" fmla="*/ 314251 h 1739317"/>
              <a:gd name="connsiteX2" fmla="*/ 1276813 w 1376047"/>
              <a:gd name="connsiteY2" fmla="*/ 0 h 1739317"/>
              <a:gd name="connsiteX3" fmla="*/ 1376047 w 1376047"/>
              <a:gd name="connsiteY3" fmla="*/ 867240 h 1739317"/>
              <a:gd name="connsiteX4" fmla="*/ 1077524 w 1376047"/>
              <a:gd name="connsiteY4" fmla="*/ 1433049 h 1739317"/>
              <a:gd name="connsiteX5" fmla="*/ 265501 w 1376047"/>
              <a:gd name="connsiteY5" fmla="*/ 1739317 h 1739317"/>
              <a:gd name="connsiteX6" fmla="*/ 0 w 1376047"/>
              <a:gd name="connsiteY6" fmla="*/ 882785 h 1739317"/>
              <a:gd name="connsiteX0" fmla="*/ 0 w 1376047"/>
              <a:gd name="connsiteY0" fmla="*/ 882785 h 1739317"/>
              <a:gd name="connsiteX1" fmla="*/ 284332 w 1376047"/>
              <a:gd name="connsiteY1" fmla="*/ 24264 h 1739317"/>
              <a:gd name="connsiteX2" fmla="*/ 1276813 w 1376047"/>
              <a:gd name="connsiteY2" fmla="*/ 0 h 1739317"/>
              <a:gd name="connsiteX3" fmla="*/ 1376047 w 1376047"/>
              <a:gd name="connsiteY3" fmla="*/ 867240 h 1739317"/>
              <a:gd name="connsiteX4" fmla="*/ 1077524 w 1376047"/>
              <a:gd name="connsiteY4" fmla="*/ 1433049 h 1739317"/>
              <a:gd name="connsiteX5" fmla="*/ 265501 w 1376047"/>
              <a:gd name="connsiteY5" fmla="*/ 1739317 h 1739317"/>
              <a:gd name="connsiteX6" fmla="*/ 0 w 1376047"/>
              <a:gd name="connsiteY6" fmla="*/ 882785 h 1739317"/>
              <a:gd name="connsiteX0" fmla="*/ 0 w 1766047"/>
              <a:gd name="connsiteY0" fmla="*/ 882785 h 1739317"/>
              <a:gd name="connsiteX1" fmla="*/ 284332 w 1766047"/>
              <a:gd name="connsiteY1" fmla="*/ 24264 h 1739317"/>
              <a:gd name="connsiteX2" fmla="*/ 1276813 w 1766047"/>
              <a:gd name="connsiteY2" fmla="*/ 0 h 1739317"/>
              <a:gd name="connsiteX3" fmla="*/ 1766047 w 1766047"/>
              <a:gd name="connsiteY3" fmla="*/ 895039 h 1739317"/>
              <a:gd name="connsiteX4" fmla="*/ 1077524 w 1766047"/>
              <a:gd name="connsiteY4" fmla="*/ 1433049 h 1739317"/>
              <a:gd name="connsiteX5" fmla="*/ 265501 w 1766047"/>
              <a:gd name="connsiteY5" fmla="*/ 1739317 h 1739317"/>
              <a:gd name="connsiteX6" fmla="*/ 0 w 1766047"/>
              <a:gd name="connsiteY6" fmla="*/ 882785 h 1739317"/>
              <a:gd name="connsiteX0" fmla="*/ 0 w 1766047"/>
              <a:gd name="connsiteY0" fmla="*/ 882785 h 1739317"/>
              <a:gd name="connsiteX1" fmla="*/ 284332 w 1766047"/>
              <a:gd name="connsiteY1" fmla="*/ 24264 h 1739317"/>
              <a:gd name="connsiteX2" fmla="*/ 1276813 w 1766047"/>
              <a:gd name="connsiteY2" fmla="*/ 0 h 1739317"/>
              <a:gd name="connsiteX3" fmla="*/ 1766047 w 1766047"/>
              <a:gd name="connsiteY3" fmla="*/ 895039 h 1739317"/>
              <a:gd name="connsiteX4" fmla="*/ 1161973 w 1766047"/>
              <a:gd name="connsiteY4" fmla="*/ 1560268 h 1739317"/>
              <a:gd name="connsiteX5" fmla="*/ 265501 w 1766047"/>
              <a:gd name="connsiteY5" fmla="*/ 1739317 h 1739317"/>
              <a:gd name="connsiteX6" fmla="*/ 0 w 1766047"/>
              <a:gd name="connsiteY6" fmla="*/ 882785 h 1739317"/>
              <a:gd name="connsiteX0" fmla="*/ 0 w 1555655"/>
              <a:gd name="connsiteY0" fmla="*/ 904296 h 1739317"/>
              <a:gd name="connsiteX1" fmla="*/ 73940 w 1555655"/>
              <a:gd name="connsiteY1" fmla="*/ 24264 h 1739317"/>
              <a:gd name="connsiteX2" fmla="*/ 1066421 w 1555655"/>
              <a:gd name="connsiteY2" fmla="*/ 0 h 1739317"/>
              <a:gd name="connsiteX3" fmla="*/ 1555655 w 1555655"/>
              <a:gd name="connsiteY3" fmla="*/ 895039 h 1739317"/>
              <a:gd name="connsiteX4" fmla="*/ 951581 w 1555655"/>
              <a:gd name="connsiteY4" fmla="*/ 1560268 h 1739317"/>
              <a:gd name="connsiteX5" fmla="*/ 55109 w 1555655"/>
              <a:gd name="connsiteY5" fmla="*/ 1739317 h 1739317"/>
              <a:gd name="connsiteX6" fmla="*/ 0 w 1555655"/>
              <a:gd name="connsiteY6" fmla="*/ 904296 h 1739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5655" h="1739317">
                <a:moveTo>
                  <a:pt x="0" y="904296"/>
                </a:moveTo>
                <a:lnTo>
                  <a:pt x="73940" y="24264"/>
                </a:lnTo>
                <a:lnTo>
                  <a:pt x="1066421" y="0"/>
                </a:lnTo>
                <a:lnTo>
                  <a:pt x="1555655" y="895039"/>
                </a:lnTo>
                <a:lnTo>
                  <a:pt x="951581" y="1560268"/>
                </a:lnTo>
                <a:lnTo>
                  <a:pt x="55109" y="1739317"/>
                </a:lnTo>
                <a:lnTo>
                  <a:pt x="0" y="90429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6" y="635410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1</a:t>
            </a:r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Томской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3142438" y="2864744"/>
            <a:ext cx="1628147" cy="187855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56970 h 1648773"/>
              <a:gd name="connsiteX1" fmla="*/ 581729 w 1825527"/>
              <a:gd name="connsiteY1" fmla="*/ 0 h 1648773"/>
              <a:gd name="connsiteX2" fmla="*/ 1507400 w 1825527"/>
              <a:gd name="connsiteY2" fmla="*/ 300686 h 1648773"/>
              <a:gd name="connsiteX3" fmla="*/ 1825527 w 1825527"/>
              <a:gd name="connsiteY3" fmla="*/ 960822 h 1648773"/>
              <a:gd name="connsiteX4" fmla="*/ 1500204 w 1825527"/>
              <a:gd name="connsiteY4" fmla="*/ 1595230 h 1648773"/>
              <a:gd name="connsiteX5" fmla="*/ 734847 w 1825527"/>
              <a:gd name="connsiteY5" fmla="*/ 1648773 h 1648773"/>
              <a:gd name="connsiteX6" fmla="*/ 0 w 1825527"/>
              <a:gd name="connsiteY6" fmla="*/ 956970 h 1648773"/>
              <a:gd name="connsiteX0" fmla="*/ 0 w 1825527"/>
              <a:gd name="connsiteY0" fmla="*/ 956970 h 1648773"/>
              <a:gd name="connsiteX1" fmla="*/ 581729 w 1825527"/>
              <a:gd name="connsiteY1" fmla="*/ 0 h 1648773"/>
              <a:gd name="connsiteX2" fmla="*/ 1711662 w 1825527"/>
              <a:gd name="connsiteY2" fmla="*/ 6778 h 1648773"/>
              <a:gd name="connsiteX3" fmla="*/ 1825527 w 1825527"/>
              <a:gd name="connsiteY3" fmla="*/ 960822 h 1648773"/>
              <a:gd name="connsiteX4" fmla="*/ 1500204 w 1825527"/>
              <a:gd name="connsiteY4" fmla="*/ 1595230 h 1648773"/>
              <a:gd name="connsiteX5" fmla="*/ 734847 w 1825527"/>
              <a:gd name="connsiteY5" fmla="*/ 1648773 h 1648773"/>
              <a:gd name="connsiteX6" fmla="*/ 0 w 1825527"/>
              <a:gd name="connsiteY6" fmla="*/ 956970 h 1648773"/>
              <a:gd name="connsiteX0" fmla="*/ 0 w 2181256"/>
              <a:gd name="connsiteY0" fmla="*/ 956970 h 1648773"/>
              <a:gd name="connsiteX1" fmla="*/ 581729 w 2181256"/>
              <a:gd name="connsiteY1" fmla="*/ 0 h 1648773"/>
              <a:gd name="connsiteX2" fmla="*/ 1711662 w 2181256"/>
              <a:gd name="connsiteY2" fmla="*/ 6778 h 1648773"/>
              <a:gd name="connsiteX3" fmla="*/ 2181256 w 2181256"/>
              <a:gd name="connsiteY3" fmla="*/ 986412 h 1648773"/>
              <a:gd name="connsiteX4" fmla="*/ 1500204 w 2181256"/>
              <a:gd name="connsiteY4" fmla="*/ 1595230 h 1648773"/>
              <a:gd name="connsiteX5" fmla="*/ 734847 w 2181256"/>
              <a:gd name="connsiteY5" fmla="*/ 1648773 h 1648773"/>
              <a:gd name="connsiteX6" fmla="*/ 0 w 2181256"/>
              <a:gd name="connsiteY6" fmla="*/ 956970 h 1648773"/>
              <a:gd name="connsiteX0" fmla="*/ 0 w 2181256"/>
              <a:gd name="connsiteY0" fmla="*/ 956970 h 1672956"/>
              <a:gd name="connsiteX1" fmla="*/ 581729 w 2181256"/>
              <a:gd name="connsiteY1" fmla="*/ 0 h 1672956"/>
              <a:gd name="connsiteX2" fmla="*/ 1711662 w 2181256"/>
              <a:gd name="connsiteY2" fmla="*/ 6778 h 1672956"/>
              <a:gd name="connsiteX3" fmla="*/ 2181256 w 2181256"/>
              <a:gd name="connsiteY3" fmla="*/ 986412 h 1672956"/>
              <a:gd name="connsiteX4" fmla="*/ 1556078 w 2181256"/>
              <a:gd name="connsiteY4" fmla="*/ 1672956 h 1672956"/>
              <a:gd name="connsiteX5" fmla="*/ 734847 w 2181256"/>
              <a:gd name="connsiteY5" fmla="*/ 1648773 h 1672956"/>
              <a:gd name="connsiteX6" fmla="*/ 0 w 2181256"/>
              <a:gd name="connsiteY6" fmla="*/ 956970 h 1672956"/>
              <a:gd name="connsiteX0" fmla="*/ 0 w 2181256"/>
              <a:gd name="connsiteY0" fmla="*/ 956970 h 1878557"/>
              <a:gd name="connsiteX1" fmla="*/ 581729 w 2181256"/>
              <a:gd name="connsiteY1" fmla="*/ 0 h 1878557"/>
              <a:gd name="connsiteX2" fmla="*/ 1711662 w 2181256"/>
              <a:gd name="connsiteY2" fmla="*/ 6778 h 1878557"/>
              <a:gd name="connsiteX3" fmla="*/ 2181256 w 2181256"/>
              <a:gd name="connsiteY3" fmla="*/ 986412 h 1878557"/>
              <a:gd name="connsiteX4" fmla="*/ 1556078 w 2181256"/>
              <a:gd name="connsiteY4" fmla="*/ 1672956 h 1878557"/>
              <a:gd name="connsiteX5" fmla="*/ 603549 w 2181256"/>
              <a:gd name="connsiteY5" fmla="*/ 1878557 h 1878557"/>
              <a:gd name="connsiteX6" fmla="*/ 0 w 2181256"/>
              <a:gd name="connsiteY6" fmla="*/ 956970 h 1878557"/>
              <a:gd name="connsiteX0" fmla="*/ 0 w 1628147"/>
              <a:gd name="connsiteY0" fmla="*/ 1000583 h 1878557"/>
              <a:gd name="connsiteX1" fmla="*/ 28620 w 1628147"/>
              <a:gd name="connsiteY1" fmla="*/ 0 h 1878557"/>
              <a:gd name="connsiteX2" fmla="*/ 1158553 w 1628147"/>
              <a:gd name="connsiteY2" fmla="*/ 6778 h 1878557"/>
              <a:gd name="connsiteX3" fmla="*/ 1628147 w 1628147"/>
              <a:gd name="connsiteY3" fmla="*/ 986412 h 1878557"/>
              <a:gd name="connsiteX4" fmla="*/ 1002969 w 1628147"/>
              <a:gd name="connsiteY4" fmla="*/ 1672956 h 1878557"/>
              <a:gd name="connsiteX5" fmla="*/ 50440 w 1628147"/>
              <a:gd name="connsiteY5" fmla="*/ 1878557 h 1878557"/>
              <a:gd name="connsiteX6" fmla="*/ 0 w 1628147"/>
              <a:gd name="connsiteY6" fmla="*/ 1000583 h 1878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8147" h="1878557">
                <a:moveTo>
                  <a:pt x="0" y="1000583"/>
                </a:moveTo>
                <a:lnTo>
                  <a:pt x="28620" y="0"/>
                </a:lnTo>
                <a:lnTo>
                  <a:pt x="1158553" y="6778"/>
                </a:lnTo>
                <a:lnTo>
                  <a:pt x="1628147" y="986412"/>
                </a:lnTo>
                <a:lnTo>
                  <a:pt x="1002969" y="1672956"/>
                </a:lnTo>
                <a:lnTo>
                  <a:pt x="50440" y="1878557"/>
                </a:lnTo>
                <a:lnTo>
                  <a:pt x="0" y="1000583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3064566" y="2906117"/>
            <a:ext cx="1686760" cy="197668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  <a:gd name="connsiteX0" fmla="*/ 0 w 1822651"/>
              <a:gd name="connsiteY0" fmla="*/ 1010930 h 1773344"/>
              <a:gd name="connsiteX1" fmla="*/ 459888 w 1822651"/>
              <a:gd name="connsiteY1" fmla="*/ 0 h 1773344"/>
              <a:gd name="connsiteX2" fmla="*/ 1608644 w 1822651"/>
              <a:gd name="connsiteY2" fmla="*/ 23926 h 1773344"/>
              <a:gd name="connsiteX3" fmla="*/ 1822651 w 1822651"/>
              <a:gd name="connsiteY3" fmla="*/ 1009802 h 1773344"/>
              <a:gd name="connsiteX4" fmla="*/ 1492196 w 1822651"/>
              <a:gd name="connsiteY4" fmla="*/ 1773344 h 1773344"/>
              <a:gd name="connsiteX5" fmla="*/ 609564 w 1822651"/>
              <a:gd name="connsiteY5" fmla="*/ 1761784 h 1773344"/>
              <a:gd name="connsiteX6" fmla="*/ 0 w 1822651"/>
              <a:gd name="connsiteY6" fmla="*/ 1010930 h 1773344"/>
              <a:gd name="connsiteX0" fmla="*/ 0 w 1822651"/>
              <a:gd name="connsiteY0" fmla="*/ 987004 h 1749418"/>
              <a:gd name="connsiteX1" fmla="*/ 548165 w 1822651"/>
              <a:gd name="connsiteY1" fmla="*/ 167075 h 1749418"/>
              <a:gd name="connsiteX2" fmla="*/ 1608644 w 1822651"/>
              <a:gd name="connsiteY2" fmla="*/ 0 h 1749418"/>
              <a:gd name="connsiteX3" fmla="*/ 1822651 w 1822651"/>
              <a:gd name="connsiteY3" fmla="*/ 985876 h 1749418"/>
              <a:gd name="connsiteX4" fmla="*/ 1492196 w 1822651"/>
              <a:gd name="connsiteY4" fmla="*/ 1749418 h 1749418"/>
              <a:gd name="connsiteX5" fmla="*/ 609564 w 1822651"/>
              <a:gd name="connsiteY5" fmla="*/ 1737858 h 1749418"/>
              <a:gd name="connsiteX6" fmla="*/ 0 w 1822651"/>
              <a:gd name="connsiteY6" fmla="*/ 987004 h 1749418"/>
              <a:gd name="connsiteX0" fmla="*/ 0 w 1822651"/>
              <a:gd name="connsiteY0" fmla="*/ 987004 h 1749418"/>
              <a:gd name="connsiteX1" fmla="*/ 589751 w 1822651"/>
              <a:gd name="connsiteY1" fmla="*/ 220055 h 1749418"/>
              <a:gd name="connsiteX2" fmla="*/ 1608644 w 1822651"/>
              <a:gd name="connsiteY2" fmla="*/ 0 h 1749418"/>
              <a:gd name="connsiteX3" fmla="*/ 1822651 w 1822651"/>
              <a:gd name="connsiteY3" fmla="*/ 985876 h 1749418"/>
              <a:gd name="connsiteX4" fmla="*/ 1492196 w 1822651"/>
              <a:gd name="connsiteY4" fmla="*/ 1749418 h 1749418"/>
              <a:gd name="connsiteX5" fmla="*/ 609564 w 1822651"/>
              <a:gd name="connsiteY5" fmla="*/ 1737858 h 1749418"/>
              <a:gd name="connsiteX6" fmla="*/ 0 w 1822651"/>
              <a:gd name="connsiteY6" fmla="*/ 987004 h 1749418"/>
              <a:gd name="connsiteX0" fmla="*/ 0 w 1822651"/>
              <a:gd name="connsiteY0" fmla="*/ 766949 h 1529363"/>
              <a:gd name="connsiteX1" fmla="*/ 589751 w 1822651"/>
              <a:gd name="connsiteY1" fmla="*/ 0 h 1529363"/>
              <a:gd name="connsiteX2" fmla="*/ 1206842 w 1822651"/>
              <a:gd name="connsiteY2" fmla="*/ 550853 h 1529363"/>
              <a:gd name="connsiteX3" fmla="*/ 1822651 w 1822651"/>
              <a:gd name="connsiteY3" fmla="*/ 765821 h 1529363"/>
              <a:gd name="connsiteX4" fmla="*/ 1492196 w 1822651"/>
              <a:gd name="connsiteY4" fmla="*/ 1529363 h 1529363"/>
              <a:gd name="connsiteX5" fmla="*/ 609564 w 1822651"/>
              <a:gd name="connsiteY5" fmla="*/ 1517803 h 1529363"/>
              <a:gd name="connsiteX6" fmla="*/ 0 w 1822651"/>
              <a:gd name="connsiteY6" fmla="*/ 766949 h 1529363"/>
              <a:gd name="connsiteX0" fmla="*/ 0 w 1822651"/>
              <a:gd name="connsiteY0" fmla="*/ 916705 h 1679119"/>
              <a:gd name="connsiteX1" fmla="*/ 525286 w 1822651"/>
              <a:gd name="connsiteY1" fmla="*/ 0 h 1679119"/>
              <a:gd name="connsiteX2" fmla="*/ 1206842 w 1822651"/>
              <a:gd name="connsiteY2" fmla="*/ 700609 h 1679119"/>
              <a:gd name="connsiteX3" fmla="*/ 1822651 w 1822651"/>
              <a:gd name="connsiteY3" fmla="*/ 915577 h 1679119"/>
              <a:gd name="connsiteX4" fmla="*/ 1492196 w 1822651"/>
              <a:gd name="connsiteY4" fmla="*/ 1679119 h 1679119"/>
              <a:gd name="connsiteX5" fmla="*/ 609564 w 1822651"/>
              <a:gd name="connsiteY5" fmla="*/ 1667559 h 1679119"/>
              <a:gd name="connsiteX6" fmla="*/ 0 w 1822651"/>
              <a:gd name="connsiteY6" fmla="*/ 916705 h 1679119"/>
              <a:gd name="connsiteX0" fmla="*/ 0 w 1822651"/>
              <a:gd name="connsiteY0" fmla="*/ 916705 h 1679119"/>
              <a:gd name="connsiteX1" fmla="*/ 525286 w 1822651"/>
              <a:gd name="connsiteY1" fmla="*/ 0 h 1679119"/>
              <a:gd name="connsiteX2" fmla="*/ 1550310 w 1822651"/>
              <a:gd name="connsiteY2" fmla="*/ 95362 h 1679119"/>
              <a:gd name="connsiteX3" fmla="*/ 1822651 w 1822651"/>
              <a:gd name="connsiteY3" fmla="*/ 915577 h 1679119"/>
              <a:gd name="connsiteX4" fmla="*/ 1492196 w 1822651"/>
              <a:gd name="connsiteY4" fmla="*/ 1679119 h 1679119"/>
              <a:gd name="connsiteX5" fmla="*/ 609564 w 1822651"/>
              <a:gd name="connsiteY5" fmla="*/ 1667559 h 1679119"/>
              <a:gd name="connsiteX6" fmla="*/ 0 w 1822651"/>
              <a:gd name="connsiteY6" fmla="*/ 916705 h 1679119"/>
              <a:gd name="connsiteX0" fmla="*/ 0 w 2122847"/>
              <a:gd name="connsiteY0" fmla="*/ 916705 h 1679119"/>
              <a:gd name="connsiteX1" fmla="*/ 525286 w 2122847"/>
              <a:gd name="connsiteY1" fmla="*/ 0 h 1679119"/>
              <a:gd name="connsiteX2" fmla="*/ 1550310 w 2122847"/>
              <a:gd name="connsiteY2" fmla="*/ 95362 h 1679119"/>
              <a:gd name="connsiteX3" fmla="*/ 2122847 w 2122847"/>
              <a:gd name="connsiteY3" fmla="*/ 940232 h 1679119"/>
              <a:gd name="connsiteX4" fmla="*/ 1492196 w 2122847"/>
              <a:gd name="connsiteY4" fmla="*/ 1679119 h 1679119"/>
              <a:gd name="connsiteX5" fmla="*/ 609564 w 2122847"/>
              <a:gd name="connsiteY5" fmla="*/ 1667559 h 1679119"/>
              <a:gd name="connsiteX6" fmla="*/ 0 w 2122847"/>
              <a:gd name="connsiteY6" fmla="*/ 916705 h 1679119"/>
              <a:gd name="connsiteX0" fmla="*/ 0 w 2122847"/>
              <a:gd name="connsiteY0" fmla="*/ 916705 h 1679119"/>
              <a:gd name="connsiteX1" fmla="*/ 525286 w 2122847"/>
              <a:gd name="connsiteY1" fmla="*/ 0 h 1679119"/>
              <a:gd name="connsiteX2" fmla="*/ 1529049 w 2122847"/>
              <a:gd name="connsiteY2" fmla="*/ 96638 h 1679119"/>
              <a:gd name="connsiteX3" fmla="*/ 2122847 w 2122847"/>
              <a:gd name="connsiteY3" fmla="*/ 940232 h 1679119"/>
              <a:gd name="connsiteX4" fmla="*/ 1492196 w 2122847"/>
              <a:gd name="connsiteY4" fmla="*/ 1679119 h 1679119"/>
              <a:gd name="connsiteX5" fmla="*/ 609564 w 2122847"/>
              <a:gd name="connsiteY5" fmla="*/ 1667559 h 1679119"/>
              <a:gd name="connsiteX6" fmla="*/ 0 w 2122847"/>
              <a:gd name="connsiteY6" fmla="*/ 916705 h 1679119"/>
              <a:gd name="connsiteX0" fmla="*/ 0 w 2122847"/>
              <a:gd name="connsiteY0" fmla="*/ 916705 h 1667559"/>
              <a:gd name="connsiteX1" fmla="*/ 525286 w 2122847"/>
              <a:gd name="connsiteY1" fmla="*/ 0 h 1667559"/>
              <a:gd name="connsiteX2" fmla="*/ 1529049 w 2122847"/>
              <a:gd name="connsiteY2" fmla="*/ 96638 h 1667559"/>
              <a:gd name="connsiteX3" fmla="*/ 2122847 w 2122847"/>
              <a:gd name="connsiteY3" fmla="*/ 940232 h 1667559"/>
              <a:gd name="connsiteX4" fmla="*/ 1430283 w 2122847"/>
              <a:gd name="connsiteY4" fmla="*/ 1571883 h 1667559"/>
              <a:gd name="connsiteX5" fmla="*/ 609564 w 2122847"/>
              <a:gd name="connsiteY5" fmla="*/ 1667559 h 1667559"/>
              <a:gd name="connsiteX6" fmla="*/ 0 w 2122847"/>
              <a:gd name="connsiteY6" fmla="*/ 916705 h 1667559"/>
              <a:gd name="connsiteX0" fmla="*/ 0 w 2122847"/>
              <a:gd name="connsiteY0" fmla="*/ 916705 h 1976688"/>
              <a:gd name="connsiteX1" fmla="*/ 525286 w 2122847"/>
              <a:gd name="connsiteY1" fmla="*/ 0 h 1976688"/>
              <a:gd name="connsiteX2" fmla="*/ 1529049 w 2122847"/>
              <a:gd name="connsiteY2" fmla="*/ 96638 h 1976688"/>
              <a:gd name="connsiteX3" fmla="*/ 2122847 w 2122847"/>
              <a:gd name="connsiteY3" fmla="*/ 940232 h 1976688"/>
              <a:gd name="connsiteX4" fmla="*/ 1430283 w 2122847"/>
              <a:gd name="connsiteY4" fmla="*/ 1571883 h 1976688"/>
              <a:gd name="connsiteX5" fmla="*/ 436087 w 2122847"/>
              <a:gd name="connsiteY5" fmla="*/ 1976688 h 1976688"/>
              <a:gd name="connsiteX6" fmla="*/ 0 w 2122847"/>
              <a:gd name="connsiteY6" fmla="*/ 916705 h 1976688"/>
              <a:gd name="connsiteX0" fmla="*/ 110984 w 1686760"/>
              <a:gd name="connsiteY0" fmla="*/ 930809 h 1976688"/>
              <a:gd name="connsiteX1" fmla="*/ 89199 w 1686760"/>
              <a:gd name="connsiteY1" fmla="*/ 0 h 1976688"/>
              <a:gd name="connsiteX2" fmla="*/ 1092962 w 1686760"/>
              <a:gd name="connsiteY2" fmla="*/ 96638 h 1976688"/>
              <a:gd name="connsiteX3" fmla="*/ 1686760 w 1686760"/>
              <a:gd name="connsiteY3" fmla="*/ 940232 h 1976688"/>
              <a:gd name="connsiteX4" fmla="*/ 994196 w 1686760"/>
              <a:gd name="connsiteY4" fmla="*/ 1571883 h 1976688"/>
              <a:gd name="connsiteX5" fmla="*/ 0 w 1686760"/>
              <a:gd name="connsiteY5" fmla="*/ 1976688 h 1976688"/>
              <a:gd name="connsiteX6" fmla="*/ 110984 w 1686760"/>
              <a:gd name="connsiteY6" fmla="*/ 930809 h 197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86760" h="1976688">
                <a:moveTo>
                  <a:pt x="110984" y="930809"/>
                </a:moveTo>
                <a:lnTo>
                  <a:pt x="89199" y="0"/>
                </a:lnTo>
                <a:lnTo>
                  <a:pt x="1092962" y="96638"/>
                </a:lnTo>
                <a:lnTo>
                  <a:pt x="1686760" y="940232"/>
                </a:lnTo>
                <a:lnTo>
                  <a:pt x="994196" y="1571883"/>
                </a:lnTo>
                <a:lnTo>
                  <a:pt x="0" y="1976688"/>
                </a:lnTo>
                <a:lnTo>
                  <a:pt x="110984" y="930809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pPr lvl="0"/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ID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4" name="Диаграмма 5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700690"/>
              </p:ext>
            </p:extLst>
          </p:nvPr>
        </p:nvGraphicFramePr>
        <p:xfrm>
          <a:off x="6864285" y="2294500"/>
          <a:ext cx="2923312" cy="4012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10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5 676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2022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  <a:p>
            <a:pPr algn="ctr"/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41277" y="2361906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113,0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41277" y="299440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107,9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709044"/>
              </p:ext>
            </p:extLst>
          </p:nvPr>
        </p:nvGraphicFramePr>
        <p:xfrm>
          <a:off x="5289759" y="1400273"/>
          <a:ext cx="4497840" cy="2375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кругу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кругу крупных и средних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предприятий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003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854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ru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35586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Томской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области</a:t>
                      </a:r>
                      <a:endParaRPr lang="ru-ID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713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879490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67 323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094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292117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  <a:p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Томской области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r>
                        <a:rPr lang="ru-ID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497627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316390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1,7%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495581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0,91%</a:t>
            </a:r>
            <a:endParaRPr lang="ru-ID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214</a:t>
            </a:r>
            <a:endParaRPr lang="ru-ID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ID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4" y="632988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Томской области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01.01.2023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Томской области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01.01.2023</a:t>
            </a:r>
            <a:endParaRPr lang="ru-ID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10045"/>
              </p:ext>
            </p:extLst>
          </p:nvPr>
        </p:nvGraphicFramePr>
        <p:xfrm>
          <a:off x="1001532" y="2004518"/>
          <a:ext cx="3141050" cy="1641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025316"/>
              </p:ext>
            </p:extLst>
          </p:nvPr>
        </p:nvGraphicFramePr>
        <p:xfrm>
          <a:off x="636720" y="4534368"/>
          <a:ext cx="4460182" cy="1773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4353" y="2261483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ru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континентальный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88734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-20,7℃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18,1℃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реднегодовая норма осадков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  мм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812,8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м3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лощадь под хвойными лесами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1 490,1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2" y="5816180"/>
            <a:ext cx="129811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лощадь под лиственными лесами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1 621,0 тыс.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321000" y="5568097"/>
            <a:ext cx="15319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20"/>
              </a:lnSpc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 района, за исключением богатых гумусом пойменных, не являются благоприятными для сельскохозяйственного </a:t>
            </a:r>
            <a:r>
              <a:rPr lang="ru-RU" sz="6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использования </a:t>
            </a:r>
            <a:endParaRPr lang="en-US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5739361" y="2428126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Запасы полезных ископаемых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нефть –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913,8 млн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  <a:p>
            <a:endParaRPr lang="ru-RU" sz="5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 –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млрд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м3</a:t>
            </a:r>
          </a:p>
          <a:p>
            <a:endParaRPr lang="ru-RU" sz="5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конденсат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млн т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86,9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км.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«КАРГАСОКСКИЙ РАЙОН»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7745873" y="2757396"/>
            <a:ext cx="1929350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торф –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  <a:p>
            <a:endParaRPr lang="ru-RU" sz="5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лины кирпичные – 7,4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  <a:p>
            <a:endParaRPr lang="ru-RU" sz="5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ески строительные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13 376 м3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Холмы со сплошной заливкой">
            <a:extLst>
              <a:ext uri="{FF2B5EF4-FFF2-40B4-BE49-F238E27FC236}">
                <a16:creationId xmlns:a16="http://schemas.microsoft.com/office/drawing/2014/main" id="{9CE3A5B6-4359-4BC3-24C1-7D7BF653B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98"/>
              </a:ext>
            </a:extLst>
          </a:blip>
          <a:stretch>
            <a:fillRect/>
          </a:stretch>
        </p:blipFill>
        <p:spPr>
          <a:xfrm>
            <a:off x="8050574" y="5299196"/>
            <a:ext cx="360000" cy="360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8502888" y="5339692"/>
            <a:ext cx="11913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ru-ID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498035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30674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910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:a16="http://schemas.microsoft.com/office/drawing/2014/main" id="{B28F9853-F344-F787-24EA-6A6754D48935}"/>
              </a:ext>
            </a:extLst>
          </p:cNvPr>
          <p:cNvSpPr/>
          <p:nvPr/>
        </p:nvSpPr>
        <p:spPr>
          <a:xfrm>
            <a:off x="2312415" y="2479387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690BC0E0-A47B-7C34-B2FA-E073E5D93F69}"/>
              </a:ext>
            </a:extLst>
          </p:cNvPr>
          <p:cNvSpPr txBox="1"/>
          <p:nvPr/>
        </p:nvSpPr>
        <p:spPr>
          <a:xfrm>
            <a:off x="826896" y="527571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8B3D4C90-9F8B-ADB3-6F43-32DD9FCCC0A1}"/>
              </a:ext>
            </a:extLst>
          </p:cNvPr>
          <p:cNvSpPr txBox="1"/>
          <p:nvPr/>
        </p:nvSpPr>
        <p:spPr>
          <a:xfrm>
            <a:off x="826896" y="5621150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289096E-232E-07AD-8087-A4968491C029}"/>
              </a:ext>
            </a:extLst>
          </p:cNvPr>
          <p:cNvSpPr txBox="1"/>
          <p:nvPr/>
        </p:nvSpPr>
        <p:spPr>
          <a:xfrm>
            <a:off x="1828506" y="527357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224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3889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73435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id="{1734FEF8-23A3-18B1-AE5F-338355686DB3}"/>
              </a:ext>
            </a:extLst>
          </p:cNvPr>
          <p:cNvSpPr/>
          <p:nvPr/>
        </p:nvSpPr>
        <p:spPr>
          <a:xfrm>
            <a:off x="1312269" y="4342202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43,75%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38677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2 663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id="{7253A253-6584-15FE-13F6-83F5F9DBE68D}"/>
              </a:ext>
            </a:extLst>
          </p:cNvPr>
          <p:cNvSpPr/>
          <p:nvPr/>
        </p:nvSpPr>
        <p:spPr>
          <a:xfrm>
            <a:off x="2373378" y="4340058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11,8</a:t>
            </a:r>
            <a:r>
              <a:rPr lang="en-US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45859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804021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45644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2 682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3" y="2269714"/>
            <a:ext cx="2196000" cy="403164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3" y="2528250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4" y="3287551"/>
            <a:ext cx="128475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пункта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4026567"/>
            <a:ext cx="19433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рачебные амбулатории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4" y="5279394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стационарное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ru-ID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3" y="253285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ыжная база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2" y="302315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1" y="348323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0" y="5276388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плоскостных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5" y="6348324"/>
            <a:ext cx="42775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учреждений, здания которых находятся в аварийном состоянии или требуют капитального ремонта 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наполняемость классов, групп, человек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5" y="6579952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ID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4662995"/>
            <a:ext cx="19433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общеврачебная практика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0" y="4052984"/>
            <a:ext cx="176034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 рекреационной инфраструктуры, приспособленные для занятий физической культурой и спортом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1" y="4044423"/>
            <a:ext cx="147613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етская школа искусств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id="{1734FEF8-23A3-18B1-AE5F-338355686DB3}"/>
              </a:ext>
            </a:extLst>
          </p:cNvPr>
          <p:cNvSpPr/>
          <p:nvPr/>
        </p:nvSpPr>
        <p:spPr>
          <a:xfrm>
            <a:off x="9075978" y="2474207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4,88%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ID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рямоугольник с двумя скругленными соседними углами 167">
            <a:extLst>
              <a:ext uri="{FF2B5EF4-FFF2-40B4-BE49-F238E27FC236}">
                <a16:creationId xmlns:a16="http://schemas.microsoft.com/office/drawing/2014/main" id="{478D58C0-41CD-CA09-4379-928A9E73C760}"/>
              </a:ext>
            </a:extLst>
          </p:cNvPr>
          <p:cNvSpPr/>
          <p:nvPr/>
        </p:nvSpPr>
        <p:spPr>
          <a:xfrm rot="10800000">
            <a:off x="2233206" y="1736385"/>
            <a:ext cx="5435466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67" name="Прямоугольник с двумя скругленными соседними углами 166">
            <a:extLst>
              <a:ext uri="{FF2B5EF4-FFF2-40B4-BE49-F238E27FC236}">
                <a16:creationId xmlns:a16="http://schemas.microsoft.com/office/drawing/2014/main" id="{81711332-B8AE-DCC6-873F-933F6C19B236}"/>
              </a:ext>
            </a:extLst>
          </p:cNvPr>
          <p:cNvSpPr/>
          <p:nvPr/>
        </p:nvSpPr>
        <p:spPr>
          <a:xfrm rot="10800000">
            <a:off x="2233206" y="1401541"/>
            <a:ext cx="5435466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52451-27ED-0F83-1F60-67CACD6C4EAB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2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7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ru-ID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ru-ID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ID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6" name="Таблица 165">
            <a:extLst>
              <a:ext uri="{FF2B5EF4-FFF2-40B4-BE49-F238E27FC236}">
                <a16:creationId xmlns:a16="http://schemas.microsoft.com/office/drawing/2014/main" id="{18DF3222-3EAD-D891-4DBE-002000BF7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799073"/>
              </p:ext>
            </p:extLst>
          </p:nvPr>
        </p:nvGraphicFramePr>
        <p:xfrm>
          <a:off x="2228700" y="1402027"/>
          <a:ext cx="5435465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616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51215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023317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023317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ID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Выбросов загрязняющих веществ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атмосферу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45,6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69" name="Прямоугольник с двумя скругленными соседними углами 168">
            <a:extLst>
              <a:ext uri="{FF2B5EF4-FFF2-40B4-BE49-F238E27FC236}">
                <a16:creationId xmlns:a16="http://schemas.microsoft.com/office/drawing/2014/main" id="{F897C04D-CEE2-17C6-F237-1F00A70B84B5}"/>
              </a:ext>
            </a:extLst>
          </p:cNvPr>
          <p:cNvSpPr/>
          <p:nvPr/>
        </p:nvSpPr>
        <p:spPr>
          <a:xfrm rot="10800000">
            <a:off x="2228699" y="2995082"/>
            <a:ext cx="5435465" cy="2094883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sp>
        <p:nvSpPr>
          <p:cNvPr id="170" name="Прямоугольник с двумя скругленными соседними углами 169">
            <a:extLst>
              <a:ext uri="{FF2B5EF4-FFF2-40B4-BE49-F238E27FC236}">
                <a16:creationId xmlns:a16="http://schemas.microsoft.com/office/drawing/2014/main" id="{DC2E1620-DE91-5C67-4848-76A8C0F3585E}"/>
              </a:ext>
            </a:extLst>
          </p:cNvPr>
          <p:cNvSpPr/>
          <p:nvPr/>
        </p:nvSpPr>
        <p:spPr>
          <a:xfrm rot="10800000">
            <a:off x="2228699" y="2650715"/>
            <a:ext cx="5435465" cy="599878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ID"/>
          </a:p>
        </p:txBody>
      </p:sp>
      <p:graphicFrame>
        <p:nvGraphicFramePr>
          <p:cNvPr id="171" name="Таблица 170">
            <a:extLst>
              <a:ext uri="{FF2B5EF4-FFF2-40B4-BE49-F238E27FC236}">
                <a16:creationId xmlns:a16="http://schemas.microsoft.com/office/drawing/2014/main" id="{36FA36E3-8E46-3E0D-25EB-36B202636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164776"/>
              </p:ext>
            </p:extLst>
          </p:nvPr>
        </p:nvGraphicFramePr>
        <p:xfrm>
          <a:off x="2225449" y="2646385"/>
          <a:ext cx="5435465" cy="2252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891">
                  <a:extLst>
                    <a:ext uri="{9D8B030D-6E8A-4147-A177-3AD203B41FA5}">
                      <a16:colId xmlns:a16="http://schemas.microsoft.com/office/drawing/2014/main" val="3318199641"/>
                    </a:ext>
                  </a:extLst>
                </a:gridCol>
                <a:gridCol w="953940">
                  <a:extLst>
                    <a:ext uri="{9D8B030D-6E8A-4147-A177-3AD203B41FA5}">
                      <a16:colId xmlns:a16="http://schemas.microsoft.com/office/drawing/2014/main" val="1343176932"/>
                    </a:ext>
                  </a:extLst>
                </a:gridCol>
                <a:gridCol w="1023317">
                  <a:extLst>
                    <a:ext uri="{9D8B030D-6E8A-4147-A177-3AD203B41FA5}">
                      <a16:colId xmlns:a16="http://schemas.microsoft.com/office/drawing/2014/main" val="2111604541"/>
                    </a:ext>
                  </a:extLst>
                </a:gridCol>
                <a:gridCol w="1023317">
                  <a:extLst>
                    <a:ext uri="{9D8B030D-6E8A-4147-A177-3AD203B41FA5}">
                      <a16:colId xmlns:a16="http://schemas.microsoft.com/office/drawing/2014/main" val="2298273598"/>
                    </a:ext>
                  </a:extLst>
                </a:gridCol>
              </a:tblGrid>
              <a:tr h="626949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БЛАГОУСТРОЙСТВО ЖИЛИЩНОГО ФОНДА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ID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ru-ID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852991"/>
                  </a:ext>
                </a:extLst>
              </a:tr>
              <a:tr h="416780">
                <a:tc>
                  <a:txBody>
                    <a:bodyPr/>
                    <a:lstStyle/>
                    <a:p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общей площади, 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оборудованной: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928547"/>
                  </a:ext>
                </a:extLst>
              </a:tr>
              <a:tr h="270907">
                <a:tc>
                  <a:txBody>
                    <a:bodyPr/>
                    <a:lstStyle/>
                    <a:p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газом (сетевым, сжиженным)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ID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41,1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6571776"/>
                  </a:ext>
                </a:extLst>
              </a:tr>
              <a:tr h="270907">
                <a:tc>
                  <a:txBody>
                    <a:bodyPr/>
                    <a:lstStyle/>
                    <a:p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отоплением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83,6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952517"/>
                  </a:ext>
                </a:extLst>
              </a:tr>
              <a:tr h="270907">
                <a:tc>
                  <a:txBody>
                    <a:bodyPr/>
                    <a:lstStyle/>
                    <a:p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горячим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водоснабжением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2891466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водопроводом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72,9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83,7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895191"/>
                  </a:ext>
                </a:extLst>
              </a:tr>
              <a:tr h="189971">
                <a:tc>
                  <a:txBody>
                    <a:bodyPr/>
                    <a:lstStyle/>
                    <a:p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водоотведением (канализацией)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74,8</a:t>
                      </a:r>
                      <a:endParaRPr lang="ru-ID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081322"/>
                  </a:ext>
                </a:extLst>
              </a:tr>
            </a:tbl>
          </a:graphicData>
        </a:graphic>
      </p:graphicFrame>
      <p:sp>
        <p:nvSpPr>
          <p:cNvPr id="175" name="TextBox 174">
            <a:extLst>
              <a:ext uri="{FF2B5EF4-FFF2-40B4-BE49-F238E27FC236}">
                <a16:creationId xmlns:a16="http://schemas.microsoft.com/office/drawing/2014/main" id="{34EB0C42-E24D-1599-DB6F-C1C8327AA73D}"/>
              </a:ext>
            </a:extLst>
          </p:cNvPr>
          <p:cNvSpPr txBox="1"/>
          <p:nvPr/>
        </p:nvSpPr>
        <p:spPr>
          <a:xfrm>
            <a:off x="2225449" y="524344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*Среднее по муниципалитетам </a:t>
            </a:r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</a:t>
            </a:r>
            <a:endParaRPr lang="ru-ID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F0953-6AC5-CDBC-60E9-7D86ECD0577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ID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«КАРГАСОКСКИЙ РАЙОН»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30890</TotalTime>
  <Words>3680</Words>
  <Application>Microsoft Office PowerPoint</Application>
  <PresentationFormat>Лист A4 (210x297 мм)</PresentationFormat>
  <Paragraphs>910</Paragraphs>
  <Slides>33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Ирина Алексе. Ожогина</cp:lastModifiedBy>
  <cp:revision>484</cp:revision>
  <cp:lastPrinted>2024-04-17T10:08:26Z</cp:lastPrinted>
  <dcterms:created xsi:type="dcterms:W3CDTF">2023-11-22T14:19:10Z</dcterms:created>
  <dcterms:modified xsi:type="dcterms:W3CDTF">2024-05-06T02:31:22Z</dcterms:modified>
</cp:coreProperties>
</file>