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3"/>
  </p:notesMasterIdLst>
  <p:sldIdLst>
    <p:sldId id="288" r:id="rId2"/>
    <p:sldId id="282" r:id="rId3"/>
    <p:sldId id="287" r:id="rId4"/>
    <p:sldId id="286" r:id="rId5"/>
    <p:sldId id="285" r:id="rId6"/>
    <p:sldId id="284" r:id="rId7"/>
    <p:sldId id="283" r:id="rId8"/>
    <p:sldId id="289" r:id="rId9"/>
    <p:sldId id="291" r:id="rId10"/>
    <p:sldId id="269" r:id="rId11"/>
    <p:sldId id="272" r:id="rId12"/>
    <p:sldId id="276" r:id="rId13"/>
    <p:sldId id="268" r:id="rId14"/>
    <p:sldId id="278" r:id="rId15"/>
    <p:sldId id="275" r:id="rId16"/>
    <p:sldId id="256" r:id="rId17"/>
    <p:sldId id="258" r:id="rId18"/>
    <p:sldId id="279" r:id="rId19"/>
    <p:sldId id="280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CC00"/>
    <a:srgbClr val="336600"/>
    <a:srgbClr val="808000"/>
    <a:srgbClr val="CCFF33"/>
    <a:srgbClr val="CCFF66"/>
    <a:srgbClr val="FFCCFF"/>
    <a:srgbClr val="DDDDDD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7657" autoAdjust="0"/>
  </p:normalViewPr>
  <p:slideViewPr>
    <p:cSldViewPr>
      <p:cViewPr>
        <p:scale>
          <a:sx n="70" d="100"/>
          <a:sy n="70" d="100"/>
        </p:scale>
        <p:origin x="-273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4E86A-0DE1-4D6E-B729-C46ED086E1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143325F-9711-4BE7-BA8E-9D886B1AAD2F}">
      <dgm:prSet/>
      <dgm:spPr>
        <a:solidFill>
          <a:srgbClr val="CCCC00"/>
        </a:solidFill>
      </dgm:spPr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Муниципальные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ahoma" pitchFamily="34" charset="0"/>
            </a:rPr>
            <a:t> 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программы</a:t>
          </a:r>
        </a:p>
      </dgm:t>
    </dgm:pt>
    <dgm:pt modelId="{7E790402-0EC9-46EE-BE1A-0C6B7A674356}" type="parTrans" cxnId="{B367D956-A7EC-4410-906B-21AD912763AB}">
      <dgm:prSet/>
      <dgm:spPr/>
      <dgm:t>
        <a:bodyPr/>
        <a:lstStyle/>
        <a:p>
          <a:endParaRPr lang="ru-RU"/>
        </a:p>
      </dgm:t>
    </dgm:pt>
    <dgm:pt modelId="{B6BDFDF9-77CE-4C7C-AE49-20722EB170EA}" type="sibTrans" cxnId="{B367D956-A7EC-4410-906B-21AD912763AB}">
      <dgm:prSet/>
      <dgm:spPr/>
      <dgm:t>
        <a:bodyPr/>
        <a:lstStyle/>
        <a:p>
          <a:endParaRPr lang="ru-RU"/>
        </a:p>
      </dgm:t>
    </dgm:pt>
    <dgm:pt modelId="{B50CF5BF-AA2C-4AE6-B55E-69BB4A089861}">
      <dgm:prSet/>
      <dgm:spPr>
        <a:solidFill>
          <a:srgbClr val="CCCC00">
            <a:alpha val="84000"/>
          </a:srgbClr>
        </a:solidFill>
      </dgm:spPr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«Газификация 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Каргасокского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района на 2011-2015годы»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2013г. – 5 859,2 тыс.руб.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2014г. -13 576,6 тыс.руб.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2015г  - 16 150 тыс.руб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.</a:t>
          </a:r>
        </a:p>
      </dgm:t>
    </dgm:pt>
    <dgm:pt modelId="{6C93889E-EA0B-4710-9D5A-693789281228}" type="parTrans" cxnId="{E2895918-CB3E-4AB1-8F38-F1CB54529119}">
      <dgm:prSet/>
      <dgm:spPr/>
      <dgm:t>
        <a:bodyPr/>
        <a:lstStyle/>
        <a:p>
          <a:endParaRPr lang="ru-RU"/>
        </a:p>
      </dgm:t>
    </dgm:pt>
    <dgm:pt modelId="{C9D00492-BFD7-497F-ACFC-3400C5A4DD63}" type="sibTrans" cxnId="{E2895918-CB3E-4AB1-8F38-F1CB54529119}">
      <dgm:prSet/>
      <dgm:spPr/>
      <dgm:t>
        <a:bodyPr/>
        <a:lstStyle/>
        <a:p>
          <a:endParaRPr lang="ru-RU"/>
        </a:p>
      </dgm:t>
    </dgm:pt>
    <dgm:pt modelId="{09033275-852D-4738-B2BF-372109D07AA7}">
      <dgm:prSet/>
      <dgm:spPr>
        <a:solidFill>
          <a:srgbClr val="CCCC00"/>
        </a:solidFill>
      </dgm:spPr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«Обеспечение энергетической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эффективности и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энергосбережения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на территории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Каргасокского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района на 2010-2015годы»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2013г. –  7 413,2 тыс.руб.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2014г.  - 17 808,9 тыс.руб.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2015г. – 724,9 тыс.руб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.</a:t>
          </a:r>
        </a:p>
      </dgm:t>
    </dgm:pt>
    <dgm:pt modelId="{EAFE89F0-255F-4CB9-856E-26F4B25D52BA}" type="parTrans" cxnId="{1A13EFAF-6D28-423F-A8F8-54EC1ED42DAD}">
      <dgm:prSet/>
      <dgm:spPr/>
      <dgm:t>
        <a:bodyPr/>
        <a:lstStyle/>
        <a:p>
          <a:endParaRPr lang="ru-RU"/>
        </a:p>
      </dgm:t>
    </dgm:pt>
    <dgm:pt modelId="{604EE81B-14AF-4427-9CBB-63FA76DE9D45}" type="sibTrans" cxnId="{1A13EFAF-6D28-423F-A8F8-54EC1ED42DAD}">
      <dgm:prSet/>
      <dgm:spPr/>
      <dgm:t>
        <a:bodyPr/>
        <a:lstStyle/>
        <a:p>
          <a:endParaRPr lang="ru-RU"/>
        </a:p>
      </dgm:t>
    </dgm:pt>
    <dgm:pt modelId="{6433D1FD-4403-48D0-AB5D-9A99E275FD7F}">
      <dgm:prSet/>
      <dgm:spPr>
        <a:solidFill>
          <a:srgbClr val="CCCC00"/>
        </a:solidFill>
      </dgm:spPr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«Чистая вода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Каргасокского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района на 2014 – 2017 годы»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2014г. -1 484,4 тыс.руб.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2015г. -  1 618тыс.руб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.</a:t>
          </a:r>
        </a:p>
      </dgm:t>
    </dgm:pt>
    <dgm:pt modelId="{565BE68E-600C-4638-AF73-0A83AC77E2F6}" type="parTrans" cxnId="{9021A5BE-CEF8-4F44-89B9-08152123BE4E}">
      <dgm:prSet/>
      <dgm:spPr/>
      <dgm:t>
        <a:bodyPr/>
        <a:lstStyle/>
        <a:p>
          <a:endParaRPr lang="ru-RU"/>
        </a:p>
      </dgm:t>
    </dgm:pt>
    <dgm:pt modelId="{76077A7E-7282-4DEA-9766-693DC6BA5F10}" type="sibTrans" cxnId="{9021A5BE-CEF8-4F44-89B9-08152123BE4E}">
      <dgm:prSet/>
      <dgm:spPr/>
      <dgm:t>
        <a:bodyPr/>
        <a:lstStyle/>
        <a:p>
          <a:endParaRPr lang="ru-RU"/>
        </a:p>
      </dgm:t>
    </dgm:pt>
    <dgm:pt modelId="{1A02B70D-6762-4D5D-8E57-C8915F3E240E}" type="pres">
      <dgm:prSet presAssocID="{31C4E86A-0DE1-4D6E-B729-C46ED086E1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4D5A1D-CDE7-4C41-A321-FF44FBFAF483}" type="pres">
      <dgm:prSet presAssocID="{D143325F-9711-4BE7-BA8E-9D886B1AAD2F}" presName="hierRoot1" presStyleCnt="0">
        <dgm:presLayoutVars>
          <dgm:hierBranch/>
        </dgm:presLayoutVars>
      </dgm:prSet>
      <dgm:spPr/>
    </dgm:pt>
    <dgm:pt modelId="{730CF78A-A07E-4ADB-B16F-4E401EA2F595}" type="pres">
      <dgm:prSet presAssocID="{D143325F-9711-4BE7-BA8E-9D886B1AAD2F}" presName="rootComposite1" presStyleCnt="0"/>
      <dgm:spPr/>
    </dgm:pt>
    <dgm:pt modelId="{8025B477-5067-4675-A20C-7290F48AE051}" type="pres">
      <dgm:prSet presAssocID="{D143325F-9711-4BE7-BA8E-9D886B1AAD2F}" presName="rootText1" presStyleLbl="node0" presStyleIdx="0" presStyleCnt="1" custScaleY="67606" custLinFactNeighborX="-1522" custLinFactNeighborY="7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DEFA6-9602-448B-BFB9-04D229FBA064}" type="pres">
      <dgm:prSet presAssocID="{D143325F-9711-4BE7-BA8E-9D886B1AAD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DD5D3D-D7B5-44AD-85A4-14129DCBE6ED}" type="pres">
      <dgm:prSet presAssocID="{D143325F-9711-4BE7-BA8E-9D886B1AAD2F}" presName="hierChild2" presStyleCnt="0"/>
      <dgm:spPr/>
    </dgm:pt>
    <dgm:pt modelId="{BD4BBB5D-A08A-4AD7-8342-438583772FC3}" type="pres">
      <dgm:prSet presAssocID="{6C93889E-EA0B-4710-9D5A-693789281228}" presName="Name35" presStyleLbl="parChTrans1D2" presStyleIdx="0" presStyleCnt="3"/>
      <dgm:spPr/>
      <dgm:t>
        <a:bodyPr/>
        <a:lstStyle/>
        <a:p>
          <a:endParaRPr lang="ru-RU"/>
        </a:p>
      </dgm:t>
    </dgm:pt>
    <dgm:pt modelId="{8EB16E77-1B22-47A5-B6BB-D320BDBCB408}" type="pres">
      <dgm:prSet presAssocID="{B50CF5BF-AA2C-4AE6-B55E-69BB4A089861}" presName="hierRoot2" presStyleCnt="0">
        <dgm:presLayoutVars>
          <dgm:hierBranch/>
        </dgm:presLayoutVars>
      </dgm:prSet>
      <dgm:spPr/>
    </dgm:pt>
    <dgm:pt modelId="{DF95D0F3-EDC3-412E-9E9C-796D6B4F5985}" type="pres">
      <dgm:prSet presAssocID="{B50CF5BF-AA2C-4AE6-B55E-69BB4A089861}" presName="rootComposite" presStyleCnt="0"/>
      <dgm:spPr/>
    </dgm:pt>
    <dgm:pt modelId="{3EEC61F1-0368-4157-BECA-9DFC0AB21E13}" type="pres">
      <dgm:prSet presAssocID="{B50CF5BF-AA2C-4AE6-B55E-69BB4A08986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D015B1-4CF0-44CA-B9DC-38C431A68993}" type="pres">
      <dgm:prSet presAssocID="{B50CF5BF-AA2C-4AE6-B55E-69BB4A089861}" presName="rootConnector" presStyleLbl="node2" presStyleIdx="0" presStyleCnt="3"/>
      <dgm:spPr/>
      <dgm:t>
        <a:bodyPr/>
        <a:lstStyle/>
        <a:p>
          <a:endParaRPr lang="ru-RU"/>
        </a:p>
      </dgm:t>
    </dgm:pt>
    <dgm:pt modelId="{EF28548E-99C9-4D78-B472-328567A2D4F0}" type="pres">
      <dgm:prSet presAssocID="{B50CF5BF-AA2C-4AE6-B55E-69BB4A089861}" presName="hierChild4" presStyleCnt="0"/>
      <dgm:spPr/>
    </dgm:pt>
    <dgm:pt modelId="{AE6034D1-0088-47CB-B5E5-86851B6A1937}" type="pres">
      <dgm:prSet presAssocID="{B50CF5BF-AA2C-4AE6-B55E-69BB4A089861}" presName="hierChild5" presStyleCnt="0"/>
      <dgm:spPr/>
    </dgm:pt>
    <dgm:pt modelId="{ED6D9633-8C87-4F1E-ACC2-6E9BC5BE910D}" type="pres">
      <dgm:prSet presAssocID="{EAFE89F0-255F-4CB9-856E-26F4B25D52BA}" presName="Name35" presStyleLbl="parChTrans1D2" presStyleIdx="1" presStyleCnt="3"/>
      <dgm:spPr/>
      <dgm:t>
        <a:bodyPr/>
        <a:lstStyle/>
        <a:p>
          <a:endParaRPr lang="ru-RU"/>
        </a:p>
      </dgm:t>
    </dgm:pt>
    <dgm:pt modelId="{95E75456-FB27-4A06-B0C5-7CD6BB0E4F2C}" type="pres">
      <dgm:prSet presAssocID="{09033275-852D-4738-B2BF-372109D07AA7}" presName="hierRoot2" presStyleCnt="0">
        <dgm:presLayoutVars>
          <dgm:hierBranch/>
        </dgm:presLayoutVars>
      </dgm:prSet>
      <dgm:spPr/>
    </dgm:pt>
    <dgm:pt modelId="{ED7786E1-855A-4A41-BB5B-B116B78F4B24}" type="pres">
      <dgm:prSet presAssocID="{09033275-852D-4738-B2BF-372109D07AA7}" presName="rootComposite" presStyleCnt="0"/>
      <dgm:spPr/>
    </dgm:pt>
    <dgm:pt modelId="{6E55926F-DB7A-4195-AFEA-4D6E10691DD9}" type="pres">
      <dgm:prSet presAssocID="{09033275-852D-4738-B2BF-372109D07AA7}" presName="rootText" presStyleLbl="node2" presStyleIdx="1" presStyleCnt="3" custAng="0" custScaleX="99911" custScaleY="117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D8C041-9B19-4657-BBAA-09F1EFC14907}" type="pres">
      <dgm:prSet presAssocID="{09033275-852D-4738-B2BF-372109D07AA7}" presName="rootConnector" presStyleLbl="node2" presStyleIdx="1" presStyleCnt="3"/>
      <dgm:spPr/>
      <dgm:t>
        <a:bodyPr/>
        <a:lstStyle/>
        <a:p>
          <a:endParaRPr lang="ru-RU"/>
        </a:p>
      </dgm:t>
    </dgm:pt>
    <dgm:pt modelId="{903E037D-5D6E-4703-BE2E-96E2E275CA33}" type="pres">
      <dgm:prSet presAssocID="{09033275-852D-4738-B2BF-372109D07AA7}" presName="hierChild4" presStyleCnt="0"/>
      <dgm:spPr/>
    </dgm:pt>
    <dgm:pt modelId="{DD8F8032-E2BD-44E6-B6D0-7298652897B7}" type="pres">
      <dgm:prSet presAssocID="{09033275-852D-4738-B2BF-372109D07AA7}" presName="hierChild5" presStyleCnt="0"/>
      <dgm:spPr/>
    </dgm:pt>
    <dgm:pt modelId="{416D0B4F-1DA0-495F-848B-D64F75059BED}" type="pres">
      <dgm:prSet presAssocID="{565BE68E-600C-4638-AF73-0A83AC77E2F6}" presName="Name35" presStyleLbl="parChTrans1D2" presStyleIdx="2" presStyleCnt="3"/>
      <dgm:spPr/>
      <dgm:t>
        <a:bodyPr/>
        <a:lstStyle/>
        <a:p>
          <a:endParaRPr lang="ru-RU"/>
        </a:p>
      </dgm:t>
    </dgm:pt>
    <dgm:pt modelId="{70E5288A-D90A-4B81-B80A-E7709982A87A}" type="pres">
      <dgm:prSet presAssocID="{6433D1FD-4403-48D0-AB5D-9A99E275FD7F}" presName="hierRoot2" presStyleCnt="0">
        <dgm:presLayoutVars>
          <dgm:hierBranch/>
        </dgm:presLayoutVars>
      </dgm:prSet>
      <dgm:spPr/>
    </dgm:pt>
    <dgm:pt modelId="{B69B2B4A-3D53-41B9-8E1C-9904AC606F3E}" type="pres">
      <dgm:prSet presAssocID="{6433D1FD-4403-48D0-AB5D-9A99E275FD7F}" presName="rootComposite" presStyleCnt="0"/>
      <dgm:spPr/>
    </dgm:pt>
    <dgm:pt modelId="{6033FA4D-BC90-400A-A7FA-E7C34A58F02D}" type="pres">
      <dgm:prSet presAssocID="{6433D1FD-4403-48D0-AB5D-9A99E275FD7F}" presName="rootText" presStyleLbl="node2" presStyleIdx="2" presStyleCnt="3" custLinFactNeighborX="-2462" custLinFactNeighborY="-3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0A4805-96F2-4032-97C4-76A3904A22FE}" type="pres">
      <dgm:prSet presAssocID="{6433D1FD-4403-48D0-AB5D-9A99E275FD7F}" presName="rootConnector" presStyleLbl="node2" presStyleIdx="2" presStyleCnt="3"/>
      <dgm:spPr/>
      <dgm:t>
        <a:bodyPr/>
        <a:lstStyle/>
        <a:p>
          <a:endParaRPr lang="ru-RU"/>
        </a:p>
      </dgm:t>
    </dgm:pt>
    <dgm:pt modelId="{60ECA8B5-499A-4D4A-817D-7CB4388A98E3}" type="pres">
      <dgm:prSet presAssocID="{6433D1FD-4403-48D0-AB5D-9A99E275FD7F}" presName="hierChild4" presStyleCnt="0"/>
      <dgm:spPr/>
    </dgm:pt>
    <dgm:pt modelId="{4FA1F291-56E9-4A98-991A-6F94CD108F95}" type="pres">
      <dgm:prSet presAssocID="{6433D1FD-4403-48D0-AB5D-9A99E275FD7F}" presName="hierChild5" presStyleCnt="0"/>
      <dgm:spPr/>
    </dgm:pt>
    <dgm:pt modelId="{14C5A1FA-CB3F-41FF-9C3B-E383390EC279}" type="pres">
      <dgm:prSet presAssocID="{D143325F-9711-4BE7-BA8E-9D886B1AAD2F}" presName="hierChild3" presStyleCnt="0"/>
      <dgm:spPr/>
    </dgm:pt>
  </dgm:ptLst>
  <dgm:cxnLst>
    <dgm:cxn modelId="{1A13EFAF-6D28-423F-A8F8-54EC1ED42DAD}" srcId="{D143325F-9711-4BE7-BA8E-9D886B1AAD2F}" destId="{09033275-852D-4738-B2BF-372109D07AA7}" srcOrd="1" destOrd="0" parTransId="{EAFE89F0-255F-4CB9-856E-26F4B25D52BA}" sibTransId="{604EE81B-14AF-4427-9CBB-63FA76DE9D45}"/>
    <dgm:cxn modelId="{B367D956-A7EC-4410-906B-21AD912763AB}" srcId="{31C4E86A-0DE1-4D6E-B729-C46ED086E1FD}" destId="{D143325F-9711-4BE7-BA8E-9D886B1AAD2F}" srcOrd="0" destOrd="0" parTransId="{7E790402-0EC9-46EE-BE1A-0C6B7A674356}" sibTransId="{B6BDFDF9-77CE-4C7C-AE49-20722EB170EA}"/>
    <dgm:cxn modelId="{A6E1CD17-8AF1-4EED-8695-94C4FE225B59}" type="presOf" srcId="{D143325F-9711-4BE7-BA8E-9D886B1AAD2F}" destId="{8025B477-5067-4675-A20C-7290F48AE051}" srcOrd="0" destOrd="0" presId="urn:microsoft.com/office/officeart/2005/8/layout/orgChart1"/>
    <dgm:cxn modelId="{C3C044AC-5316-4547-B5D6-E68E97F76713}" type="presOf" srcId="{09033275-852D-4738-B2BF-372109D07AA7}" destId="{74D8C041-9B19-4657-BBAA-09F1EFC14907}" srcOrd="1" destOrd="0" presId="urn:microsoft.com/office/officeart/2005/8/layout/orgChart1"/>
    <dgm:cxn modelId="{22E07C12-5209-498D-ABF4-74216F1BB76E}" type="presOf" srcId="{6433D1FD-4403-48D0-AB5D-9A99E275FD7F}" destId="{590A4805-96F2-4032-97C4-76A3904A22FE}" srcOrd="1" destOrd="0" presId="urn:microsoft.com/office/officeart/2005/8/layout/orgChart1"/>
    <dgm:cxn modelId="{B97D7292-FFC8-4353-8570-79F0AEF293DE}" type="presOf" srcId="{EAFE89F0-255F-4CB9-856E-26F4B25D52BA}" destId="{ED6D9633-8C87-4F1E-ACC2-6E9BC5BE910D}" srcOrd="0" destOrd="0" presId="urn:microsoft.com/office/officeart/2005/8/layout/orgChart1"/>
    <dgm:cxn modelId="{EE8465CD-DD6D-4BD9-A0A6-BFC36469DAA9}" type="presOf" srcId="{6C93889E-EA0B-4710-9D5A-693789281228}" destId="{BD4BBB5D-A08A-4AD7-8342-438583772FC3}" srcOrd="0" destOrd="0" presId="urn:microsoft.com/office/officeart/2005/8/layout/orgChart1"/>
    <dgm:cxn modelId="{DE732AD1-3FE9-4D4D-B939-E3F2F4A20B25}" type="presOf" srcId="{09033275-852D-4738-B2BF-372109D07AA7}" destId="{6E55926F-DB7A-4195-AFEA-4D6E10691DD9}" srcOrd="0" destOrd="0" presId="urn:microsoft.com/office/officeart/2005/8/layout/orgChart1"/>
    <dgm:cxn modelId="{6C55BF66-A7FE-43DD-9DDE-DD6914DDDE7A}" type="presOf" srcId="{31C4E86A-0DE1-4D6E-B729-C46ED086E1FD}" destId="{1A02B70D-6762-4D5D-8E57-C8915F3E240E}" srcOrd="0" destOrd="0" presId="urn:microsoft.com/office/officeart/2005/8/layout/orgChart1"/>
    <dgm:cxn modelId="{9021A5BE-CEF8-4F44-89B9-08152123BE4E}" srcId="{D143325F-9711-4BE7-BA8E-9D886B1AAD2F}" destId="{6433D1FD-4403-48D0-AB5D-9A99E275FD7F}" srcOrd="2" destOrd="0" parTransId="{565BE68E-600C-4638-AF73-0A83AC77E2F6}" sibTransId="{76077A7E-7282-4DEA-9766-693DC6BA5F10}"/>
    <dgm:cxn modelId="{CC4F23EE-A48A-4031-8F51-E924676EC873}" type="presOf" srcId="{B50CF5BF-AA2C-4AE6-B55E-69BB4A089861}" destId="{3EEC61F1-0368-4157-BECA-9DFC0AB21E13}" srcOrd="0" destOrd="0" presId="urn:microsoft.com/office/officeart/2005/8/layout/orgChart1"/>
    <dgm:cxn modelId="{E2895918-CB3E-4AB1-8F38-F1CB54529119}" srcId="{D143325F-9711-4BE7-BA8E-9D886B1AAD2F}" destId="{B50CF5BF-AA2C-4AE6-B55E-69BB4A089861}" srcOrd="0" destOrd="0" parTransId="{6C93889E-EA0B-4710-9D5A-693789281228}" sibTransId="{C9D00492-BFD7-497F-ACFC-3400C5A4DD63}"/>
    <dgm:cxn modelId="{DB97D500-1577-41B0-8A88-931BAD7D482C}" type="presOf" srcId="{565BE68E-600C-4638-AF73-0A83AC77E2F6}" destId="{416D0B4F-1DA0-495F-848B-D64F75059BED}" srcOrd="0" destOrd="0" presId="urn:microsoft.com/office/officeart/2005/8/layout/orgChart1"/>
    <dgm:cxn modelId="{071113C9-6F59-45D5-A658-4EC125F5530C}" type="presOf" srcId="{D143325F-9711-4BE7-BA8E-9D886B1AAD2F}" destId="{2F3DEFA6-9602-448B-BFB9-04D229FBA064}" srcOrd="1" destOrd="0" presId="urn:microsoft.com/office/officeart/2005/8/layout/orgChart1"/>
    <dgm:cxn modelId="{A5DF9627-EBE2-4D8C-96CA-6EA3779B0499}" type="presOf" srcId="{6433D1FD-4403-48D0-AB5D-9A99E275FD7F}" destId="{6033FA4D-BC90-400A-A7FA-E7C34A58F02D}" srcOrd="0" destOrd="0" presId="urn:microsoft.com/office/officeart/2005/8/layout/orgChart1"/>
    <dgm:cxn modelId="{C860B5E5-8040-40FF-A4F3-ACC5B5B0EBBB}" type="presOf" srcId="{B50CF5BF-AA2C-4AE6-B55E-69BB4A089861}" destId="{64D015B1-4CF0-44CA-B9DC-38C431A68993}" srcOrd="1" destOrd="0" presId="urn:microsoft.com/office/officeart/2005/8/layout/orgChart1"/>
    <dgm:cxn modelId="{9ED2E63D-0AFE-4791-8E0F-E514C48A030B}" type="presParOf" srcId="{1A02B70D-6762-4D5D-8E57-C8915F3E240E}" destId="{0E4D5A1D-CDE7-4C41-A321-FF44FBFAF483}" srcOrd="0" destOrd="0" presId="urn:microsoft.com/office/officeart/2005/8/layout/orgChart1"/>
    <dgm:cxn modelId="{DE7470E9-A265-4E50-B2EB-A29866FC0373}" type="presParOf" srcId="{0E4D5A1D-CDE7-4C41-A321-FF44FBFAF483}" destId="{730CF78A-A07E-4ADB-B16F-4E401EA2F595}" srcOrd="0" destOrd="0" presId="urn:microsoft.com/office/officeart/2005/8/layout/orgChart1"/>
    <dgm:cxn modelId="{776CE547-3F65-4586-9962-0523C468D0DF}" type="presParOf" srcId="{730CF78A-A07E-4ADB-B16F-4E401EA2F595}" destId="{8025B477-5067-4675-A20C-7290F48AE051}" srcOrd="0" destOrd="0" presId="urn:microsoft.com/office/officeart/2005/8/layout/orgChart1"/>
    <dgm:cxn modelId="{24D266C2-93FB-4599-8BDE-166A887EBC42}" type="presParOf" srcId="{730CF78A-A07E-4ADB-B16F-4E401EA2F595}" destId="{2F3DEFA6-9602-448B-BFB9-04D229FBA064}" srcOrd="1" destOrd="0" presId="urn:microsoft.com/office/officeart/2005/8/layout/orgChart1"/>
    <dgm:cxn modelId="{DEEDADEA-9BFF-4592-9CF5-630F0A3A1243}" type="presParOf" srcId="{0E4D5A1D-CDE7-4C41-A321-FF44FBFAF483}" destId="{CEDD5D3D-D7B5-44AD-85A4-14129DCBE6ED}" srcOrd="1" destOrd="0" presId="urn:microsoft.com/office/officeart/2005/8/layout/orgChart1"/>
    <dgm:cxn modelId="{5286E8CB-183B-410A-881C-B92844792262}" type="presParOf" srcId="{CEDD5D3D-D7B5-44AD-85A4-14129DCBE6ED}" destId="{BD4BBB5D-A08A-4AD7-8342-438583772FC3}" srcOrd="0" destOrd="0" presId="urn:microsoft.com/office/officeart/2005/8/layout/orgChart1"/>
    <dgm:cxn modelId="{9DB8CA6F-0C89-43D1-9407-7AC462F5563B}" type="presParOf" srcId="{CEDD5D3D-D7B5-44AD-85A4-14129DCBE6ED}" destId="{8EB16E77-1B22-47A5-B6BB-D320BDBCB408}" srcOrd="1" destOrd="0" presId="urn:microsoft.com/office/officeart/2005/8/layout/orgChart1"/>
    <dgm:cxn modelId="{2D781B4D-A508-45E4-BBF6-FB9F0E0CB079}" type="presParOf" srcId="{8EB16E77-1B22-47A5-B6BB-D320BDBCB408}" destId="{DF95D0F3-EDC3-412E-9E9C-796D6B4F5985}" srcOrd="0" destOrd="0" presId="urn:microsoft.com/office/officeart/2005/8/layout/orgChart1"/>
    <dgm:cxn modelId="{E97C1290-4C19-4062-AE4D-454A09D650E5}" type="presParOf" srcId="{DF95D0F3-EDC3-412E-9E9C-796D6B4F5985}" destId="{3EEC61F1-0368-4157-BECA-9DFC0AB21E13}" srcOrd="0" destOrd="0" presId="urn:microsoft.com/office/officeart/2005/8/layout/orgChart1"/>
    <dgm:cxn modelId="{B58E6E2F-EE46-4318-B856-D798549B01E3}" type="presParOf" srcId="{DF95D0F3-EDC3-412E-9E9C-796D6B4F5985}" destId="{64D015B1-4CF0-44CA-B9DC-38C431A68993}" srcOrd="1" destOrd="0" presId="urn:microsoft.com/office/officeart/2005/8/layout/orgChart1"/>
    <dgm:cxn modelId="{66851178-15E0-4B7B-BCCE-BA9FC5342B94}" type="presParOf" srcId="{8EB16E77-1B22-47A5-B6BB-D320BDBCB408}" destId="{EF28548E-99C9-4D78-B472-328567A2D4F0}" srcOrd="1" destOrd="0" presId="urn:microsoft.com/office/officeart/2005/8/layout/orgChart1"/>
    <dgm:cxn modelId="{52259D5F-3923-469F-98F7-F8C90E4CDE25}" type="presParOf" srcId="{8EB16E77-1B22-47A5-B6BB-D320BDBCB408}" destId="{AE6034D1-0088-47CB-B5E5-86851B6A1937}" srcOrd="2" destOrd="0" presId="urn:microsoft.com/office/officeart/2005/8/layout/orgChart1"/>
    <dgm:cxn modelId="{435878BB-8BE9-4EC3-9FCE-17BEB696C686}" type="presParOf" srcId="{CEDD5D3D-D7B5-44AD-85A4-14129DCBE6ED}" destId="{ED6D9633-8C87-4F1E-ACC2-6E9BC5BE910D}" srcOrd="2" destOrd="0" presId="urn:microsoft.com/office/officeart/2005/8/layout/orgChart1"/>
    <dgm:cxn modelId="{BD0424E6-3C5B-4531-B907-58B41B24ADB2}" type="presParOf" srcId="{CEDD5D3D-D7B5-44AD-85A4-14129DCBE6ED}" destId="{95E75456-FB27-4A06-B0C5-7CD6BB0E4F2C}" srcOrd="3" destOrd="0" presId="urn:microsoft.com/office/officeart/2005/8/layout/orgChart1"/>
    <dgm:cxn modelId="{B73ECD7A-A446-454D-896C-46609F3B40AE}" type="presParOf" srcId="{95E75456-FB27-4A06-B0C5-7CD6BB0E4F2C}" destId="{ED7786E1-855A-4A41-BB5B-B116B78F4B24}" srcOrd="0" destOrd="0" presId="urn:microsoft.com/office/officeart/2005/8/layout/orgChart1"/>
    <dgm:cxn modelId="{C80B9446-13C9-4D95-A2CF-10F51B9138B0}" type="presParOf" srcId="{ED7786E1-855A-4A41-BB5B-B116B78F4B24}" destId="{6E55926F-DB7A-4195-AFEA-4D6E10691DD9}" srcOrd="0" destOrd="0" presId="urn:microsoft.com/office/officeart/2005/8/layout/orgChart1"/>
    <dgm:cxn modelId="{569C5E43-A765-4652-A4F8-108504389872}" type="presParOf" srcId="{ED7786E1-855A-4A41-BB5B-B116B78F4B24}" destId="{74D8C041-9B19-4657-BBAA-09F1EFC14907}" srcOrd="1" destOrd="0" presId="urn:microsoft.com/office/officeart/2005/8/layout/orgChart1"/>
    <dgm:cxn modelId="{B73C47B4-3E1E-486F-9AF4-90C3BB511004}" type="presParOf" srcId="{95E75456-FB27-4A06-B0C5-7CD6BB0E4F2C}" destId="{903E037D-5D6E-4703-BE2E-96E2E275CA33}" srcOrd="1" destOrd="0" presId="urn:microsoft.com/office/officeart/2005/8/layout/orgChart1"/>
    <dgm:cxn modelId="{B2C90DC5-4A13-4346-BACF-A060016D90A4}" type="presParOf" srcId="{95E75456-FB27-4A06-B0C5-7CD6BB0E4F2C}" destId="{DD8F8032-E2BD-44E6-B6D0-7298652897B7}" srcOrd="2" destOrd="0" presId="urn:microsoft.com/office/officeart/2005/8/layout/orgChart1"/>
    <dgm:cxn modelId="{1BC40A22-E1B4-465D-9D4E-65467B9E209C}" type="presParOf" srcId="{CEDD5D3D-D7B5-44AD-85A4-14129DCBE6ED}" destId="{416D0B4F-1DA0-495F-848B-D64F75059BED}" srcOrd="4" destOrd="0" presId="urn:microsoft.com/office/officeart/2005/8/layout/orgChart1"/>
    <dgm:cxn modelId="{9DE236B4-83A3-4F92-9918-33E3C6989A30}" type="presParOf" srcId="{CEDD5D3D-D7B5-44AD-85A4-14129DCBE6ED}" destId="{70E5288A-D90A-4B81-B80A-E7709982A87A}" srcOrd="5" destOrd="0" presId="urn:microsoft.com/office/officeart/2005/8/layout/orgChart1"/>
    <dgm:cxn modelId="{A66B2BBA-297A-4433-8BA5-E288860E466F}" type="presParOf" srcId="{70E5288A-D90A-4B81-B80A-E7709982A87A}" destId="{B69B2B4A-3D53-41B9-8E1C-9904AC606F3E}" srcOrd="0" destOrd="0" presId="urn:microsoft.com/office/officeart/2005/8/layout/orgChart1"/>
    <dgm:cxn modelId="{0ED2EE32-D6D4-49B4-BAFD-AE2751858598}" type="presParOf" srcId="{B69B2B4A-3D53-41B9-8E1C-9904AC606F3E}" destId="{6033FA4D-BC90-400A-A7FA-E7C34A58F02D}" srcOrd="0" destOrd="0" presId="urn:microsoft.com/office/officeart/2005/8/layout/orgChart1"/>
    <dgm:cxn modelId="{77B94B3B-5A40-4AF8-B065-D4C550FEC601}" type="presParOf" srcId="{B69B2B4A-3D53-41B9-8E1C-9904AC606F3E}" destId="{590A4805-96F2-4032-97C4-76A3904A22FE}" srcOrd="1" destOrd="0" presId="urn:microsoft.com/office/officeart/2005/8/layout/orgChart1"/>
    <dgm:cxn modelId="{8940673F-660B-4C53-BFA2-7F3560251FB4}" type="presParOf" srcId="{70E5288A-D90A-4B81-B80A-E7709982A87A}" destId="{60ECA8B5-499A-4D4A-817D-7CB4388A98E3}" srcOrd="1" destOrd="0" presId="urn:microsoft.com/office/officeart/2005/8/layout/orgChart1"/>
    <dgm:cxn modelId="{05F0849C-3B83-4705-BF99-07DDC70196DC}" type="presParOf" srcId="{70E5288A-D90A-4B81-B80A-E7709982A87A}" destId="{4FA1F291-56E9-4A98-991A-6F94CD108F95}" srcOrd="2" destOrd="0" presId="urn:microsoft.com/office/officeart/2005/8/layout/orgChart1"/>
    <dgm:cxn modelId="{25B87964-4FD5-4722-A0E2-8F5177C2AFF5}" type="presParOf" srcId="{0E4D5A1D-CDE7-4C41-A321-FF44FBFAF483}" destId="{14C5A1FA-CB3F-41FF-9C3B-E383390EC2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73D925CE-2CB6-41C8-811B-5FCA6B4A7D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47D91D-5705-499E-A94C-3A719BDF6630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8BED08-18A1-45E3-ACC7-363587C76641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B090-1B63-4687-98FA-D1DABBBBD1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1EAB-CD9C-47AD-9001-2914FB8172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E2800-9381-4362-B227-E683DFFA0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34EC-7454-4779-9E9D-B51D66247F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EF85E-BBB1-4D5F-BFDF-422CA30B6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BE805-F688-49C3-93ED-93988FD201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C33C2-7517-4D33-928E-5C99B5487C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FBE8-E419-4BC1-82D6-55D45C8B9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E293-DF70-4F8B-815D-CC73B2ABA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C912-05DB-479F-A43D-05B753090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7C121-F5CA-4765-9979-89DFB9AF04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40D9-BC0D-4631-B639-A4887AA910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A5C8-3F1C-4CFA-B69B-8DF000A90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F31C7-E633-4F3C-A663-28BDF27FDB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0D04-754F-423A-A2E2-B0A9B7AB6D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E6086-7953-4348-938F-4F05FBC3D1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64F87C0-6838-4A4B-BDE3-19CC89D1D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5" Type="http://schemas.openxmlformats.org/officeDocument/2006/relationships/image" Target="../media/image3.jpeg"/><Relationship Id="rId4" Type="http://schemas.openxmlformats.org/officeDocument/2006/relationships/oleObject" Target="../embeddings/__________Microsoft_Office_Excel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rgasok.ru/files/2014/gallery/2014_1516.jpg" TargetMode="External"/><Relationship Id="rId13" Type="http://schemas.openxmlformats.org/officeDocument/2006/relationships/image" Target="../media/image14.jpeg"/><Relationship Id="rId3" Type="http://schemas.openxmlformats.org/officeDocument/2006/relationships/oleObject" Target="../embeddings/__________Microsoft_Office_Excel3.xls"/><Relationship Id="rId7" Type="http://schemas.openxmlformats.org/officeDocument/2006/relationships/image" Target="../media/image11.jpeg"/><Relationship Id="rId12" Type="http://schemas.openxmlformats.org/officeDocument/2006/relationships/hyperlink" Target="http://www.kargasok.ru/files/foto_ana/proshen_pamyat/DSC_0427.JPG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kargasok.ru/files/2014/gallery/DSC_5519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10" Type="http://schemas.openxmlformats.org/officeDocument/2006/relationships/hyperlink" Target="http://www.kargasok.ru/files/2014/gallery/2014_1486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sp.kargasok.ru/image/resize/800x600/upload/images/slideshou/tmp__/images_(1)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hyperlink" Target="http://www.sokik.ru/files/pobeda/den_pobedi_2014/16.jpg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7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6.jpeg"/><Relationship Id="rId4" Type="http://schemas.openxmlformats.org/officeDocument/2006/relationships/diagramData" Target="../diagrams/data1.xml"/><Relationship Id="rId9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hyperlink" Target="http://krasnoyarsk.all.biz/asfaltirovanie-g2546225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_____Microsoft_Office_Excel4.xls"/><Relationship Id="rId4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5888"/>
            <a:ext cx="51165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871788"/>
            <a:ext cx="2879725" cy="329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107950" y="2060575"/>
            <a:ext cx="9036050" cy="7207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«Каргасокский район»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1187450" y="2924175"/>
            <a:ext cx="4608513" cy="3600450"/>
          </a:xfrm>
        </p:spPr>
        <p:txBody>
          <a:bodyPr/>
          <a:lstStyle/>
          <a:p>
            <a:pPr algn="just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представленного вашему вниманию «Бюджета для граждан» является познакомить жителей и гостей нашего района, не обладающих специальными знаниями в сфере бюджетного законодательства, с бюджетной политикой нашего района, с основными характеристиками районного бюджета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2014 год.</a:t>
            </a:r>
            <a:endParaRPr lang="ru-RU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288" y="1447800"/>
            <a:ext cx="8280400" cy="4572000"/>
          </a:xfrm>
        </p:spPr>
        <p:txBody>
          <a:bodyPr lIns="0" rIns="18288"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       </a:t>
            </a:r>
            <a:r>
              <a:rPr lang="ru-RU" altLang="ru-RU" sz="1800" b="1" u="sng" dirty="0" smtClean="0">
                <a:solidFill>
                  <a:srgbClr val="003300"/>
                </a:solidFill>
                <a:cs typeface="Tahoma" pitchFamily="34" charset="0"/>
              </a:rPr>
              <a:t>ДОХОДЫ БЮДЖЕТА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- поступающие от населения, организаций,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    учреждений в бюджет денежные средства.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     В соответствии с бюджетным законодательством в бюджеты муниципальных районов поступают следующие основные виды доходов (по установленным нормативам):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- </a:t>
            </a:r>
            <a:r>
              <a:rPr lang="ru-RU" altLang="ru-RU" sz="1800" b="1" u="sng" dirty="0" smtClean="0">
                <a:solidFill>
                  <a:srgbClr val="003300"/>
                </a:solidFill>
                <a:cs typeface="Tahoma" pitchFamily="34" charset="0"/>
              </a:rPr>
              <a:t>налоговые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: </a:t>
            </a:r>
            <a:r>
              <a:rPr lang="ru-RU" altLang="ru-RU" sz="1800" b="1" dirty="0" smtClean="0">
                <a:solidFill>
                  <a:srgbClr val="003300"/>
                </a:solidFill>
                <a:effectLst/>
                <a:cs typeface="Tahoma" pitchFamily="34" charset="0"/>
              </a:rPr>
              <a:t>налог на доходы физических лиц; налог, взимаемый в связи с применением упрощенной системы налогообложения;  единый налог на вмененный доход; акцизы на бензин, дизельное топливо и моторные масла; государственная пошлина; земельный налог с межселенных территорий;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-</a:t>
            </a:r>
            <a:r>
              <a:rPr lang="ru-RU" altLang="ru-RU" sz="1800" b="1" u="sng" dirty="0" smtClean="0">
                <a:solidFill>
                  <a:srgbClr val="003300"/>
                </a:solidFill>
                <a:cs typeface="Tahoma" pitchFamily="34" charset="0"/>
              </a:rPr>
              <a:t> неналоговые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: </a:t>
            </a:r>
            <a:r>
              <a:rPr lang="ru-RU" altLang="ru-RU" sz="1800" b="1" dirty="0" smtClean="0">
                <a:solidFill>
                  <a:srgbClr val="003300"/>
                </a:solidFill>
                <a:effectLst/>
                <a:cs typeface="Tahoma" pitchFamily="34" charset="0"/>
              </a:rPr>
              <a:t>арендная плата за пользование землей и другим муниципальным имуществом, плата за негативное воздействие на окружающую среду, доходы от продажи муниципального имущества, штрафы за некоторые виды нарушений;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- </a:t>
            </a:r>
            <a:r>
              <a:rPr lang="ru-RU" altLang="ru-RU" sz="1800" b="1" u="sng" dirty="0" smtClean="0">
                <a:solidFill>
                  <a:srgbClr val="003300"/>
                </a:solidFill>
                <a:cs typeface="Tahoma" pitchFamily="34" charset="0"/>
              </a:rPr>
              <a:t>безвозмездные поступления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: </a:t>
            </a:r>
            <a:r>
              <a:rPr lang="ru-RU" altLang="ru-RU" sz="1800" b="1" dirty="0" smtClean="0">
                <a:solidFill>
                  <a:srgbClr val="003300"/>
                </a:solidFill>
                <a:effectLst/>
                <a:cs typeface="Tahoma" pitchFamily="34" charset="0"/>
              </a:rPr>
              <a:t>межбюджетные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</a:t>
            </a:r>
            <a:r>
              <a:rPr lang="ru-RU" altLang="ru-RU" sz="1800" b="1" dirty="0" smtClean="0">
                <a:solidFill>
                  <a:srgbClr val="003300"/>
                </a:solidFill>
                <a:effectLst/>
                <a:cs typeface="Tahoma" pitchFamily="34" charset="0"/>
              </a:rPr>
              <a:t>трансферты из других уровней бюджета, а также от физических и юридических лиц.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 Доходы районного  бюджета  в 2014 году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составили 1 133,7  млн.руб.</a:t>
            </a:r>
          </a:p>
          <a:p>
            <a:pPr marL="1828800" lvl="4" indent="0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ru-RU" altLang="ru-RU" sz="1800" b="1" dirty="0" smtClean="0">
              <a:solidFill>
                <a:srgbClr val="003300"/>
              </a:solidFill>
              <a:cs typeface="Tahoma" pitchFamily="34" charset="0"/>
            </a:endParaRP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763713" y="476250"/>
            <a:ext cx="6264275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Доходы бюджета</a:t>
            </a:r>
          </a:p>
        </p:txBody>
      </p:sp>
      <p:pic>
        <p:nvPicPr>
          <p:cNvPr id="11269" name="Picture 9" descr="imgpreview?key=7e3d0f71ad466554&amp;mb=imgdb_preview_18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661025"/>
            <a:ext cx="13033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60350"/>
            <a:ext cx="6781800" cy="936625"/>
          </a:xfrm>
        </p:spPr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  <a:t>Состав налоговых доходов </a:t>
            </a:r>
            <a:b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</a:br>
            <a: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  <a:t>районного бюджета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58682" name="Group 634"/>
          <p:cNvGraphicFramePr>
            <a:graphicFrameLocks noGrp="1"/>
          </p:cNvGraphicFramePr>
          <p:nvPr/>
        </p:nvGraphicFramePr>
        <p:xfrm>
          <a:off x="468313" y="2060575"/>
          <a:ext cx="8135937" cy="3807461"/>
        </p:xfrm>
        <a:graphic>
          <a:graphicData uri="http://schemas.openxmlformats.org/drawingml/2006/table">
            <a:tbl>
              <a:tblPr/>
              <a:tblGrid>
                <a:gridCol w="3887787"/>
                <a:gridCol w="1358908"/>
                <a:gridCol w="1000132"/>
                <a:gridCol w="928694"/>
                <a:gridCol w="960416"/>
              </a:tblGrid>
              <a:tr h="57626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Виды доходов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Норматив отчисления в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2013 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2014 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2015 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33,37/27,65/25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230,3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193,9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179,4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5,6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6,5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6,5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11,1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12,8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12,6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Акцизы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0,42523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7,2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7,7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Другие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0,3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248,3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222,2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207,5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Подзаголовок 3"/>
          <p:cNvSpPr txBox="1">
            <a:spLocks/>
          </p:cNvSpPr>
          <p:nvPr/>
        </p:nvSpPr>
        <p:spPr>
          <a:xfrm>
            <a:off x="7451725" y="1700213"/>
            <a:ext cx="1152525" cy="35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416800" cy="1008063"/>
          </a:xfrm>
        </p:spPr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неналоговых доходов </a:t>
            </a:r>
            <a:br>
              <a:rPr lang="ru-RU" alt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районного бюджета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62477" name="Group 333"/>
          <p:cNvGraphicFramePr>
            <a:graphicFrameLocks noGrp="1"/>
          </p:cNvGraphicFramePr>
          <p:nvPr/>
        </p:nvGraphicFramePr>
        <p:xfrm>
          <a:off x="504825" y="2133600"/>
          <a:ext cx="8135938" cy="4298950"/>
        </p:xfrm>
        <a:graphic>
          <a:graphicData uri="http://schemas.openxmlformats.org/drawingml/2006/table">
            <a:tbl>
              <a:tblPr/>
              <a:tblGrid>
                <a:gridCol w="3887788"/>
                <a:gridCol w="1322395"/>
                <a:gridCol w="1000132"/>
                <a:gridCol w="1000132"/>
                <a:gridCol w="925491"/>
              </a:tblGrid>
              <a:tr h="822944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Виды доходов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Норматив отчисления в %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2013 г.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2014 г.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2015 г.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4222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Арендная плата за земли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44,0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41,9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37,5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4441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Плата за аренду прочего муниципального имущества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5,3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1,7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64441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331,1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184,0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57119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Доходы от продажи имущества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4,6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5,1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2,9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40950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Штрафы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5,1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3,4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1109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Прочие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1,7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487277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391,8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237,6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96,3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5" name="Подзаголовок 3"/>
          <p:cNvSpPr txBox="1">
            <a:spLocks/>
          </p:cNvSpPr>
          <p:nvPr/>
        </p:nvSpPr>
        <p:spPr>
          <a:xfrm>
            <a:off x="7451725" y="1712913"/>
            <a:ext cx="1152525" cy="35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4" name="Rectangle 10"/>
          <p:cNvSpPr>
            <a:spLocks noGrp="1" noChangeArrowheads="1"/>
          </p:cNvSpPr>
          <p:nvPr>
            <p:ph type="title"/>
          </p:nvPr>
        </p:nvSpPr>
        <p:spPr>
          <a:xfrm>
            <a:off x="1000125" y="188913"/>
            <a:ext cx="7964488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dirty="0" smtClean="0">
                <a:solidFill>
                  <a:srgbClr val="477373"/>
                </a:solidFill>
                <a:cs typeface="Tahoma" pitchFamily="34" charset="0"/>
              </a:rPr>
              <a:t>Виды безвозмездных поступлений районного бюджета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AutoShape 12"/>
          <p:cNvSpPr>
            <a:spLocks noChangeArrowheads="1"/>
          </p:cNvSpPr>
          <p:nvPr/>
        </p:nvSpPr>
        <p:spPr bwMode="auto">
          <a:xfrm>
            <a:off x="250825" y="1484313"/>
            <a:ext cx="4178300" cy="1368425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CCFF66"/>
              </a:gs>
              <a:gs pos="100000">
                <a:srgbClr val="FFCCFF"/>
              </a:gs>
            </a:gsLst>
            <a:lin ang="270000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   </a:t>
            </a:r>
          </a:p>
          <a:p>
            <a:pPr marL="342900" indent="-342900"/>
            <a:r>
              <a:rPr lang="ru-RU" altLang="ru-RU" sz="1400" b="1" u="sng">
                <a:solidFill>
                  <a:srgbClr val="006600"/>
                </a:solidFill>
                <a:effectLst/>
                <a:latin typeface="Times New Roman" pitchFamily="18" charset="0"/>
              </a:rPr>
              <a:t> ДОТАЦИИ</a:t>
            </a:r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- средства, предоставляемые  на 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безвозмездной и безвозвратной основе без  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определения конкретной цели использования,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в целях выравнивания бюджетной обеспечен-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ности и сбалансированности бюджетов</a:t>
            </a:r>
          </a:p>
          <a:p>
            <a:pPr marL="342900" indent="-342900"/>
            <a:endParaRPr lang="ru-RU" altLang="ru-RU" sz="1400" b="1">
              <a:solidFill>
                <a:srgbClr val="0066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41" name="AutoShape 13"/>
          <p:cNvSpPr>
            <a:spLocks noChangeArrowheads="1"/>
          </p:cNvSpPr>
          <p:nvPr/>
        </p:nvSpPr>
        <p:spPr bwMode="auto">
          <a:xfrm>
            <a:off x="4787900" y="1700213"/>
            <a:ext cx="4176713" cy="107950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FFCCFF"/>
              </a:gs>
              <a:gs pos="50000">
                <a:srgbClr val="CCFF66"/>
              </a:gs>
              <a:gs pos="100000">
                <a:srgbClr val="FFCCFF"/>
              </a:gs>
            </a:gsLst>
            <a:lin ang="270000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altLang="ru-RU" sz="1400" b="1" u="sng">
                <a:solidFill>
                  <a:srgbClr val="006600"/>
                </a:solidFill>
                <a:effectLst/>
                <a:latin typeface="Times New Roman" pitchFamily="18" charset="0"/>
              </a:rPr>
              <a:t>СУБСИДИИ</a:t>
            </a:r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- средства, предоставляемые 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      в целях софинансирования расходных 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         обязательств нижестоящего бюджета</a:t>
            </a:r>
          </a:p>
        </p:txBody>
      </p:sp>
      <p:sp>
        <p:nvSpPr>
          <p:cNvPr id="14342" name="AutoShape 14"/>
          <p:cNvSpPr>
            <a:spLocks noChangeArrowheads="1"/>
          </p:cNvSpPr>
          <p:nvPr/>
        </p:nvSpPr>
        <p:spPr bwMode="auto">
          <a:xfrm>
            <a:off x="179388" y="3500438"/>
            <a:ext cx="4321175" cy="1296987"/>
          </a:xfrm>
          <a:prstGeom prst="roundRect">
            <a:avLst>
              <a:gd name="adj" fmla="val 34347"/>
            </a:avLst>
          </a:prstGeom>
          <a:gradFill rotWithShape="1">
            <a:gsLst>
              <a:gs pos="0">
                <a:srgbClr val="FFCCFF"/>
              </a:gs>
              <a:gs pos="100000">
                <a:srgbClr val="CCFF66"/>
              </a:gs>
            </a:gsLst>
            <a:path path="rect">
              <a:fillToRect r="100000" b="100000"/>
            </a:path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400" b="1" u="sng">
                <a:solidFill>
                  <a:srgbClr val="006600"/>
                </a:solidFill>
                <a:effectLst/>
                <a:latin typeface="Times New Roman" pitchFamily="18" charset="0"/>
              </a:rPr>
              <a:t>СУБВЕНЦИИ</a:t>
            </a:r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- средства, предоставляемые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на обеспечение исполнения передаваемых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отдельных государственных полномочий </a:t>
            </a:r>
          </a:p>
        </p:txBody>
      </p:sp>
      <p:sp>
        <p:nvSpPr>
          <p:cNvPr id="14343" name="AutoShape 15"/>
          <p:cNvSpPr>
            <a:spLocks noChangeArrowheads="1"/>
          </p:cNvSpPr>
          <p:nvPr/>
        </p:nvSpPr>
        <p:spPr bwMode="auto">
          <a:xfrm>
            <a:off x="4716463" y="3429000"/>
            <a:ext cx="4284662" cy="1296988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CCFF66"/>
              </a:gs>
              <a:gs pos="100000">
                <a:srgbClr val="FFCCFF"/>
              </a:gs>
            </a:gsLst>
            <a:lin ang="270000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   </a:t>
            </a:r>
            <a:r>
              <a:rPr lang="ru-RU" altLang="ru-RU" sz="1400" b="1" u="sng">
                <a:solidFill>
                  <a:srgbClr val="006600"/>
                </a:solidFill>
                <a:effectLst/>
                <a:latin typeface="Times New Roman" pitchFamily="18" charset="0"/>
              </a:rPr>
              <a:t>ИНЫЕ </a:t>
            </a:r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межбюджетные трансферты – 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средства, предоставляемые в случаях и порядке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предусмотренных законами Томской области</a:t>
            </a:r>
          </a:p>
        </p:txBody>
      </p:sp>
      <p:sp>
        <p:nvSpPr>
          <p:cNvPr id="14344" name="AutoShape 19"/>
          <p:cNvSpPr>
            <a:spLocks noChangeArrowheads="1"/>
          </p:cNvSpPr>
          <p:nvPr/>
        </p:nvSpPr>
        <p:spPr bwMode="auto">
          <a:xfrm>
            <a:off x="1331913" y="5445125"/>
            <a:ext cx="6911975" cy="792163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FFCCFF"/>
              </a:gs>
              <a:gs pos="50000">
                <a:srgbClr val="CCFF66"/>
              </a:gs>
              <a:gs pos="100000">
                <a:srgbClr val="FFCCFF"/>
              </a:gs>
            </a:gsLst>
            <a:lin ang="270000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БЕЗВОЗМЕЗДНЫЕ  ПОСТУПЛЕНИЯ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от граждан и юридических лиц.</a:t>
            </a:r>
          </a:p>
        </p:txBody>
      </p:sp>
      <p:sp>
        <p:nvSpPr>
          <p:cNvPr id="14345" name="AutoShape 20"/>
          <p:cNvSpPr>
            <a:spLocks noChangeArrowheads="1"/>
          </p:cNvSpPr>
          <p:nvPr/>
        </p:nvSpPr>
        <p:spPr bwMode="auto">
          <a:xfrm>
            <a:off x="3635375" y="2205038"/>
            <a:ext cx="1944688" cy="1511300"/>
          </a:xfrm>
          <a:prstGeom prst="plaque">
            <a:avLst>
              <a:gd name="adj" fmla="val 37356"/>
            </a:avLst>
          </a:prstGeom>
          <a:gradFill rotWithShape="1">
            <a:gsLst>
              <a:gs pos="0">
                <a:srgbClr val="C0C0C0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МЕЖБЮДЖЕТНЫЕ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5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solidFill>
                  <a:srgbClr val="477373"/>
                </a:solidFill>
                <a:cs typeface="Tahoma" pitchFamily="34" charset="0"/>
              </a:rPr>
              <a:t>Состав безвозмездных </a:t>
            </a:r>
            <a:br>
              <a:rPr lang="ru-RU" altLang="ru-RU" sz="4000" dirty="0" smtClean="0">
                <a:solidFill>
                  <a:srgbClr val="477373"/>
                </a:solidFill>
                <a:cs typeface="Tahoma" pitchFamily="34" charset="0"/>
              </a:rPr>
            </a:br>
            <a:r>
              <a:rPr lang="ru-RU" altLang="ru-RU" sz="4000" dirty="0" smtClean="0">
                <a:solidFill>
                  <a:srgbClr val="477373"/>
                </a:solidFill>
                <a:cs typeface="Tahoma" pitchFamily="34" charset="0"/>
              </a:rPr>
              <a:t>поступлений в 2014 г.</a:t>
            </a:r>
          </a:p>
        </p:txBody>
      </p:sp>
      <p:graphicFrame>
        <p:nvGraphicFramePr>
          <p:cNvPr id="15363" name="Object 1" descr="Упаковочная бумага"/>
          <p:cNvGraphicFramePr>
            <a:graphicFrameLocks/>
          </p:cNvGraphicFramePr>
          <p:nvPr>
            <p:ph idx="1"/>
          </p:nvPr>
        </p:nvGraphicFramePr>
        <p:xfrm>
          <a:off x="682625" y="2211388"/>
          <a:ext cx="8024813" cy="3124200"/>
        </p:xfrm>
        <a:graphic>
          <a:graphicData uri="http://schemas.openxmlformats.org/presentationml/2006/ole">
            <p:oleObj spid="_x0000_s15363" name="Диаграмма" r:id="rId4" imgW="6019681" imgH="2343023" progId="Excel.Chart.8">
              <p:embed/>
            </p:oleObj>
          </a:graphicData>
        </a:graphic>
      </p:graphicFrame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684213" y="1844675"/>
            <a:ext cx="1152525" cy="35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лн.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60350"/>
            <a:ext cx="7561262" cy="1296988"/>
          </a:xfrm>
        </p:spPr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900" dirty="0" smtClean="0">
                <a:solidFill>
                  <a:srgbClr val="477373"/>
                </a:solidFill>
                <a:cs typeface="Tahoma" pitchFamily="34" charset="0"/>
              </a:rPr>
              <a:t>Доходы от безвозмездных поступлений от негосударственных организаций </a:t>
            </a:r>
            <a:br>
              <a:rPr lang="ru-RU" altLang="ru-RU" sz="2900" dirty="0" smtClean="0">
                <a:solidFill>
                  <a:srgbClr val="477373"/>
                </a:solidFill>
                <a:cs typeface="Tahoma" pitchFamily="34" charset="0"/>
              </a:rPr>
            </a:br>
            <a:r>
              <a:rPr lang="ru-RU" altLang="ru-RU" sz="2900" dirty="0" smtClean="0">
                <a:solidFill>
                  <a:srgbClr val="477373"/>
                </a:solidFill>
                <a:cs typeface="Tahoma" pitchFamily="34" charset="0"/>
              </a:rPr>
              <a:t>в 2014 году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738" y="1676400"/>
            <a:ext cx="5040312" cy="889000"/>
          </a:xfrm>
          <a:gradFill rotWithShape="1">
            <a:gsLst>
              <a:gs pos="0">
                <a:srgbClr val="FFCCFF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800" b="1" i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          </a:t>
            </a:r>
            <a:r>
              <a:rPr lang="ru-RU" altLang="ru-RU" sz="1600" b="1" i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В 2014 году доходы от безвозмездных поступлений от негосударственных организаций в рамках договоров о социальном партнерстве  составили 3</a:t>
            </a:r>
            <a:r>
              <a:rPr lang="en-US" altLang="ru-RU" sz="1600" b="1" i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8</a:t>
            </a:r>
            <a:r>
              <a:rPr lang="ru-RU" altLang="ru-RU" sz="1600" b="1" i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ru-RU" sz="1600" b="1" i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850 </a:t>
            </a:r>
            <a:r>
              <a:rPr lang="ru-RU" altLang="ru-RU" sz="1600" b="1" i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тыс. руб.</a:t>
            </a:r>
          </a:p>
        </p:txBody>
      </p:sp>
      <p:graphicFrame>
        <p:nvGraphicFramePr>
          <p:cNvPr id="16388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479425" y="2447925"/>
          <a:ext cx="8388350" cy="4484688"/>
        </p:xfrm>
        <a:graphic>
          <a:graphicData uri="http://schemas.openxmlformats.org/presentationml/2006/ole">
            <p:oleObj spid="_x0000_s16388" name="Лист" r:id="rId3" imgW="8391652" imgH="4486296" progId="Excel.Sheet.8">
              <p:embed/>
            </p:oleObj>
          </a:graphicData>
        </a:graphic>
      </p:graphicFrame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7" descr="imgpreview?key=4431ee6fd5704faa&amp;mb=imgdb_preview_11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16287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imgpreview?key=40b75dc51902f13b&amp;mb=imgdb_preview_16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341438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2" grpId="2"/>
      <p:bldP spid="5129" grpId="0" build="p" animBg="1"/>
      <p:bldP spid="5129" grpI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7162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477373"/>
                </a:solidFill>
                <a:cs typeface="Tahoma" pitchFamily="34" charset="0"/>
              </a:rPr>
              <a:t>Расходы районного бюджета по</a:t>
            </a:r>
            <a:br>
              <a:rPr lang="ru-RU" altLang="ru-RU" sz="2400" dirty="0" smtClean="0">
                <a:solidFill>
                  <a:srgbClr val="477373"/>
                </a:solidFill>
                <a:cs typeface="Tahoma" pitchFamily="34" charset="0"/>
              </a:rPr>
            </a:br>
            <a:r>
              <a:rPr lang="ru-RU" altLang="ru-RU" sz="2400" dirty="0" smtClean="0">
                <a:solidFill>
                  <a:srgbClr val="477373"/>
                </a:solidFill>
                <a:cs typeface="Tahoma" pitchFamily="34" charset="0"/>
              </a:rPr>
              <a:t> отраслям муниципального хозяйства</a:t>
            </a:r>
          </a:p>
        </p:txBody>
      </p:sp>
      <p:graphicFrame>
        <p:nvGraphicFramePr>
          <p:cNvPr id="195689" name="Group 1129"/>
          <p:cNvGraphicFramePr>
            <a:graphicFrameLocks noGrp="1"/>
          </p:cNvGraphicFramePr>
          <p:nvPr>
            <p:ph type="tbl" idx="1"/>
          </p:nvPr>
        </p:nvGraphicFramePr>
        <p:xfrm>
          <a:off x="468313" y="1285875"/>
          <a:ext cx="8218487" cy="5834063"/>
        </p:xfrm>
        <a:graphic>
          <a:graphicData uri="http://schemas.openxmlformats.org/drawingml/2006/table">
            <a:tbl>
              <a:tblPr/>
              <a:tblGrid>
                <a:gridCol w="647700"/>
                <a:gridCol w="4535487"/>
                <a:gridCol w="1008063"/>
                <a:gridCol w="1008062"/>
                <a:gridCol w="1019175"/>
              </a:tblGrid>
              <a:tr h="39630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2013 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2014 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54874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  <a:r>
                        <a:rPr kumimoji="0" lang="ru-RU" alt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(расходы на управленческие функции, обслуживание  муниципальной собственности, проведение выборов)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70 978,9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73 037,8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96743,50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39630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</a:t>
                      </a:r>
                      <a:r>
                        <a:rPr kumimoji="0" lang="ru-RU" alt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(мобилизационная подготовка, осуществление воинского учета в сельских поселениях)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1391,8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1 592,8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1684,20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548624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kumimoji="0" lang="ru-RU" alt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(защита населения от ЧС,  в 2015 г проектирование дамбы в </a:t>
                      </a:r>
                      <a:r>
                        <a:rPr kumimoji="0" lang="ru-RU" alt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с.Усть-Тым</a:t>
                      </a:r>
                      <a:r>
                        <a:rPr kumimoji="0" lang="ru-RU" alt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1 063,7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3 900,00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59440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</a:t>
                      </a:r>
                      <a:r>
                        <a:rPr kumimoji="0" lang="ru-RU" alt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(поддержка транспорта, субъектов малого предпринимательства, сельского хозяйства, дорожной деятельности)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55 447,0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65 729.8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80 190,43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39291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172 079,2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156 058,0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138 738,50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27431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3 377,2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1 005,8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2 550,00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27431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635 317,0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694 491,9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728 339,1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27431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45 086,3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73 604,0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65 375,83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27431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76 914,1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25 952,1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18 000,00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27431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56 109,5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50 734,3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47 622,92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27431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5 045,9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4 344,4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4 002,05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39630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54874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123 281,3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139 148,1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69 451,66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36582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ИТОГО: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1 246 092,1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1 285 699,0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1 232 700,72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7523163" y="981075"/>
            <a:ext cx="1152525" cy="35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381000"/>
            <a:ext cx="7499350" cy="11763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477373"/>
                </a:solidFill>
                <a:cs typeface="Tahoma" pitchFamily="34" charset="0"/>
              </a:rPr>
              <a:t>Динамика расходов бюджета на социальную сферу в 2013-2015 годах.</a:t>
            </a:r>
          </a:p>
        </p:txBody>
      </p:sp>
      <p:graphicFrame>
        <p:nvGraphicFramePr>
          <p:cNvPr id="18435" name="Object 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36563" y="1912938"/>
          <a:ext cx="8599487" cy="4432300"/>
        </p:xfrm>
        <a:graphic>
          <a:graphicData uri="http://schemas.openxmlformats.org/presentationml/2006/ole">
            <p:oleObj spid="_x0000_s18435" name="Диаграмма" r:id="rId3" imgW="10124942" imgH="4419622" progId="Excel.Chart.8">
              <p:embed/>
            </p:oleObj>
          </a:graphicData>
        </a:graphic>
      </p:graphicFrame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10" descr="120_120_DSC_551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3500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4" descr="120_120_2014_151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0650" y="3500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6" descr="120_120_2014_148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40650" y="50133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8" descr="120_120_DSC_0427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0425" y="52292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0" descr="175__946A973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72225" y="4365625"/>
            <a:ext cx="15224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369888"/>
            <a:ext cx="7354888" cy="7905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РАСХОДЫ НА ОБРАЗОВАНИЕ </a:t>
            </a:r>
            <a:endParaRPr lang="ru-RU" smtClean="0">
              <a:solidFill>
                <a:srgbClr val="477373"/>
              </a:solidFill>
              <a:cs typeface="Tahom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229600" cy="2620962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можно назвать «бюжетообразующей» отраслью муниципального хозяйства района.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средств районного и областного бюджетов финансируется предоставление: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дошкольного образования;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начального, основного, среднего общего образования;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дополнительного образования в сфере культуры, спорта, творчества,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которое составляют (</a:t>
            </a:r>
            <a:r>
              <a:rPr lang="ru-RU" sz="1600" i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расходами на реконструкцию, капитальное строительство и ремонт  зданий</a:t>
            </a:r>
            <a:r>
              <a:rPr lang="ru-RU" sz="1600" b="1" i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</p:nvPr>
        </p:nvGraphicFramePr>
        <p:xfrm>
          <a:off x="468313" y="4149725"/>
          <a:ext cx="8229600" cy="207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296144"/>
                <a:gridCol w="1224136"/>
                <a:gridCol w="1316832"/>
              </a:tblGrid>
              <a:tr h="414020">
                <a:tc>
                  <a:txBody>
                    <a:bodyPr/>
                    <a:lstStyle/>
                    <a:p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123,0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163,2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247,9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43000"/>
                      </a:srgbClr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CCFF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428,4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CCFF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446,6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CCFF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397,9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CCFF66">
                        <a:alpha val="31000"/>
                      </a:srgbClr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23000"/>
                      </a:srgbClr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589,2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654,1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688,8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3"/>
          <p:cNvSpPr txBox="1">
            <a:spLocks/>
          </p:cNvSpPr>
          <p:nvPr/>
        </p:nvSpPr>
        <p:spPr>
          <a:xfrm>
            <a:off x="7523163" y="3862388"/>
            <a:ext cx="1152525" cy="35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лн.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381000"/>
            <a:ext cx="7067550" cy="7445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477373"/>
                </a:solidFill>
                <a:cs typeface="Tahoma" pitchFamily="34" charset="0"/>
              </a:rPr>
              <a:t>Муниципальные учреждения образования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4813" y="1341438"/>
            <a:ext cx="8434387" cy="5327650"/>
          </a:xfrm>
          <a:ln>
            <a:solidFill>
              <a:srgbClr val="336600"/>
            </a:solidFill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8000"/>
                </a:solidFill>
                <a:latin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</a:rPr>
              <a:t>Система образования района включает: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808000"/>
                </a:solidFill>
                <a:latin typeface="Times New Roman" panose="02020603050405020304" pitchFamily="18" charset="0"/>
              </a:rPr>
              <a:t> 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808000"/>
                </a:solidFill>
                <a:latin typeface="Times New Roman" panose="02020603050405020304" pitchFamily="18" charset="0"/>
              </a:rPr>
              <a:t>    </a:t>
            </a:r>
            <a:r>
              <a:rPr lang="ru-RU" sz="1800" dirty="0" smtClean="0">
                <a:solidFill>
                  <a:srgbClr val="336600"/>
                </a:solidFill>
                <a:latin typeface="Times New Roman" panose="02020603050405020304" pitchFamily="18" charset="0"/>
              </a:rPr>
              <a:t>12 дошкольных бюджетных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3366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808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Багетная рамка 10"/>
          <p:cNvSpPr/>
          <p:nvPr/>
        </p:nvSpPr>
        <p:spPr bwMode="auto">
          <a:xfrm>
            <a:off x="467544" y="4437112"/>
            <a:ext cx="3816424" cy="2016224"/>
          </a:xfrm>
          <a:prstGeom prst="bevel">
            <a:avLst>
              <a:gd name="adj" fmla="val 12500"/>
            </a:avLst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бюджетных учреждения дополнительного образования (Дом детского творчества, детско-юношеская спортивная школа, детская школа искусств)</a:t>
            </a:r>
          </a:p>
        </p:txBody>
      </p:sp>
      <p:sp>
        <p:nvSpPr>
          <p:cNvPr id="12" name="Багетная рамка 11"/>
          <p:cNvSpPr/>
          <p:nvPr/>
        </p:nvSpPr>
        <p:spPr bwMode="auto">
          <a:xfrm>
            <a:off x="611560" y="1956095"/>
            <a:ext cx="3825670" cy="1134976"/>
          </a:xfrm>
          <a:prstGeom prst="bevel">
            <a:avLst>
              <a:gd name="adj" fmla="val 12500"/>
            </a:avLst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 sz="16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 дошкольных бюджетных учреждений (детские сады)</a:t>
            </a:r>
          </a:p>
        </p:txBody>
      </p:sp>
      <p:sp>
        <p:nvSpPr>
          <p:cNvPr id="13" name="Багетная рамка 12"/>
          <p:cNvSpPr/>
          <p:nvPr/>
        </p:nvSpPr>
        <p:spPr bwMode="auto">
          <a:xfrm>
            <a:off x="4643438" y="1956095"/>
            <a:ext cx="4071966" cy="1134976"/>
          </a:xfrm>
          <a:prstGeom prst="bevel">
            <a:avLst>
              <a:gd name="adj" fmla="val 12500"/>
            </a:avLst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ru-RU" sz="16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начальных, 11 основных, 6 средних общеобразовательных учреждений и 1 среднюю школу-интернат</a:t>
            </a:r>
          </a:p>
        </p:txBody>
      </p:sp>
      <p:pic>
        <p:nvPicPr>
          <p:cNvPr id="20494" name="Picture 25" descr="http://www.sokik.ru/files/news/news_2015/__tmp/175__sait6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714625"/>
            <a:ext cx="1666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" descr="http://www.sp.kargasok.ru/upload/files/edu/s_kulture_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7063" y="4760913"/>
            <a:ext cx="21367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4" descr="http://www.sp.kargasok.ru/image/crop/200x200/upload/images/slideshou/tmp__/images_(1)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388" y="3074988"/>
            <a:ext cx="190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3" descr="http://www.sokik.ru/files/news/news_2015/__tmp/175__ds_alenush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4950" y="3344863"/>
            <a:ext cx="1666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8" descr="http://www.sp.kargasok.ru/upload/files/edu/dussh_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5013325"/>
            <a:ext cx="2219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10" descr="http://www.sp.kargasok.ru/upload/files/edu/rovesnik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1850" y="3144838"/>
            <a:ext cx="21097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12" descr="http://www.sp.kargasok.ru/upload/files/edu/sosh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88113" y="3638550"/>
            <a:ext cx="2220912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755650" y="155575"/>
            <a:ext cx="7772400" cy="3937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Содержание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1371600" y="549275"/>
            <a:ext cx="7161213" cy="6308725"/>
          </a:xfrm>
        </p:spPr>
        <p:txBody>
          <a:bodyPr/>
          <a:lstStyle/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данного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информационного сборника 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Бюджет?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Расходные обязательства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Каргасокского района.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бюджетной системы,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источники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финансирования дефицита бюджета.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формирования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районного бюджета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районного бюджета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2014 году.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бюджетной политики.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муниципальных программах.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бюджета, виды доходов.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районного бюджета.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районного бюджета.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поступления, их виды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безвозмездных поступлений из областного бюджета.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от прочих безвозмездных поступлений.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районного бюджета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отраслям муниципального хозяйства.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на социальную сферу.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учреждения 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 образования.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культуру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сфере социальной политики.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здравоохранение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молодежную политику, физкультуру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спорт.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сфере жилищной политики. 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коммунальное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хозяйство.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поддержку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отдельных отраслей экономики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дорожное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хозяйство.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поддержку развития сельского хозяйства.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охрану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окружающей среды.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помощь бюджетам сельских поселений Каргасокского района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>
              <a:effectLst/>
            </a:endParaRPr>
          </a:p>
          <a:p>
            <a:pPr algn="l"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носка со стрелкой вправо 19"/>
          <p:cNvSpPr/>
          <p:nvPr/>
        </p:nvSpPr>
        <p:spPr bwMode="auto">
          <a:xfrm>
            <a:off x="1115616" y="1052736"/>
            <a:ext cx="5234136" cy="1198275"/>
          </a:xfrm>
          <a:prstGeom prst="rightArrowCallout">
            <a:avLst>
              <a:gd name="adj1" fmla="val 80343"/>
              <a:gd name="adj2" fmla="val 48832"/>
              <a:gd name="adj3" fmla="val 39372"/>
              <a:gd name="adj4" fmla="val 87312"/>
            </a:avLst>
          </a:prstGeom>
          <a:gradFill>
            <a:gsLst>
              <a:gs pos="0">
                <a:srgbClr val="CCCC00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 w="25400" cmpd="sng">
            <a:solidFill>
              <a:srgbClr val="336600"/>
            </a:solidFill>
          </a:ln>
          <a:effectLst>
            <a:outerShdw blurRad="50800" dist="50800" dir="5400000" algn="ctr" rotWithShape="0">
              <a:srgbClr val="808000"/>
            </a:outerShdw>
          </a:effectLst>
          <a:scene3d>
            <a:camera prst="orthographicFront"/>
            <a:lightRig rig="freezing" dir="t"/>
          </a:scene3d>
          <a:sp3d extrusionH="76200" contourW="12700" prstMaterial="flat">
            <a:bevelT w="114300" prst="hardEdge"/>
            <a:extrusionClr>
              <a:srgbClr val="CCFF66"/>
            </a:extrusionClr>
            <a:contourClr>
              <a:srgbClr val="FFCCFF"/>
            </a:contourClr>
          </a:sp3d>
          <a:extLst/>
        </p:spPr>
        <p:txBody>
          <a:bodyPr/>
          <a:lstStyle/>
          <a:p>
            <a:pPr marL="342900" indent="-342900">
              <a:defRPr/>
            </a:pPr>
            <a:r>
              <a:rPr lang="ru-RU" sz="1600" b="1" u="sng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обслуживание населения района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22 библиотеки, объединённые в 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Каргасокскую  центральную районную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библиотеку</a:t>
            </a:r>
            <a:r>
              <a:rPr lang="ru-RU" sz="1600" u="sng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44475"/>
            <a:ext cx="7258050" cy="736600"/>
          </a:xfrm>
        </p:spPr>
        <p:txBody>
          <a:bodyPr/>
          <a:lstStyle/>
          <a:p>
            <a:pPr>
              <a:defRPr/>
            </a:pPr>
            <a:r>
              <a:rPr lang="ru-RU" altLang="ru-RU" sz="2800" dirty="0" smtClean="0">
                <a:solidFill>
                  <a:srgbClr val="477373"/>
                </a:solidFill>
                <a:cs typeface="Tahoma" pitchFamily="34" charset="0"/>
              </a:rPr>
              <a:t>РАСХОДЫ НА КУЛЬТУРУ </a:t>
            </a:r>
            <a:endParaRPr lang="ru-RU" dirty="0" smtClean="0">
              <a:solidFill>
                <a:srgbClr val="477373"/>
              </a:solidFill>
              <a:cs typeface="Tahoma" pitchFamily="34" charset="0"/>
            </a:endParaRPr>
          </a:p>
        </p:txBody>
      </p:sp>
      <p:pic>
        <p:nvPicPr>
          <p:cNvPr id="5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8" y="157163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носка со стрелкой вправо 6"/>
          <p:cNvSpPr/>
          <p:nvPr/>
        </p:nvSpPr>
        <p:spPr bwMode="auto">
          <a:xfrm>
            <a:off x="1403350" y="1844675"/>
            <a:ext cx="46038" cy="46038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8" name="Выноска со стрелкой вправо 7"/>
          <p:cNvSpPr/>
          <p:nvPr/>
        </p:nvSpPr>
        <p:spPr bwMode="auto">
          <a:xfrm>
            <a:off x="1979613" y="1700213"/>
            <a:ext cx="46037" cy="46037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0" name="Выноска со стрелкой вправо 9"/>
          <p:cNvSpPr/>
          <p:nvPr/>
        </p:nvSpPr>
        <p:spPr bwMode="auto">
          <a:xfrm>
            <a:off x="2001838" y="2276475"/>
            <a:ext cx="938212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4" name="Выноска со стрелкой вправо 13"/>
          <p:cNvSpPr/>
          <p:nvPr/>
        </p:nvSpPr>
        <p:spPr bwMode="auto">
          <a:xfrm>
            <a:off x="1547813" y="1746250"/>
            <a:ext cx="46037" cy="4603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8" name="Выноска со стрелкой вправо 17"/>
          <p:cNvSpPr/>
          <p:nvPr/>
        </p:nvSpPr>
        <p:spPr bwMode="auto">
          <a:xfrm>
            <a:off x="3348038" y="2565400"/>
            <a:ext cx="914400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1" name="Выноска со стрелкой вправо 20"/>
          <p:cNvSpPr/>
          <p:nvPr/>
        </p:nvSpPr>
        <p:spPr bwMode="auto">
          <a:xfrm>
            <a:off x="4787900" y="3357563"/>
            <a:ext cx="360363" cy="122237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2" name="Выноска со стрелкой вправо 21"/>
          <p:cNvSpPr/>
          <p:nvPr/>
        </p:nvSpPr>
        <p:spPr bwMode="auto">
          <a:xfrm>
            <a:off x="5148263" y="3479800"/>
            <a:ext cx="215900" cy="4572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3" name="Выноска со стрелкой вправо 22"/>
          <p:cNvSpPr/>
          <p:nvPr/>
        </p:nvSpPr>
        <p:spPr bwMode="auto">
          <a:xfrm>
            <a:off x="4113213" y="2924175"/>
            <a:ext cx="914400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4" name="Выноска со стрелкой вправо 23"/>
          <p:cNvSpPr/>
          <p:nvPr/>
        </p:nvSpPr>
        <p:spPr bwMode="auto">
          <a:xfrm>
            <a:off x="4427538" y="2924175"/>
            <a:ext cx="46037" cy="46038"/>
          </a:xfrm>
          <a:prstGeom prst="right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5" name="Выноска со стрелкой вправо 24"/>
          <p:cNvSpPr/>
          <p:nvPr/>
        </p:nvSpPr>
        <p:spPr bwMode="auto">
          <a:xfrm>
            <a:off x="5867400" y="4437063"/>
            <a:ext cx="914400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6" name="Выноска со стрелкой вправо 25"/>
          <p:cNvSpPr/>
          <p:nvPr/>
        </p:nvSpPr>
        <p:spPr bwMode="auto">
          <a:xfrm>
            <a:off x="6443663" y="4437063"/>
            <a:ext cx="46037" cy="46037"/>
          </a:xfrm>
          <a:prstGeom prst="right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7" name="Выноска со стрелкой вправо 26"/>
          <p:cNvSpPr/>
          <p:nvPr/>
        </p:nvSpPr>
        <p:spPr bwMode="auto">
          <a:xfrm>
            <a:off x="6443663" y="4483100"/>
            <a:ext cx="914400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8" name="Выноска со стрелкой вправо 27"/>
          <p:cNvSpPr/>
          <p:nvPr/>
        </p:nvSpPr>
        <p:spPr bwMode="auto">
          <a:xfrm>
            <a:off x="9396413" y="6137275"/>
            <a:ext cx="939800" cy="144145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9" name="Выноска со стрелкой вправо 28"/>
          <p:cNvSpPr/>
          <p:nvPr/>
        </p:nvSpPr>
        <p:spPr bwMode="auto">
          <a:xfrm>
            <a:off x="4570413" y="3708400"/>
            <a:ext cx="914400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30" name="Выноска со стрелкой вправо 29"/>
          <p:cNvSpPr/>
          <p:nvPr/>
        </p:nvSpPr>
        <p:spPr bwMode="auto">
          <a:xfrm>
            <a:off x="5484813" y="3708400"/>
            <a:ext cx="46037" cy="44450"/>
          </a:xfrm>
          <a:prstGeom prst="right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32" name="Выноска со стрелкой вправо 31"/>
          <p:cNvSpPr/>
          <p:nvPr/>
        </p:nvSpPr>
        <p:spPr bwMode="auto">
          <a:xfrm>
            <a:off x="621953" y="3289225"/>
            <a:ext cx="5485616" cy="2658343"/>
          </a:xfrm>
          <a:prstGeom prst="rightArrowCallout">
            <a:avLst>
              <a:gd name="adj1" fmla="val 76799"/>
              <a:gd name="adj2" fmla="val 48832"/>
              <a:gd name="adj3" fmla="val 26603"/>
              <a:gd name="adj4" fmla="val 80939"/>
            </a:avLst>
          </a:prstGeom>
          <a:gradFill flip="none" rotWithShape="1">
            <a:gsLst>
              <a:gs pos="0">
                <a:srgbClr val="CCCC00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25400" cmpd="sng">
            <a:solidFill>
              <a:srgbClr val="336600"/>
            </a:solidFill>
          </a:ln>
          <a:effectLst>
            <a:softEdge rad="12700"/>
          </a:effectLst>
          <a:scene3d>
            <a:camera prst="orthographicFront"/>
            <a:lightRig rig="sunset" dir="t"/>
          </a:scene3d>
          <a:sp3d contourW="12700" prstMaterial="flat">
            <a:contourClr>
              <a:srgbClr val="336600"/>
            </a:contourClr>
          </a:sp3d>
          <a:extLst/>
        </p:spPr>
        <p:txBody>
          <a:bodyPr/>
          <a:lstStyle/>
          <a:p>
            <a:pPr marL="342900" indent="-342900">
              <a:defRPr/>
            </a:pP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u="sng" dirty="0" err="1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Культурно-досуговую</a:t>
            </a:r>
            <a:r>
              <a:rPr lang="ru-RU" sz="1600" b="1" u="sng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19 учреждений клубного типа.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них – районный Дом культуры – 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финансируется из районного бюджета.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 районе работают 7 коллективов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художественной самодеятельности, носящих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звание «Народный», 2 детских «Образцовых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самодеятельных коллектива»,  музей искусств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народов Севера.</a:t>
            </a:r>
            <a:endParaRPr lang="ru-RU" sz="1600" u="sng" dirty="0">
              <a:solidFill>
                <a:srgbClr val="33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25" name="Picture 24" descr="http://www.kargasok.ru/files/foto_ana/priroda/__tmp/120_120_DSC_45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8550" y="4784725"/>
            <a:ext cx="157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6" descr="http://www.sokik.ru/files/news/news_2013/__tmp/175__DSC00225%5b1%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1913" y="981075"/>
            <a:ext cx="19288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8" descr="http://www.sokik.ru/files/__tmp/175__DSC_45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0113" y="4141788"/>
            <a:ext cx="1785937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30" descr="http://www.sokik.ru/files/news/news_2013/__tmp/175__IMG_08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5675" y="3141663"/>
            <a:ext cx="1666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116013" y="2428875"/>
          <a:ext cx="662463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39"/>
                <a:gridCol w="1728166"/>
                <a:gridCol w="1728166"/>
                <a:gridCol w="1728166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</a:tr>
              <a:tr h="288032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8 632,8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9 237,7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25 299,8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116013" y="5988050"/>
          <a:ext cx="662463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39"/>
                <a:gridCol w="1728166"/>
                <a:gridCol w="1728166"/>
                <a:gridCol w="1728166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</a:tr>
              <a:tr h="288032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31 634,2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43 648,3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34 625,1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187450" y="155575"/>
            <a:ext cx="73406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Расходы в сфере социальной политики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371600" y="1268413"/>
            <a:ext cx="7161213" cy="3313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по опеке, попечительству и приёмным семьям;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денежные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приёмным родителям;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молодых семей и молодых специалистов при строительстве и приобретении жилья;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жилья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детям-сиротам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проезда участников войны автомобильным транспортом по территории района.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Расходы на здравоохранение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371600" y="1268413"/>
            <a:ext cx="7161213" cy="52562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полномочия по оказанию медицинской помощи населению с 2013 года перешли к субъекту РФ поэтому в районном бюджете в разделе «Здравоохранение» остались расходы только на завершение капитального ремонта хирургического отделения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ОГБУЗ «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Каргасокская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районная больница».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047750" y="188913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Расходы на молодежную политику, развитие физической культуры и спорта.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1047750" y="1125538"/>
            <a:ext cx="7772400" cy="5543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ClrTx/>
              <a:buSzPct val="100000"/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Проведение мероприятий патриотической направленности для молодежи;</a:t>
            </a:r>
          </a:p>
          <a:p>
            <a:pPr marL="0" indent="0" algn="just">
              <a:buClrTx/>
              <a:buSzPct val="100000"/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Организация отдыха и оздоровления детей в каникулярное время;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ru-RU" sz="1000" dirty="0" smtClean="0"/>
          </a:p>
          <a:p>
            <a:pPr algn="just">
              <a:defRPr/>
            </a:pPr>
            <a:endParaRPr lang="ru-RU" sz="1000" dirty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Организация и проведение физкультурных и спортивных мероприятий для населения, приобретение спортивной формы и инвентаря;</a:t>
            </a:r>
            <a:r>
              <a:rPr lang="ru-RU" sz="1000" dirty="0" smtClean="0"/>
              <a:t>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sz="10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ru-RU" sz="1000" dirty="0"/>
          </a:p>
          <a:p>
            <a:pPr marL="0" indent="0" algn="just">
              <a:buFont typeface="Wingdings" pitchFamily="2" charset="2"/>
              <a:buNone/>
              <a:defRPr/>
            </a:pPr>
            <a:endParaRPr lang="ru-RU" sz="10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ru-RU" sz="1000" dirty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Строительство и ремонт спортивных объектов.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sz="1000" dirty="0"/>
          </a:p>
        </p:txBody>
      </p:sp>
      <p:pic>
        <p:nvPicPr>
          <p:cNvPr id="7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85950" y="1739900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230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08175" y="2852738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4 951,1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5 554,2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4 565,9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08175" y="4437063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1 917,1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1 418,7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1 818,7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08175" y="5516563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3 764,0т.р.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9 930,5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5 521,8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72338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Расходы в сфере жилищной политики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4" name="AutoShape 26"/>
          <p:cNvSpPr>
            <a:spLocks noChangeArrowheads="1"/>
          </p:cNvSpPr>
          <p:nvPr/>
        </p:nvSpPr>
        <p:spPr bwMode="auto">
          <a:xfrm>
            <a:off x="611188" y="1700213"/>
            <a:ext cx="3816350" cy="20891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08000"/>
              </a:gs>
              <a:gs pos="50000">
                <a:srgbClr val="DFDA00"/>
              </a:gs>
              <a:gs pos="100000">
                <a:srgbClr val="808000"/>
              </a:gs>
            </a:gsLst>
            <a:lin ang="2700000" scaled="1"/>
          </a:gra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Ремонт и переустройство жилых помещений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ветеранам Великой Отечественной Войны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solidFill>
                <a:srgbClr val="33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2014 г.-   3 793,7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2015 г. – 500 тыс.руб. (областные средства)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2015 г. – 1 400 тыс.руб. (средства района)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25605" name="AutoShape 27"/>
          <p:cNvSpPr>
            <a:spLocks noChangeArrowheads="1"/>
          </p:cNvSpPr>
          <p:nvPr/>
        </p:nvSpPr>
        <p:spPr bwMode="auto">
          <a:xfrm>
            <a:off x="6659563" y="1773238"/>
            <a:ext cx="2233612" cy="20161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DFDA00"/>
              </a:gs>
              <a:gs pos="100000">
                <a:srgbClr val="808000"/>
              </a:gs>
            </a:gsLst>
            <a:lin ang="18900000" scaled="1"/>
          </a:gradFill>
          <a:ln w="9525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292929"/>
                </a:solidFill>
                <a:effectLst/>
                <a:latin typeface="Times New Roman" pitchFamily="18" charset="0"/>
              </a:rPr>
              <a:t>Приобретение жилья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292929"/>
                </a:solidFill>
                <a:effectLst/>
                <a:latin typeface="Times New Roman" pitchFamily="18" charset="0"/>
              </a:rPr>
              <a:t>для специалистов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292929"/>
                </a:solidFill>
                <a:effectLst/>
                <a:latin typeface="Times New Roman" pitchFamily="18" charset="0"/>
              </a:rPr>
              <a:t>социальной сферы: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>
                <a:solidFill>
                  <a:srgbClr val="292929"/>
                </a:solidFill>
                <a:effectLst/>
                <a:latin typeface="Times New Roman" pitchFamily="18" charset="0"/>
              </a:rPr>
              <a:t>(врачей, учителей,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>
                <a:solidFill>
                  <a:srgbClr val="292929"/>
                </a:solidFill>
                <a:effectLst/>
                <a:latin typeface="Times New Roman" pitchFamily="18" charset="0"/>
              </a:rPr>
              <a:t>работников культуры)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 i="1">
              <a:solidFill>
                <a:srgbClr val="292929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292929"/>
                </a:solidFill>
                <a:effectLst/>
                <a:latin typeface="Times New Roman" pitchFamily="18" charset="0"/>
              </a:rPr>
              <a:t> 2015 г. – 15 000 тыс.руб.</a:t>
            </a:r>
            <a:endParaRPr lang="ru-RU" altLang="ru-RU" sz="1200" b="1"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606" name="Picture 36" descr="175__DSC00566-630x4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860800"/>
            <a:ext cx="18716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8" descr="175__1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724400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9" descr="imgpreview?key=3bf2bdf3207f6513&amp;mb=imgdb_preview_2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5589588"/>
            <a:ext cx="19446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51" descr="imgpreview?key=4bdfa2c2e35cdba9&amp;mb=imgdb_preview_159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3860800"/>
            <a:ext cx="5318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5610" name="AutoShape 52"/>
          <p:cNvSpPr>
            <a:spLocks noChangeArrowheads="1"/>
          </p:cNvSpPr>
          <p:nvPr/>
        </p:nvSpPr>
        <p:spPr bwMode="auto">
          <a:xfrm>
            <a:off x="6516688" y="5013325"/>
            <a:ext cx="71437" cy="71438"/>
          </a:xfrm>
          <a:prstGeom prst="bevel">
            <a:avLst>
              <a:gd name="adj" fmla="val 12500"/>
            </a:avLst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effectLst/>
            </a:endParaRPr>
          </a:p>
        </p:txBody>
      </p:sp>
      <p:sp>
        <p:nvSpPr>
          <p:cNvPr id="25611" name="AutoShape 57"/>
          <p:cNvSpPr>
            <a:spLocks noChangeArrowheads="1"/>
          </p:cNvSpPr>
          <p:nvPr/>
        </p:nvSpPr>
        <p:spPr bwMode="auto">
          <a:xfrm>
            <a:off x="5003800" y="4076700"/>
            <a:ext cx="3671888" cy="24479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76500"/>
              </a:gs>
              <a:gs pos="50000">
                <a:srgbClr val="DFDA00"/>
              </a:gs>
              <a:gs pos="100000">
                <a:srgbClr val="676500"/>
              </a:gs>
            </a:gsLst>
            <a:lin ang="2700000" scaled="1"/>
          </a:gradFill>
          <a:ln w="9525">
            <a:solidFill>
              <a:srgbClr val="66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1. Создание условий управления 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многоквартирными домами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 2013 г.         2014 г.            2015 г.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 382,7т.р.     382,7 т.р.        66,2 т.р.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2. Капитальный ремонт  многоквартирных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домов      2013 г.   -  2 459,1т.р.      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3. Замена окон в социальных квартирах 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      2015 г. - 500 тыс.руб.</a:t>
            </a:r>
          </a:p>
        </p:txBody>
      </p:sp>
      <p:pic>
        <p:nvPicPr>
          <p:cNvPr id="25612" name="Picture 62" descr="imgpreview?key=14f35529638005c1&amp;mb=imgdb_preview_13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3500438"/>
            <a:ext cx="1152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66" descr="imgpreview?key=18990d2e44d1753c&amp;mb=imgdb_preview_4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557338"/>
            <a:ext cx="194468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69" descr="imgpreview?key=120887154925bebc&amp;mb=imgdb_preview_17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3800" y="2636838"/>
            <a:ext cx="1824038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81000"/>
            <a:ext cx="7921625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Расходы на коммунальное хозяйство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7115" name="Rectangle 27"/>
          <p:cNvSpPr>
            <a:spLocks noChangeArrowheads="1"/>
          </p:cNvSpPr>
          <p:nvPr/>
        </p:nvSpPr>
        <p:spPr bwMode="auto">
          <a:xfrm>
            <a:off x="2555875" y="1844675"/>
            <a:ext cx="8569325" cy="4824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marL="742950" indent="-285750">
              <a:buClr>
                <a:schemeClr val="folHlink"/>
              </a:buClr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marL="1143000" indent="-228600"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marL="1600200" indent="-228600">
              <a:buClr>
                <a:schemeClr val="folHlink"/>
              </a:buClr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marL="2057400" indent="-228600"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556192" y="4076700"/>
          <a:ext cx="8316913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7172" name="UpRibbonSharp"/>
          <p:cNvSpPr>
            <a:spLocks noEditPoints="1" noChangeArrowheads="1"/>
          </p:cNvSpPr>
          <p:nvPr/>
        </p:nvSpPr>
        <p:spPr bwMode="auto">
          <a:xfrm>
            <a:off x="250825" y="1700213"/>
            <a:ext cx="4103688" cy="2089150"/>
          </a:xfrm>
          <a:custGeom>
            <a:avLst/>
            <a:gdLst>
              <a:gd name="G0" fmla="+- 0 0 0"/>
              <a:gd name="G1" fmla="+- 3125 0 0"/>
              <a:gd name="G2" fmla="+- 3125 2700 0"/>
              <a:gd name="G3" fmla="+- 21600 0 G2"/>
              <a:gd name="G4" fmla="+- 21600 0 G1"/>
              <a:gd name="G5" fmla="+- 21600 0 20003"/>
              <a:gd name="G6" fmla="*/ 20003 1 2"/>
              <a:gd name="G7" fmla="+- 21600 0 G6"/>
              <a:gd name="G8" fmla="+- 20003 0 0"/>
              <a:gd name="T0" fmla="*/ 10800 w 21600"/>
              <a:gd name="T1" fmla="*/ 0 h 21600"/>
              <a:gd name="T2" fmla="*/ 2700 w 21600"/>
              <a:gd name="T3" fmla="*/ 11598 h 21600"/>
              <a:gd name="T4" fmla="*/ 10800 w 21600"/>
              <a:gd name="T5" fmla="*/ 20003 h 21600"/>
              <a:gd name="T6" fmla="*/ 18900 w 21600"/>
              <a:gd name="T7" fmla="*/ 1159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5825" y="21600"/>
                </a:lnTo>
                <a:lnTo>
                  <a:pt x="5825" y="20003"/>
                </a:lnTo>
                <a:lnTo>
                  <a:pt x="15775" y="20003"/>
                </a:lnTo>
                <a:lnTo>
                  <a:pt x="15775" y="21600"/>
                </a:lnTo>
                <a:lnTo>
                  <a:pt x="21600" y="21600"/>
                </a:lnTo>
                <a:lnTo>
                  <a:pt x="18900" y="11598"/>
                </a:lnTo>
                <a:lnTo>
                  <a:pt x="21600" y="1597"/>
                </a:lnTo>
                <a:lnTo>
                  <a:pt x="18475" y="1597"/>
                </a:lnTo>
                <a:lnTo>
                  <a:pt x="18475" y="0"/>
                </a:lnTo>
                <a:lnTo>
                  <a:pt x="3125" y="0"/>
                </a:lnTo>
                <a:lnTo>
                  <a:pt x="3125" y="1597"/>
                </a:lnTo>
                <a:lnTo>
                  <a:pt x="0" y="1597"/>
                </a:lnTo>
                <a:lnTo>
                  <a:pt x="2700" y="11598"/>
                </a:lnTo>
                <a:close/>
              </a:path>
              <a:path w="21600" h="21600" fill="none" extrusionOk="0">
                <a:moveTo>
                  <a:pt x="5825" y="20003"/>
                </a:moveTo>
                <a:lnTo>
                  <a:pt x="3125" y="20003"/>
                </a:lnTo>
                <a:lnTo>
                  <a:pt x="3125" y="1597"/>
                </a:lnTo>
              </a:path>
              <a:path w="21600" h="21600" fill="none" extrusionOk="0">
                <a:moveTo>
                  <a:pt x="3125" y="20003"/>
                </a:moveTo>
                <a:lnTo>
                  <a:pt x="5825" y="21600"/>
                </a:lnTo>
              </a:path>
              <a:path w="21600" h="21600" fill="none" extrusionOk="0">
                <a:moveTo>
                  <a:pt x="15775" y="20003"/>
                </a:moveTo>
                <a:lnTo>
                  <a:pt x="18475" y="20003"/>
                </a:lnTo>
                <a:lnTo>
                  <a:pt x="18475" y="1597"/>
                </a:lnTo>
              </a:path>
              <a:path w="21600" h="21600" fill="none" extrusionOk="0">
                <a:moveTo>
                  <a:pt x="18475" y="20003"/>
                </a:moveTo>
                <a:lnTo>
                  <a:pt x="15775" y="21600"/>
                </a:lnTo>
              </a:path>
            </a:pathLst>
          </a:custGeom>
          <a:gradFill rotWithShape="1">
            <a:gsLst>
              <a:gs pos="0">
                <a:schemeClr val="folHlink"/>
              </a:gs>
              <a:gs pos="50000">
                <a:srgbClr val="D8EBB3"/>
              </a:gs>
              <a:gs pos="100000">
                <a:schemeClr val="folHlink"/>
              </a:gs>
            </a:gsLst>
            <a:lin ang="2700000" scaled="1"/>
          </a:gradFill>
          <a:ln w="25400">
            <a:solidFill>
              <a:srgbClr val="00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Компенсация расходов по организации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электроснабжения от дизельных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электростанций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2013 г.       2014 г.        2015 г.     тыс.руб.  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67 096        68 854          74 685,3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Компенсация расходов по организации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теплоснабжения </a:t>
            </a:r>
            <a:r>
              <a:rPr lang="ru-RU" altLang="ru-RU" sz="10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энергоснабжающими</a:t>
            </a:r>
            <a:endParaRPr lang="ru-RU" altLang="ru-RU" sz="10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организациями, использующими в качестве топлива нефть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201г. – 15 450  2014г. – 11 131   2015г.  - 14 414,4</a:t>
            </a:r>
            <a:r>
              <a:rPr lang="ru-RU" altLang="ru-RU" sz="1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26631" name="WordArt 94"/>
          <p:cNvSpPr>
            <a:spLocks noChangeArrowheads="1" noChangeShapeType="1" noTextEdit="1"/>
          </p:cNvSpPr>
          <p:nvPr/>
        </p:nvSpPr>
        <p:spPr bwMode="auto">
          <a:xfrm>
            <a:off x="684213" y="1341438"/>
            <a:ext cx="371475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Средства областного бюджета</a:t>
            </a:r>
          </a:p>
        </p:txBody>
      </p:sp>
      <p:sp>
        <p:nvSpPr>
          <p:cNvPr id="26632" name="WordArt 95"/>
          <p:cNvSpPr>
            <a:spLocks noChangeArrowheads="1" noChangeShapeType="1" noTextEdit="1"/>
          </p:cNvSpPr>
          <p:nvPr/>
        </p:nvSpPr>
        <p:spPr bwMode="auto">
          <a:xfrm>
            <a:off x="5003800" y="1341438"/>
            <a:ext cx="356235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19050">
                  <a:solidFill>
                    <a:srgbClr val="4824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Средства районного бюджета</a:t>
            </a:r>
          </a:p>
        </p:txBody>
      </p:sp>
      <p:sp>
        <p:nvSpPr>
          <p:cNvPr id="217185" name="AutoShape 97"/>
          <p:cNvSpPr>
            <a:spLocks noEditPoints="1" noChangeArrowheads="1"/>
          </p:cNvSpPr>
          <p:nvPr/>
        </p:nvSpPr>
        <p:spPr bwMode="auto">
          <a:xfrm>
            <a:off x="4500563" y="1700213"/>
            <a:ext cx="4535487" cy="2089150"/>
          </a:xfrm>
          <a:custGeom>
            <a:avLst/>
            <a:gdLst>
              <a:gd name="G0" fmla="+- 0 0 0"/>
              <a:gd name="G1" fmla="+- 3117 0 0"/>
              <a:gd name="G2" fmla="+- 3117 2700 0"/>
              <a:gd name="G3" fmla="+- 21600 0 G2"/>
              <a:gd name="G4" fmla="+- 21600 0 G1"/>
              <a:gd name="G5" fmla="+- 21600 0 19368"/>
              <a:gd name="G6" fmla="*/ 19368 1 2"/>
              <a:gd name="G7" fmla="+- 21600 0 G6"/>
              <a:gd name="G8" fmla="+- 19368 0 0"/>
              <a:gd name="T0" fmla="*/ 10800 w 21600"/>
              <a:gd name="T1" fmla="*/ 0 h 21600"/>
              <a:gd name="T2" fmla="*/ 2700 w 21600"/>
              <a:gd name="T3" fmla="*/ 11916 h 21600"/>
              <a:gd name="T4" fmla="*/ 10800 w 21600"/>
              <a:gd name="T5" fmla="*/ 19368 h 21600"/>
              <a:gd name="T6" fmla="*/ 18900 w 21600"/>
              <a:gd name="T7" fmla="*/ 1191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5817" y="21600"/>
                </a:lnTo>
                <a:lnTo>
                  <a:pt x="5817" y="19368"/>
                </a:lnTo>
                <a:lnTo>
                  <a:pt x="15783" y="19368"/>
                </a:lnTo>
                <a:lnTo>
                  <a:pt x="15783" y="21600"/>
                </a:lnTo>
                <a:lnTo>
                  <a:pt x="21600" y="21600"/>
                </a:lnTo>
                <a:lnTo>
                  <a:pt x="18900" y="11916"/>
                </a:lnTo>
                <a:lnTo>
                  <a:pt x="21600" y="2232"/>
                </a:lnTo>
                <a:lnTo>
                  <a:pt x="18483" y="2232"/>
                </a:lnTo>
                <a:lnTo>
                  <a:pt x="18483" y="0"/>
                </a:lnTo>
                <a:lnTo>
                  <a:pt x="3117" y="0"/>
                </a:lnTo>
                <a:lnTo>
                  <a:pt x="3117" y="2232"/>
                </a:lnTo>
                <a:lnTo>
                  <a:pt x="0" y="2232"/>
                </a:lnTo>
                <a:lnTo>
                  <a:pt x="2700" y="11916"/>
                </a:lnTo>
                <a:close/>
              </a:path>
              <a:path w="21600" h="21600" fill="none" extrusionOk="0">
                <a:moveTo>
                  <a:pt x="5817" y="19368"/>
                </a:moveTo>
                <a:lnTo>
                  <a:pt x="3117" y="19368"/>
                </a:lnTo>
                <a:lnTo>
                  <a:pt x="3117" y="2232"/>
                </a:lnTo>
              </a:path>
              <a:path w="21600" h="21600" fill="none" extrusionOk="0">
                <a:moveTo>
                  <a:pt x="3117" y="19368"/>
                </a:moveTo>
                <a:lnTo>
                  <a:pt x="5817" y="21600"/>
                </a:lnTo>
              </a:path>
              <a:path w="21600" h="21600" fill="none" extrusionOk="0">
                <a:moveTo>
                  <a:pt x="15783" y="19368"/>
                </a:moveTo>
                <a:lnTo>
                  <a:pt x="18483" y="19368"/>
                </a:lnTo>
                <a:lnTo>
                  <a:pt x="18483" y="2232"/>
                </a:lnTo>
              </a:path>
              <a:path w="21600" h="21600" fill="none" extrusionOk="0">
                <a:moveTo>
                  <a:pt x="18483" y="19368"/>
                </a:moveTo>
                <a:lnTo>
                  <a:pt x="15783" y="21600"/>
                </a:lnTo>
              </a:path>
            </a:pathLst>
          </a:custGeom>
          <a:gradFill rotWithShape="1">
            <a:gsLst>
              <a:gs pos="0">
                <a:schemeClr val="folHlink"/>
              </a:gs>
              <a:gs pos="50000">
                <a:srgbClr val="D8EBB3"/>
              </a:gs>
              <a:gs pos="100000">
                <a:schemeClr val="folHlink"/>
              </a:gs>
            </a:gsLst>
            <a:lin ang="18900000" scaled="1"/>
          </a:gradFill>
          <a:ln w="25400">
            <a:solidFill>
              <a:srgbClr val="00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</a:t>
            </a:r>
            <a:r>
              <a:rPr lang="ru-RU" altLang="ru-RU" sz="105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Содержание общественных уборных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5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2013г., 2014г. – по 350 тыс.руб. 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5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- 610 тыс.руб.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5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Водопровод в с.Новый </a:t>
            </a:r>
            <a:r>
              <a:rPr lang="ru-RU" altLang="ru-RU" sz="105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Васюган</a:t>
            </a:r>
            <a:endParaRPr lang="ru-RU" altLang="ru-RU" sz="105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sz="105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2014г. – 2389,4 тыс.руб.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5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– 97 тыс.руб.;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5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Проектно-изыскательские работы  полигона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5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твердых бытовых отходов в с.Новый  </a:t>
            </a:r>
            <a:r>
              <a:rPr lang="ru-RU" altLang="ru-RU" sz="105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Васюган</a:t>
            </a:r>
            <a:endParaRPr lang="ru-RU" altLang="ru-RU" sz="105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sz="105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- 950 тыс.руб.</a:t>
            </a:r>
          </a:p>
          <a:p>
            <a:pPr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634" name="Picture 99" descr="imgpreview?key=7ee68ca49944d4ad&amp;mb=imgdb_preview_3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4076700"/>
            <a:ext cx="19446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1" descr="imgpreview?key=4ca3c5cee7109c23&amp;mb=imgdb_preview_73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4888" y="3716338"/>
            <a:ext cx="12382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03" descr="175__21d8f7e3d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63713" y="4149725"/>
            <a:ext cx="15113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08" descr="175__113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3860800"/>
            <a:ext cx="14398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81000"/>
            <a:ext cx="6697663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РАСХОДЫ НА ПОДДЕРЖКУ ОТДЕЛЬНЫХ ОТРАСЛЕЙ ЭКОНОМИКИ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Ribbon1Sharp"/>
          <p:cNvSpPr>
            <a:spLocks noEditPoints="1" noChangeArrowheads="1"/>
          </p:cNvSpPr>
          <p:nvPr/>
        </p:nvSpPr>
        <p:spPr bwMode="auto">
          <a:xfrm>
            <a:off x="3786188" y="1420813"/>
            <a:ext cx="5143500" cy="24368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43 h 21600"/>
              <a:gd name="T14" fmla="*/ 16200 w 21600"/>
              <a:gd name="T15" fmla="*/ 188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057"/>
                </a:lnTo>
                <a:lnTo>
                  <a:pt x="0" y="16114"/>
                </a:lnTo>
                <a:lnTo>
                  <a:pt x="2700" y="16114"/>
                </a:lnTo>
                <a:lnTo>
                  <a:pt x="2700" y="18857"/>
                </a:lnTo>
                <a:lnTo>
                  <a:pt x="16200" y="18857"/>
                </a:lnTo>
                <a:lnTo>
                  <a:pt x="16200" y="21600"/>
                </a:lnTo>
                <a:lnTo>
                  <a:pt x="21600" y="21600"/>
                </a:lnTo>
                <a:lnTo>
                  <a:pt x="18900" y="13543"/>
                </a:lnTo>
                <a:lnTo>
                  <a:pt x="21600" y="5486"/>
                </a:lnTo>
                <a:lnTo>
                  <a:pt x="18900" y="5486"/>
                </a:lnTo>
                <a:lnTo>
                  <a:pt x="18900" y="2743"/>
                </a:lnTo>
                <a:lnTo>
                  <a:pt x="5400" y="2743"/>
                </a:lnTo>
                <a:lnTo>
                  <a:pt x="5400" y="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5400" y="2743"/>
                </a:moveTo>
                <a:lnTo>
                  <a:pt x="2700" y="2743"/>
                </a:lnTo>
                <a:lnTo>
                  <a:pt x="2700" y="16114"/>
                </a:lnTo>
              </a:path>
              <a:path w="21600" h="21600" fill="none" extrusionOk="0">
                <a:moveTo>
                  <a:pt x="5400" y="0"/>
                </a:moveTo>
                <a:lnTo>
                  <a:pt x="2700" y="2743"/>
                </a:lnTo>
              </a:path>
              <a:path w="21600" h="21600" fill="none" extrusionOk="0">
                <a:moveTo>
                  <a:pt x="18900" y="5486"/>
                </a:moveTo>
                <a:lnTo>
                  <a:pt x="16200" y="5486"/>
                </a:lnTo>
                <a:lnTo>
                  <a:pt x="16200" y="18857"/>
                </a:lnTo>
              </a:path>
              <a:path w="21600" h="21600" fill="none" extrusionOk="0">
                <a:moveTo>
                  <a:pt x="18900" y="2743"/>
                </a:moveTo>
                <a:lnTo>
                  <a:pt x="16200" y="5486"/>
                </a:lnTo>
              </a:path>
            </a:pathLst>
          </a:custGeom>
          <a:gradFill rotWithShape="1">
            <a:gsLst>
              <a:gs pos="0">
                <a:srgbClr val="FFCC99">
                  <a:alpha val="99001"/>
                </a:srgbClr>
              </a:gs>
              <a:gs pos="100000">
                <a:srgbClr val="CCCC00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66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Через муниципальную  программу 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  «Развитие  субъектов малого и </a:t>
            </a:r>
          </a:p>
          <a:p>
            <a:pPr marL="342900" indent="-3240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среднего  предпринимательства в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 Каргасокском районе в  2015- 2019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 годах»  реализуется поддержка 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инфраструктуры и субсидирование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  малого бизнеса в районе  2013г. – 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3088,4тыс.руб. , 2014г. – 2605,6тыс.руб., 2015г. – 500 тыс.руб. </a:t>
            </a:r>
          </a:p>
          <a:p>
            <a:pPr marL="342900" indent="-342900">
              <a:defRPr/>
            </a:pPr>
            <a:endParaRPr lang="ru-RU" altLang="ru-RU" sz="1200" b="1" i="1" dirty="0">
              <a:solidFill>
                <a:srgbClr val="006600"/>
              </a:solidFill>
              <a:effectLst/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ru-RU" altLang="ru-RU" sz="120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       </a:t>
            </a:r>
          </a:p>
        </p:txBody>
      </p:sp>
      <p:sp>
        <p:nvSpPr>
          <p:cNvPr id="241678" name="PubL"/>
          <p:cNvSpPr>
            <a:spLocks noEditPoints="1" noChangeArrowheads="1"/>
          </p:cNvSpPr>
          <p:nvPr/>
        </p:nvSpPr>
        <p:spPr bwMode="auto">
          <a:xfrm>
            <a:off x="323850" y="1628775"/>
            <a:ext cx="8280400" cy="5040313"/>
          </a:xfrm>
          <a:custGeom>
            <a:avLst/>
            <a:gdLst>
              <a:gd name="G0" fmla="+- 0 0 0"/>
              <a:gd name="G1" fmla="*/ 8705 1 2"/>
              <a:gd name="G2" fmla="+- 8705 0 0"/>
              <a:gd name="G3" fmla="+- 10122 0 0"/>
              <a:gd name="G4" fmla="*/ 10122 1 2"/>
              <a:gd name="G5" fmla="+- 10800 G4 0"/>
              <a:gd name="T0" fmla="*/ 4353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58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122"/>
                </a:lnTo>
                <a:lnTo>
                  <a:pt x="8705" y="10122"/>
                </a:lnTo>
                <a:lnTo>
                  <a:pt x="8705" y="0"/>
                </a:ln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50000">
                <a:srgbClr val="CCCC00"/>
              </a:gs>
              <a:gs pos="100000">
                <a:srgbClr val="FFCC99"/>
              </a:gs>
            </a:gsLst>
            <a:lin ang="2700000" scaled="1"/>
          </a:gradFill>
          <a:ln w="50800">
            <a:solidFill>
              <a:srgbClr val="66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ru-RU" altLang="ru-RU" sz="1200" b="1" smtClean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altLang="ru-RU" sz="1200" b="1" smtClean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4" name="WordArt 15"/>
          <p:cNvSpPr>
            <a:spLocks noChangeArrowheads="1" noChangeShapeType="1" noTextEdit="1"/>
          </p:cNvSpPr>
          <p:nvPr/>
        </p:nvSpPr>
        <p:spPr bwMode="auto">
          <a:xfrm>
            <a:off x="539750" y="1700213"/>
            <a:ext cx="295275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Поддержка транспорта</a:t>
            </a:r>
          </a:p>
        </p:txBody>
      </p:sp>
      <p:sp>
        <p:nvSpPr>
          <p:cNvPr id="27655" name="AutoShape 17"/>
          <p:cNvSpPr>
            <a:spLocks noChangeArrowheads="1"/>
          </p:cNvSpPr>
          <p:nvPr/>
        </p:nvSpPr>
        <p:spPr bwMode="auto">
          <a:xfrm>
            <a:off x="468313" y="4005263"/>
            <a:ext cx="2519362" cy="2519362"/>
          </a:xfrm>
          <a:prstGeom prst="foldedCorner">
            <a:avLst>
              <a:gd name="adj" fmla="val 12500"/>
            </a:avLst>
          </a:prstGeom>
          <a:solidFill>
            <a:srgbClr val="CCCC00">
              <a:alpha val="0"/>
            </a:srgbClr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Субсидирование  перевозок 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 граждан  автомобильным 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транспортом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2013 г. – 3 745,9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2014 г. – 7 579,9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2015 г. – 6 700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Субсидирование проезда до 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школы учащихся образовательных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учреждений в с.Каргасок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2013 г.     2014 г.,      2015 г.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108,2        145,3         200</a:t>
            </a: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56" name="AutoShape 18"/>
          <p:cNvSpPr>
            <a:spLocks noChangeArrowheads="1"/>
          </p:cNvSpPr>
          <p:nvPr/>
        </p:nvSpPr>
        <p:spPr bwMode="auto">
          <a:xfrm>
            <a:off x="3203575" y="4149725"/>
            <a:ext cx="2519363" cy="2339975"/>
          </a:xfrm>
          <a:prstGeom prst="foldedCorner">
            <a:avLst>
              <a:gd name="adj" fmla="val 12500"/>
            </a:avLst>
          </a:prstGeom>
          <a:solidFill>
            <a:srgbClr val="CCCC00">
              <a:alpha val="0"/>
            </a:srgbClr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Субсидирование перевозок  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граждан воздушным транспортом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2013 г. – 14 952,2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2014 г. – 19 265,7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2015 г. – 20 000 тыс.руб.</a:t>
            </a: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57" name="AutoShape 19"/>
          <p:cNvSpPr>
            <a:spLocks noChangeArrowheads="1"/>
          </p:cNvSpPr>
          <p:nvPr/>
        </p:nvSpPr>
        <p:spPr bwMode="auto">
          <a:xfrm>
            <a:off x="5940425" y="4149725"/>
            <a:ext cx="2519363" cy="2339975"/>
          </a:xfrm>
          <a:prstGeom prst="foldedCorner">
            <a:avLst>
              <a:gd name="adj" fmla="val 12500"/>
            </a:avLst>
          </a:prstGeom>
          <a:solidFill>
            <a:srgbClr val="CCCC00">
              <a:alpha val="0"/>
            </a:srgbClr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Субсидирование перевозок 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граждан речным транспортом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2013 г. – 2 062,4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2014 г. – 4 429,7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2015 г. – 4 500 тыс.руб.</a:t>
            </a: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7658" name="Picture 21" descr="175__IMG_0028%5b2%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365625"/>
            <a:ext cx="11509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3" descr="175__10092002701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4221163"/>
            <a:ext cx="13668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5" descr="imgpreview?key=641bfb0cfd413fdc&amp;mb=imgdb_preview_4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221163"/>
            <a:ext cx="2160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7" descr="imgpreview?key=29016e5fa86ce104&amp;mb=imgdb_preview_4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2133600"/>
            <a:ext cx="18716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35" descr="imgpreview?key=5751e94e6a2ddbf&amp;mb=imgdb_preview_35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2636838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39" descr="imgpreview?key=2da1cd8876a81118&amp;mb=imgdb_preview_6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56550" y="1052513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41" descr="imgpreview?key=51280c5fffcbde62&amp;mb=imgdb_preview_59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4300" y="2781300"/>
            <a:ext cx="1025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350" y="268288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115888"/>
            <a:ext cx="7472362" cy="11699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smtClean="0">
                <a:solidFill>
                  <a:srgbClr val="477373"/>
                </a:solidFill>
                <a:cs typeface="Tahoma" pitchFamily="34" charset="0"/>
              </a:rPr>
              <a:t>РАСХОДЫ НА ДОРОЖНОЕ  ХОЗЯЙСТВО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18487" cy="792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b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   Финансовое обеспечение дорожной деятельности в отношении автомобильных дорог общего пользования осуществляется за счет средств ДОРОЖНОГО ФОНДА, формируемого в составе бюджета</a:t>
            </a:r>
          </a:p>
        </p:txBody>
      </p:sp>
      <p:sp>
        <p:nvSpPr>
          <p:cNvPr id="28676" name="Documents"/>
          <p:cNvSpPr>
            <a:spLocks noEditPoints="1" noChangeArrowheads="1"/>
          </p:cNvSpPr>
          <p:nvPr/>
        </p:nvSpPr>
        <p:spPr bwMode="auto">
          <a:xfrm>
            <a:off x="5662613" y="2133600"/>
            <a:ext cx="3228975" cy="42481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gradFill rotWithShape="1">
            <a:gsLst>
              <a:gs pos="0">
                <a:srgbClr val="676500"/>
              </a:gs>
              <a:gs pos="50000">
                <a:srgbClr val="DFDA00"/>
              </a:gs>
              <a:gs pos="100000">
                <a:srgbClr val="6765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РАСХОДЫ ЗА СЧЕТ ДОРОЖНОГО ФОНДА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solidFill>
                <a:srgbClr val="33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 Строительство и содержание автозимников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2013 г. – 5 950,4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2014 г. – 14 267,4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2015 г. – 19 886,7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solidFill>
                <a:srgbClr val="33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Межбюджетные трансферты сельским поселениям на содержание и ремонт  автомобильных дорог в населенных пунктах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2013 г. – 23 981,9 тыс.руб.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2014 г. –  15 712,0 тыс.руб.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2015 г. – 26 295,2 тыс.руб.</a:t>
            </a:r>
          </a:p>
        </p:txBody>
      </p:sp>
      <p:sp>
        <p:nvSpPr>
          <p:cNvPr id="28677" name="AutoShape 19"/>
          <p:cNvSpPr>
            <a:spLocks noEditPoints="1" noChangeArrowheads="1"/>
          </p:cNvSpPr>
          <p:nvPr/>
        </p:nvSpPr>
        <p:spPr bwMode="auto">
          <a:xfrm>
            <a:off x="323850" y="2133600"/>
            <a:ext cx="3168650" cy="42481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gradFill rotWithShape="1">
            <a:gsLst>
              <a:gs pos="0">
                <a:srgbClr val="676500"/>
              </a:gs>
              <a:gs pos="50000">
                <a:srgbClr val="DFDA00"/>
              </a:gs>
              <a:gs pos="100000">
                <a:srgbClr val="6765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ОСНОВНЫЕ ИСТОЧНИКИ ФОРМИРОВАНИЯ ДОРОЖНОГО ФОНДА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solidFill>
                <a:srgbClr val="333300"/>
              </a:solidFill>
              <a:effectLst/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Акцизы на нефтепродукты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>
              <a:solidFill>
                <a:srgbClr val="33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Собственные средства бюджета района, полученные за счет других доходных источников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solidFill>
                <a:srgbClr val="333300"/>
              </a:solidFill>
              <a:effectLst/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ОБЪЕМ  ДОРОЖНОГО ФОНДА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    2013 г. – 29 932,3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    2014 г. – 29 973,4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    2015 г. – 46 181,9 тыс.руб.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8138" name="AutoShape 26"/>
          <p:cNvSpPr>
            <a:spLocks noChangeArrowheads="1"/>
          </p:cNvSpPr>
          <p:nvPr/>
        </p:nvSpPr>
        <p:spPr bwMode="auto">
          <a:xfrm>
            <a:off x="395288" y="3716338"/>
            <a:ext cx="215900" cy="2159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8139" name="AutoShape 27"/>
          <p:cNvSpPr>
            <a:spLocks noChangeArrowheads="1"/>
          </p:cNvSpPr>
          <p:nvPr/>
        </p:nvSpPr>
        <p:spPr bwMode="auto">
          <a:xfrm>
            <a:off x="395288" y="4076700"/>
            <a:ext cx="215900" cy="2159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8142" name="AutoShape 30"/>
          <p:cNvSpPr>
            <a:spLocks noChangeArrowheads="1"/>
          </p:cNvSpPr>
          <p:nvPr/>
        </p:nvSpPr>
        <p:spPr bwMode="auto">
          <a:xfrm>
            <a:off x="395288" y="3716338"/>
            <a:ext cx="215900" cy="2159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8143" name="AutoShape 31"/>
          <p:cNvSpPr>
            <a:spLocks noChangeArrowheads="1"/>
          </p:cNvSpPr>
          <p:nvPr/>
        </p:nvSpPr>
        <p:spPr bwMode="auto">
          <a:xfrm>
            <a:off x="5940425" y="3500438"/>
            <a:ext cx="215900" cy="2159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8144" name="AutoShape 32"/>
          <p:cNvSpPr>
            <a:spLocks noChangeArrowheads="1"/>
          </p:cNvSpPr>
          <p:nvPr/>
        </p:nvSpPr>
        <p:spPr bwMode="auto">
          <a:xfrm>
            <a:off x="5867400" y="4652963"/>
            <a:ext cx="215900" cy="2159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8684" name="Picture 40" descr="Асфальтирование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573463"/>
            <a:ext cx="19446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43" descr="175__967331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2133600"/>
            <a:ext cx="1882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46" descr="175__19323745029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5084763"/>
            <a:ext cx="19446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85750"/>
            <a:ext cx="7829550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smtClean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ru-RU" altLang="ru-RU" sz="36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altLang="ru-RU" sz="3200" smtClean="0">
                <a:solidFill>
                  <a:srgbClr val="477373"/>
                </a:solidFill>
                <a:cs typeface="Tahoma" pitchFamily="34" charset="0"/>
              </a:rPr>
              <a:t>РАСХОДЫ НА ПОДДЕРЖКУ </a:t>
            </a:r>
            <a:br>
              <a:rPr lang="ru-RU" altLang="ru-RU" sz="3200" smtClean="0">
                <a:solidFill>
                  <a:srgbClr val="477373"/>
                </a:solidFill>
                <a:cs typeface="Tahoma" pitchFamily="34" charset="0"/>
              </a:rPr>
            </a:br>
            <a:r>
              <a:rPr lang="ru-RU" altLang="ru-RU" sz="3200" smtClean="0">
                <a:solidFill>
                  <a:srgbClr val="477373"/>
                </a:solidFill>
                <a:cs typeface="Tahoma" pitchFamily="34" charset="0"/>
              </a:rPr>
              <a:t>РАЗВИТИЯ СЕЛЬСКОГО ХОЗЯЙСТВА</a:t>
            </a:r>
            <a:r>
              <a:rPr lang="ru-RU" altLang="ru-RU" smtClean="0">
                <a:solidFill>
                  <a:srgbClr val="477373"/>
                </a:solidFill>
                <a:cs typeface="Tahoma" pitchFamily="34" charset="0"/>
              </a:rPr>
              <a:t/>
            </a:r>
            <a:br>
              <a:rPr lang="ru-RU" altLang="ru-RU" smtClean="0">
                <a:solidFill>
                  <a:srgbClr val="477373"/>
                </a:solidFill>
                <a:cs typeface="Tahoma" pitchFamily="34" charset="0"/>
              </a:rPr>
            </a:br>
            <a:endParaRPr lang="ru-RU" altLang="ru-RU" smtClean="0">
              <a:solidFill>
                <a:srgbClr val="477373"/>
              </a:solidFill>
              <a:cs typeface="Tahoma" pitchFamily="34" charset="0"/>
            </a:endParaRPr>
          </a:p>
        </p:txBody>
      </p:sp>
      <p:sp>
        <p:nvSpPr>
          <p:cNvPr id="224299" name="Rectangle 4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2098675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4274" name="AutoShape 18"/>
          <p:cNvSpPr>
            <a:spLocks noChangeArrowheads="1"/>
          </p:cNvSpPr>
          <p:nvPr/>
        </p:nvSpPr>
        <p:spPr bwMode="auto">
          <a:xfrm>
            <a:off x="-684213" y="3644900"/>
            <a:ext cx="914401" cy="609600"/>
          </a:xfrm>
          <a:prstGeom prst="flowChartInputOutpu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4275" name="AutoShape 19"/>
          <p:cNvSpPr>
            <a:spLocks noChangeArrowheads="1"/>
          </p:cNvSpPr>
          <p:nvPr/>
        </p:nvSpPr>
        <p:spPr bwMode="auto">
          <a:xfrm>
            <a:off x="-3313113" y="3644900"/>
            <a:ext cx="3313113" cy="504825"/>
          </a:xfrm>
          <a:prstGeom prst="flowChartInputOutpu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4276" name="AutoShape 20"/>
          <p:cNvSpPr>
            <a:spLocks noChangeArrowheads="1"/>
          </p:cNvSpPr>
          <p:nvPr/>
        </p:nvSpPr>
        <p:spPr bwMode="auto">
          <a:xfrm>
            <a:off x="-1044575" y="1341438"/>
            <a:ext cx="914400" cy="609600"/>
          </a:xfrm>
          <a:prstGeom prst="flowChartInputOutpu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9704" name="Picture 27" descr="175__37354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13100"/>
            <a:ext cx="1727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316" name="AutoShape 60"/>
          <p:cNvSpPr>
            <a:spLocks noChangeArrowheads="1"/>
          </p:cNvSpPr>
          <p:nvPr/>
        </p:nvSpPr>
        <p:spPr bwMode="auto">
          <a:xfrm>
            <a:off x="3419475" y="6165850"/>
            <a:ext cx="1042988" cy="1042988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06" name="AutoShape 62"/>
          <p:cNvSpPr>
            <a:spLocks noChangeArrowheads="1"/>
          </p:cNvSpPr>
          <p:nvPr/>
        </p:nvSpPr>
        <p:spPr bwMode="auto">
          <a:xfrm>
            <a:off x="3059113" y="1412875"/>
            <a:ext cx="5759450" cy="5762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00"/>
              </a:gs>
              <a:gs pos="50000">
                <a:srgbClr val="DFDA00"/>
              </a:gs>
              <a:gs pos="100000">
                <a:srgbClr val="99CC00"/>
              </a:gs>
            </a:gsLst>
            <a:lin ang="2700000" scaled="1"/>
          </a:gra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Субсидии гражданам на 1 литр реализованного товарного молока</a:t>
            </a:r>
          </a:p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на 2013 г. – 54,5 тыс.руб. ,   2014 г.- 89,1 тыс.руб.,  2015г. - 116 тыс.руб.</a:t>
            </a:r>
          </a:p>
        </p:txBody>
      </p:sp>
      <p:sp>
        <p:nvSpPr>
          <p:cNvPr id="224319" name="AutoShape 63"/>
          <p:cNvSpPr>
            <a:spLocks noChangeArrowheads="1"/>
          </p:cNvSpPr>
          <p:nvPr/>
        </p:nvSpPr>
        <p:spPr bwMode="auto">
          <a:xfrm>
            <a:off x="3059113" y="3789363"/>
            <a:ext cx="5830887" cy="1152525"/>
          </a:xfrm>
          <a:prstGeom prst="bevel">
            <a:avLst>
              <a:gd name="adj" fmla="val 11019"/>
            </a:avLst>
          </a:prstGeom>
          <a:gradFill rotWithShape="1">
            <a:gsLst>
              <a:gs pos="0">
                <a:srgbClr val="99CC00"/>
              </a:gs>
              <a:gs pos="100000">
                <a:srgbClr val="DFDA00"/>
              </a:gs>
            </a:gsLst>
            <a:lin ang="2700000" scaled="1"/>
          </a:gradFill>
          <a:ln w="9525">
            <a:solidFill>
              <a:srgbClr val="33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Субсидии гражданам на развитие личных подсобных хозяйств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(содержание поголовья крупного рогатого скота)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                                           2013 г.                    2014 г.                       2015 г.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Областные средства       766,3 тыс.руб.       371,2тыс.руб.          767,4 тыс.руб</a:t>
            </a:r>
            <a:r>
              <a:rPr lang="ru-RU" altLang="ru-RU" sz="1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24320" name="AutoShape 64"/>
          <p:cNvSpPr>
            <a:spLocks noChangeArrowheads="1"/>
          </p:cNvSpPr>
          <p:nvPr/>
        </p:nvSpPr>
        <p:spPr bwMode="auto">
          <a:xfrm>
            <a:off x="3059113" y="5157788"/>
            <a:ext cx="5832475" cy="1439862"/>
          </a:xfrm>
          <a:prstGeom prst="bevel">
            <a:avLst>
              <a:gd name="adj" fmla="val 12565"/>
            </a:avLst>
          </a:prstGeom>
          <a:gradFill rotWithShape="1">
            <a:gsLst>
              <a:gs pos="0">
                <a:srgbClr val="DFDA00"/>
              </a:gs>
              <a:gs pos="100000">
                <a:srgbClr val="99CC00"/>
              </a:gs>
            </a:gsLst>
            <a:lin ang="18900000" scaled="1"/>
          </a:gradFill>
          <a:ln w="9525">
            <a:solidFill>
              <a:srgbClr val="33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Субсидии гражданам на возмещение части процентной ставки по кредитам,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взятым малыми формами хозяйствования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                                                                 2013 г.              2014 г.             2015 г.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Средства федерального бюджета     94,7 тыс.руб.    87,6 тыс.руб.  26,4 тыс.руб.       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Средства областного бюджета         8,9  тыс.руб.     14 тыс.руб.      12 тыс.руб</a:t>
            </a:r>
            <a:r>
              <a:rPr lang="ru-RU" altLang="ru-RU" sz="1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9709" name="AutoShape 66"/>
          <p:cNvSpPr>
            <a:spLocks noChangeArrowheads="1"/>
          </p:cNvSpPr>
          <p:nvPr/>
        </p:nvSpPr>
        <p:spPr bwMode="auto">
          <a:xfrm>
            <a:off x="3059113" y="2133600"/>
            <a:ext cx="5832475" cy="14398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00"/>
              </a:gs>
              <a:gs pos="100000">
                <a:srgbClr val="DFDA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Субсидии на возмещение гражданам, ведущим личное подсобное хозяйство, </a:t>
            </a:r>
          </a:p>
          <a:p>
            <a:pPr marL="342900" indent="-342900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затрат по искусственному осеменению коров   </a:t>
            </a:r>
          </a:p>
          <a:p>
            <a:pPr marL="342900" indent="-342900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                                            2013 г.                  2014 г.                    2015г.  </a:t>
            </a:r>
          </a:p>
          <a:p>
            <a:pPr marL="342900" indent="-342900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Средства района            1,7 тыс.руб.          0 тыс.руб.             30 тыс.руб.</a:t>
            </a:r>
          </a:p>
          <a:p>
            <a:pPr marL="342900" indent="-342900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Областные средства      1,4 тыс.руб.          97,9 тыс.руб.       107,4 тыс.руб.</a:t>
            </a:r>
          </a:p>
        </p:txBody>
      </p:sp>
      <p:pic>
        <p:nvPicPr>
          <p:cNvPr id="29710" name="Picture 71" descr="imgpreview?key=71f2de6d33d3c60d&amp;mb=imgdb_preview_19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716338"/>
            <a:ext cx="14398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73" descr="imgpreview?key=489b6ec8b9d38909&amp;mb=imgdb_preview_10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013325"/>
            <a:ext cx="1873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75" descr="imgpreview?key=1e134e74b1781460&amp;mb=imgdb_preview_15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550" y="1628775"/>
            <a:ext cx="19113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188913"/>
            <a:ext cx="3970337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ОХРАНА ОКРУЖАЮЩЕЙ СРЕДЫ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8624" name="AutoShape 32"/>
          <p:cNvSpPr>
            <a:spLocks noChangeArrowheads="1"/>
          </p:cNvSpPr>
          <p:nvPr/>
        </p:nvSpPr>
        <p:spPr bwMode="auto">
          <a:xfrm>
            <a:off x="395288" y="1916113"/>
            <a:ext cx="1800225" cy="4678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50000">
                <a:srgbClr val="CCCC00"/>
              </a:gs>
              <a:gs pos="100000">
                <a:srgbClr val="C0C0C0"/>
              </a:gs>
            </a:gsLst>
            <a:lin ang="18900000" scaled="1"/>
          </a:gradFill>
          <a:ln w="25400" algn="ctr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Оказание услуг по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приему и  размещению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твердых бытовых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отходов от населения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2013 г. – 4331,1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2014 г.    – 4210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– 5940,2 тыс.руб</a:t>
            </a:r>
            <a:r>
              <a:rPr lang="ru-RU" altLang="ru-RU" sz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38625" name="AutoShape 33"/>
          <p:cNvSpPr>
            <a:spLocks noChangeArrowheads="1"/>
          </p:cNvSpPr>
          <p:nvPr/>
        </p:nvSpPr>
        <p:spPr bwMode="auto">
          <a:xfrm>
            <a:off x="2555875" y="1844675"/>
            <a:ext cx="1800225" cy="46783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CCCC00"/>
              </a:gs>
              <a:gs pos="100000">
                <a:srgbClr val="B2B2B2"/>
              </a:gs>
            </a:gsLst>
            <a:lin ang="2700000" scaled="1"/>
          </a:gradFill>
          <a:ln w="25400" algn="ctr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Оказание услуг по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приему, временному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накоплению и передаче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для переработки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(утилизации)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отработанных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ртутных ламп от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физических лиц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2013 г. – 185,3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2014 г. 178,2тыс.руб.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– 259,8 тыс.руб</a:t>
            </a:r>
            <a:r>
              <a:rPr lang="ru-RU" altLang="ru-RU" sz="1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38626" name="AutoShape 34"/>
          <p:cNvSpPr>
            <a:spLocks noChangeArrowheads="1"/>
          </p:cNvSpPr>
          <p:nvPr/>
        </p:nvSpPr>
        <p:spPr bwMode="auto">
          <a:xfrm>
            <a:off x="4787900" y="1916113"/>
            <a:ext cx="1800225" cy="4678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ru-RU" altLang="ru-RU" sz="1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altLang="ru-RU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Экологическое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просвещение</a:t>
            </a: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Экологическое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просвещение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2013 г. –  0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2014 г. – 50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– 50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Обустройство объектов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размещения  твердых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бытовых отходов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2013 г. – 3377,2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2014 г. </a:t>
            </a:r>
            <a:r>
              <a:rPr lang="ru-RU" altLang="ru-RU" sz="1200" b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– 1005,8 </a:t>
            </a: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- 1000 тыс.руб.</a:t>
            </a: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7" name="AutoShape 35"/>
          <p:cNvSpPr>
            <a:spLocks noChangeArrowheads="1"/>
          </p:cNvSpPr>
          <p:nvPr/>
        </p:nvSpPr>
        <p:spPr bwMode="auto">
          <a:xfrm>
            <a:off x="6948488" y="1844675"/>
            <a:ext cx="1800225" cy="46783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CCCC00"/>
              </a:gs>
              <a:gs pos="100000">
                <a:srgbClr val="B2B2B2"/>
              </a:gs>
            </a:gsLst>
            <a:lin ang="2700000" scaled="1"/>
          </a:gradFill>
          <a:ln w="25400" algn="ctr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Демонтаж и утилизация</a:t>
            </a:r>
          </a:p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бесхозяйных речных</a:t>
            </a:r>
          </a:p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 судов</a:t>
            </a:r>
          </a:p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2015 г. – 2500 тыс.руб.</a:t>
            </a:r>
          </a:p>
        </p:txBody>
      </p:sp>
      <p:pic>
        <p:nvPicPr>
          <p:cNvPr id="30728" name="Picture 40" descr="175__7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941888"/>
            <a:ext cx="1522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42" descr="imgpreview?key=51b30483c5c9bb8a&amp;mb=imgdb_preview_1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071688"/>
            <a:ext cx="1428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44" descr="imgpreview?key=5afd3fe129d8f3e6&amp;mb=imgdb_preview_8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276475"/>
            <a:ext cx="16557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46" descr="imgpreview?key=250210cc5e52cda8&amp;mb=imgdb_preview_10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2205038"/>
            <a:ext cx="165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50" descr="imgpreview?key=16d7eeee60263b67&amp;mb=imgdb_preview_4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2133600"/>
            <a:ext cx="1235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643" name="Rectangle 51"/>
          <p:cNvSpPr>
            <a:spLocks noChangeArrowheads="1"/>
          </p:cNvSpPr>
          <p:nvPr/>
        </p:nvSpPr>
        <p:spPr bwMode="auto">
          <a:xfrm>
            <a:off x="1042988" y="115888"/>
            <a:ext cx="3529012" cy="145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altLang="ru-RU" sz="2800">
                <a:solidFill>
                  <a:srgbClr val="4773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РАСХОДЫ НА</a:t>
            </a:r>
          </a:p>
          <a:p>
            <a:pPr marL="342900" indent="-342900" algn="ctr">
              <a:defRPr/>
            </a:pPr>
            <a:r>
              <a:rPr lang="ru-RU" altLang="ru-RU" sz="2800">
                <a:solidFill>
                  <a:srgbClr val="4773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КОММУНАЛЬНОЕ ХОЗЯЙСТВО</a:t>
            </a:r>
          </a:p>
        </p:txBody>
      </p:sp>
      <p:sp>
        <p:nvSpPr>
          <p:cNvPr id="238645" name="AutoShape 53"/>
          <p:cNvSpPr>
            <a:spLocks/>
          </p:cNvSpPr>
          <p:nvPr/>
        </p:nvSpPr>
        <p:spPr bwMode="auto">
          <a:xfrm rot="5400000">
            <a:off x="2267743" y="-99218"/>
            <a:ext cx="144463" cy="3600450"/>
          </a:xfrm>
          <a:prstGeom prst="leftBrace">
            <a:avLst>
              <a:gd name="adj1" fmla="val 203769"/>
              <a:gd name="adj2" fmla="val 50130"/>
            </a:avLst>
          </a:prstGeom>
          <a:solidFill>
            <a:srgbClr val="0033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8646" name="AutoShape 54"/>
          <p:cNvSpPr>
            <a:spLocks/>
          </p:cNvSpPr>
          <p:nvPr/>
        </p:nvSpPr>
        <p:spPr bwMode="auto">
          <a:xfrm rot="5400000">
            <a:off x="6661150" y="-98425"/>
            <a:ext cx="144463" cy="3598863"/>
          </a:xfrm>
          <a:prstGeom prst="leftBrace">
            <a:avLst>
              <a:gd name="adj1" fmla="val 203679"/>
              <a:gd name="adj2" fmla="val 50157"/>
            </a:avLst>
          </a:prstGeom>
          <a:solidFill>
            <a:srgbClr val="0033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903288" y="188913"/>
            <a:ext cx="7772400" cy="719137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Что такое бюджет вообще?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971550" y="836613"/>
            <a:ext cx="7345363" cy="1296987"/>
          </a:xfrm>
        </p:spPr>
        <p:txBody>
          <a:bodyPr/>
          <a:lstStyle/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форма образования и расходования денежных средств на финансовое обеспечение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определенных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 и функций на определённый период.</a:t>
            </a:r>
          </a:p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Районный бюджет, соответственно, собирает и расходует средства на решение вопросов местного значения муниципального района, установленных федеральным законом.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 bwMode="auto">
          <a:xfrm>
            <a:off x="1123950" y="5373688"/>
            <a:ext cx="7345363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>
              <a:defRPr/>
            </a:pPr>
            <a:r>
              <a:rPr lang="ru-RU" sz="14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Бюджетная система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совокупность всех видов бюджетов публично-правовых образований.</a:t>
            </a:r>
          </a:p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бюджет МО «Каргасокский район» и бюджеты сельских поселений являются </a:t>
            </a:r>
            <a:r>
              <a:rPr lang="ru-RU" sz="14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местными бюджетами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Вместе они образуют </a:t>
            </a:r>
            <a:r>
              <a:rPr lang="ru-RU" sz="14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Консолидированный бюджет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Каргасокского района.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903288" y="1844675"/>
            <a:ext cx="7772400" cy="72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Какие бывают бюджеты?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987675" y="2492375"/>
            <a:ext cx="3097213" cy="59848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Бюджеты публично-правовых</a:t>
            </a:r>
          </a:p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образований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827088" y="2540000"/>
            <a:ext cx="1296987" cy="52863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effectLst/>
              </a:rPr>
              <a:t>Бюджеты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effectLst/>
              </a:rPr>
              <a:t>семей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948488" y="2543175"/>
            <a:ext cx="1655762" cy="52546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effectLst/>
              </a:rPr>
              <a:t>Бюджеты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effectLst/>
              </a:rPr>
              <a:t>организаций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987675" y="3573463"/>
            <a:ext cx="3097213" cy="1727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ffectLst/>
              </a:rPr>
              <a:t>Субъектов РФ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(региональные бюджеты, бюджеты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территориальных фондов обязательного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медицинского страхования)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588125" y="3573463"/>
            <a:ext cx="2376488" cy="1727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ffectLst/>
              </a:rPr>
              <a:t>Муниципальных</a:t>
            </a:r>
          </a:p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ffectLst/>
              </a:rPr>
              <a:t>образований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(местные бюджеты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муниципальных районов, городских округов,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городских и сельских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поселений)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79388" y="3573463"/>
            <a:ext cx="2376487" cy="1727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ffectLst/>
              </a:rPr>
              <a:t>Российской Федерации </a:t>
            </a:r>
          </a:p>
          <a:p>
            <a:pPr marL="342900" indent="-342900" algn="ctr">
              <a:defRPr/>
            </a:pPr>
            <a:endParaRPr lang="ru-RU" sz="160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(федеральный бюджет,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бюджеты государственных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внебюджетных фондов)</a:t>
            </a:r>
          </a:p>
        </p:txBody>
      </p:sp>
      <p:sp>
        <p:nvSpPr>
          <p:cNvPr id="15" name="Стрелка вниз 14"/>
          <p:cNvSpPr/>
          <p:nvPr/>
        </p:nvSpPr>
        <p:spPr bwMode="auto">
          <a:xfrm rot="3256015">
            <a:off x="2366963" y="3060700"/>
            <a:ext cx="503238" cy="585787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  <a:alpha val="92000"/>
              </a:schemeClr>
            </a:solidFill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4292600" y="3141663"/>
            <a:ext cx="503238" cy="361950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  <a:alpha val="92000"/>
              </a:schemeClr>
            </a:solidFill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 bwMode="auto">
          <a:xfrm rot="19308155">
            <a:off x="6161088" y="3074988"/>
            <a:ext cx="504825" cy="534987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  <a:alpha val="92000"/>
              </a:schemeClr>
            </a:solidFill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6911975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МЕЖБЮДЖЕТНЫЕ </a:t>
            </a:r>
            <a:b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</a:b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ОТНОШЕНИЯ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UpRibbonSharp"/>
          <p:cNvSpPr>
            <a:spLocks noEditPoints="1" noChangeArrowheads="1"/>
          </p:cNvSpPr>
          <p:nvPr/>
        </p:nvSpPr>
        <p:spPr bwMode="auto">
          <a:xfrm rot="10800000">
            <a:off x="4716463" y="4221163"/>
            <a:ext cx="4176712" cy="2232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00 w 21600"/>
              <a:gd name="T13" fmla="*/ 0 h 21600"/>
              <a:gd name="T14" fmla="*/ 18300 w 21600"/>
              <a:gd name="T15" fmla="*/ 186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6000" y="21600"/>
                </a:lnTo>
                <a:lnTo>
                  <a:pt x="6000" y="18696"/>
                </a:lnTo>
                <a:lnTo>
                  <a:pt x="15600" y="18696"/>
                </a:lnTo>
                <a:lnTo>
                  <a:pt x="15600" y="21600"/>
                </a:lnTo>
                <a:lnTo>
                  <a:pt x="21600" y="21600"/>
                </a:lnTo>
                <a:lnTo>
                  <a:pt x="18900" y="12252"/>
                </a:lnTo>
                <a:lnTo>
                  <a:pt x="21600" y="2904"/>
                </a:lnTo>
                <a:lnTo>
                  <a:pt x="18300" y="2904"/>
                </a:lnTo>
                <a:lnTo>
                  <a:pt x="18300" y="0"/>
                </a:lnTo>
                <a:lnTo>
                  <a:pt x="3300" y="0"/>
                </a:lnTo>
                <a:lnTo>
                  <a:pt x="3300" y="2904"/>
                </a:lnTo>
                <a:lnTo>
                  <a:pt x="0" y="2904"/>
                </a:lnTo>
                <a:lnTo>
                  <a:pt x="2700" y="12252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6000" y="18696"/>
                </a:moveTo>
                <a:lnTo>
                  <a:pt x="3300" y="18696"/>
                </a:lnTo>
                <a:lnTo>
                  <a:pt x="3300" y="2904"/>
                </a:lnTo>
              </a:path>
              <a:path w="21600" h="21600" fill="none" extrusionOk="0">
                <a:moveTo>
                  <a:pt x="3300" y="18696"/>
                </a:moveTo>
                <a:lnTo>
                  <a:pt x="6000" y="21600"/>
                </a:lnTo>
              </a:path>
              <a:path w="21600" h="21600" fill="none" extrusionOk="0">
                <a:moveTo>
                  <a:pt x="15600" y="18696"/>
                </a:moveTo>
                <a:lnTo>
                  <a:pt x="18300" y="18696"/>
                </a:lnTo>
                <a:lnTo>
                  <a:pt x="18300" y="2904"/>
                </a:lnTo>
              </a:path>
              <a:path w="21600" h="21600" fill="none" extrusionOk="0">
                <a:moveTo>
                  <a:pt x="18300" y="18696"/>
                </a:moveTo>
                <a:lnTo>
                  <a:pt x="15600" y="21600"/>
                </a:lnTo>
              </a:path>
            </a:pathLst>
          </a:custGeom>
          <a:gradFill rotWithShape="1">
            <a:gsLst>
              <a:gs pos="0">
                <a:srgbClr val="FFE1E1"/>
              </a:gs>
              <a:gs pos="50000">
                <a:srgbClr val="D8EBB3"/>
              </a:gs>
              <a:gs pos="100000">
                <a:srgbClr val="FFE1E1"/>
              </a:gs>
            </a:gsLst>
            <a:lin ang="5400000" scaled="1"/>
          </a:gradFill>
          <a:ln w="25400">
            <a:solidFill>
              <a:srgbClr val="3399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marL="342900" indent="-342900" algn="ctr"/>
            <a:endParaRPr lang="ru-RU" altLang="ru-RU" sz="1200" b="1" i="1">
              <a:solidFill>
                <a:srgbClr val="990099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r>
              <a:rPr lang="ru-RU" altLang="ru-RU" sz="1200" b="1" i="1">
                <a:solidFill>
                  <a:srgbClr val="800080"/>
                </a:solidFill>
                <a:effectLst/>
                <a:latin typeface="Times New Roman" pitchFamily="18" charset="0"/>
              </a:rPr>
              <a:t>МЕЖБЮДЖЕТНЫЕ ТРАНСФЕРТЫ –</a:t>
            </a:r>
            <a:r>
              <a:rPr lang="ru-RU" altLang="ru-RU" sz="1400" b="1" i="1">
                <a:solidFill>
                  <a:srgbClr val="800080"/>
                </a:solidFill>
                <a:effectLst/>
                <a:latin typeface="Times New Roman" pitchFamily="18" charset="0"/>
              </a:rPr>
              <a:t>средства, предоставляемые  одним бюджетом  бюджетной системы Российской Федерации другому бюджету</a:t>
            </a:r>
          </a:p>
        </p:txBody>
      </p:sp>
      <p:sp>
        <p:nvSpPr>
          <p:cNvPr id="31749" name="AutoShape 22"/>
          <p:cNvSpPr>
            <a:spLocks noEditPoints="1" noChangeArrowheads="1"/>
          </p:cNvSpPr>
          <p:nvPr/>
        </p:nvSpPr>
        <p:spPr bwMode="auto">
          <a:xfrm rot="10800000">
            <a:off x="357188" y="1428750"/>
            <a:ext cx="4176712" cy="2232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00 w 21600"/>
              <a:gd name="T13" fmla="*/ 0 h 21600"/>
              <a:gd name="T14" fmla="*/ 18300 w 21600"/>
              <a:gd name="T15" fmla="*/ 186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6000" y="21600"/>
                </a:lnTo>
                <a:lnTo>
                  <a:pt x="6000" y="18696"/>
                </a:lnTo>
                <a:lnTo>
                  <a:pt x="15600" y="18696"/>
                </a:lnTo>
                <a:lnTo>
                  <a:pt x="15600" y="21600"/>
                </a:lnTo>
                <a:lnTo>
                  <a:pt x="21600" y="21600"/>
                </a:lnTo>
                <a:lnTo>
                  <a:pt x="18900" y="12252"/>
                </a:lnTo>
                <a:lnTo>
                  <a:pt x="21600" y="2904"/>
                </a:lnTo>
                <a:lnTo>
                  <a:pt x="18300" y="2904"/>
                </a:lnTo>
                <a:lnTo>
                  <a:pt x="18300" y="0"/>
                </a:lnTo>
                <a:lnTo>
                  <a:pt x="3300" y="0"/>
                </a:lnTo>
                <a:lnTo>
                  <a:pt x="3300" y="2904"/>
                </a:lnTo>
                <a:lnTo>
                  <a:pt x="0" y="2904"/>
                </a:lnTo>
                <a:lnTo>
                  <a:pt x="2700" y="12252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6000" y="18696"/>
                </a:moveTo>
                <a:lnTo>
                  <a:pt x="3300" y="18696"/>
                </a:lnTo>
                <a:lnTo>
                  <a:pt x="3300" y="2904"/>
                </a:lnTo>
              </a:path>
              <a:path w="21600" h="21600" fill="none" extrusionOk="0">
                <a:moveTo>
                  <a:pt x="3300" y="18696"/>
                </a:moveTo>
                <a:lnTo>
                  <a:pt x="6000" y="21600"/>
                </a:lnTo>
              </a:path>
              <a:path w="21600" h="21600" fill="none" extrusionOk="0">
                <a:moveTo>
                  <a:pt x="15600" y="18696"/>
                </a:moveTo>
                <a:lnTo>
                  <a:pt x="18300" y="18696"/>
                </a:lnTo>
                <a:lnTo>
                  <a:pt x="18300" y="2904"/>
                </a:lnTo>
              </a:path>
              <a:path w="21600" h="21600" fill="none" extrusionOk="0">
                <a:moveTo>
                  <a:pt x="18300" y="18696"/>
                </a:moveTo>
                <a:lnTo>
                  <a:pt x="15600" y="21600"/>
                </a:lnTo>
              </a:path>
            </a:pathLst>
          </a:custGeom>
          <a:gradFill rotWithShape="1">
            <a:gsLst>
              <a:gs pos="0">
                <a:srgbClr val="FFCCFF"/>
              </a:gs>
              <a:gs pos="50000">
                <a:srgbClr val="CCFF66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3399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marL="342900" indent="-342900" algn="ctr"/>
            <a:r>
              <a:rPr lang="ru-RU" altLang="ru-RU" sz="1200" b="1" i="1">
                <a:solidFill>
                  <a:srgbClr val="660066"/>
                </a:solidFill>
                <a:effectLst/>
                <a:latin typeface="Times New Roman" pitchFamily="18" charset="0"/>
              </a:rPr>
              <a:t>МЕЖБЮДЖЕТНЫЕ ОТНОШЕНИЯ -  </a:t>
            </a:r>
            <a:r>
              <a:rPr lang="ru-RU" altLang="ru-RU" sz="1400" b="1" i="1">
                <a:solidFill>
                  <a:srgbClr val="660066"/>
                </a:solidFill>
                <a:effectLst/>
                <a:latin typeface="Times New Roman" pitchFamily="18" charset="0"/>
              </a:rPr>
              <a:t>взаимоотношения 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pic>
        <p:nvPicPr>
          <p:cNvPr id="31750" name="Picture 24" descr="imgpreview?key=ff1ed9b22264847&amp;mb=imgdb_preview_9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420938"/>
            <a:ext cx="2247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2" descr="imgpreview?key=2fd6a1ad0b89a797&amp;mb=imgdb_preview_10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437063"/>
            <a:ext cx="2663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4" descr="imgpreview?key=40fa7b7eb5c671fb&amp;mb=imgdb_preview_19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3500438"/>
            <a:ext cx="18716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6" descr="imgpreview?key=888d8a92f1c557b&amp;mb=imgdb_preview_14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1484313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altLang="ru-RU" sz="3200" smtClean="0">
                <a:solidFill>
                  <a:srgbClr val="477373"/>
                </a:solidFill>
                <a:cs typeface="Tahoma" pitchFamily="34" charset="0"/>
              </a:rPr>
              <a:t>МЕЖБЮДЖЕТНЫЕ ТРАНСФЕРТЫ, ПРЕДОСТАВЛЯЕМЫЕ СЕЛЬСКИМ ПОСЕЛЕНИЯМ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2772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3402013" y="1965325"/>
          <a:ext cx="5534025" cy="3616325"/>
        </p:xfrm>
        <a:graphic>
          <a:graphicData uri="http://schemas.openxmlformats.org/presentationml/2006/ole">
            <p:oleObj spid="_x0000_s32772" name="Диаграмма" r:id="rId5" imgW="5524610" imgH="3610092" progId="Excel.Chart.8">
              <p:embed/>
            </p:oleObj>
          </a:graphicData>
        </a:graphic>
      </p:graphicFrame>
      <p:sp>
        <p:nvSpPr>
          <p:cNvPr id="32773" name="AutoShape 19"/>
          <p:cNvSpPr>
            <a:spLocks noChangeArrowheads="1"/>
          </p:cNvSpPr>
          <p:nvPr/>
        </p:nvSpPr>
        <p:spPr bwMode="auto">
          <a:xfrm>
            <a:off x="107950" y="1989138"/>
            <a:ext cx="3178175" cy="2011362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CCFF66"/>
              </a:gs>
              <a:gs pos="100000">
                <a:srgbClr val="FFCCFF"/>
              </a:gs>
            </a:gsLst>
            <a:lin ang="270000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200" b="1">
                <a:solidFill>
                  <a:srgbClr val="006600"/>
                </a:solidFill>
                <a:effectLst/>
                <a:latin typeface="Times New Roman" pitchFamily="18" charset="0"/>
              </a:rPr>
              <a:t>   </a:t>
            </a:r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Из бюджета муниципального района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бюджетам сельских поселений могут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предоставляться межбюджетные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трансферты в форме: дотаций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(без целевого назначения) и 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иных межбюджетных трансфертов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(на конкретные цели)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Расходные обязательства МО «Каргасокский район»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1379538" y="900113"/>
            <a:ext cx="7161212" cy="5545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effectLst/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1371600" y="1557338"/>
            <a:ext cx="7161213" cy="3959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Расходные обязательства (РО)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обязанность в соответствии с нормативным актом или договором предоставить кому-либо средства из соответствующего бюджета.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районного бюджета исполняются следующие РО: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содержатся 38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учреждений образования, культуры и СМИ, 6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органов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местного самоуправления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строятся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содержатся автозимники и ледовые переправы;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субсидирование пассажирских перевозок, развитие малого и среднего предпринимательства, сельхоз производства, приобретение и строительство жилья;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строятся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ремонтируются объекты жилищно-коммунального хозяйства и социальной сферы;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осуществляются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охране окружающей среды;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оказывается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поддержка семьи и детей;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физкультурные и спортивные мероприятия;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оказывается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помощь бюджетам сельских поселений;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мероприятия.</a:t>
            </a:r>
            <a:endParaRPr lang="ru-RU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effectLst/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Основные принципы бюджетной системы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1371600" y="1557338"/>
            <a:ext cx="7161213" cy="4967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бюджетов (это право самостоятельно вести бюджетный процесс, определять направления расходования средств);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розрачность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(обязательная публикация в СМИ утвержденных бюджетов и отчетов об их исполнении, открытость для общественности проектов бюджетов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ru-RU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балансированность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(расходы бюджетов в целом должны быть обеспеченны доходными источниками);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дресность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целевой характер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бюджетных средств (объемы расходования денежных средств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бюджете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доводятся до конкретных получателей с указанием цели их использования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 algn="just">
              <a:buClrTx/>
              <a:buSzPct val="100000"/>
              <a:buFont typeface="Wingdings" pitchFamily="2" charset="2"/>
              <a:buNone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 больше его расходов, то бюджет </a:t>
            </a:r>
            <a:r>
              <a:rPr lang="ru-RU" sz="1200" b="1" i="1" u="sng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профицитный</a:t>
            </a:r>
            <a:r>
              <a:rPr lang="ru-RU" sz="1200" i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больше его доходов, бюджет считается </a:t>
            </a:r>
            <a:r>
              <a:rPr lang="ru-RU" sz="1200" b="1" i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дефицитным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должен иметь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 покрытия дефицита.</a:t>
            </a:r>
            <a:endParaRPr lang="ru-RU" sz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бюджета ограничен.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Источниками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финансирования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могут быть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кредиты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кредитных организаций или вышестоящего бюджета;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бюджета на начало финансового года;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размещения муниципальных ценных бумаг;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привлечения заемных средств или предоставления муниципальных гарантий возникает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effectLst/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Этапы формирования районного бюджета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1371600" y="1557338"/>
            <a:ext cx="7161213" cy="30241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28600" indent="-228600" algn="just">
              <a:buClrTx/>
              <a:buSzPct val="100000"/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проекта бюджета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прогнозирование объема доходов на очередной 3-х летний период и планирование направлений расходования бюджетных средств (в первую очередь – на исполнение уже действующих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расходных обязательств (РО),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затем, при наличие финансовых возможностей – на принимаемые (т.е. новые) РО).</a:t>
            </a:r>
          </a:p>
          <a:p>
            <a:pPr marL="228600" indent="-228600" algn="just">
              <a:buClrTx/>
              <a:buSzPct val="100000"/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проекта районного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бюджета Думой Каргасокского района происходит в двух чтениях. Орган муниципального финансового контроля готовит заключение на проект бюджета. По проекту районного бюджета проводятся публичные слушания. После принятия бюджета в 1 чтении он дорабатывается с учетом поступающих предложений и замечаний.</a:t>
            </a:r>
          </a:p>
          <a:p>
            <a:pPr marL="228600" indent="-228600" algn="just">
              <a:buClrTx/>
              <a:buSzPct val="100000"/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Утверждается бюджет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решением Думы Каргасокского района до начала очередного финансового года и размещается на официальном сайте Каргасокского района.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процесс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регламентированная законодательством деятельность по составлению, рассмотрению, утверждению и исполнению бюджета, контролю за его исполнением, ведению бюджетного учета и составлению бюджетной отчетности.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Основные характеристики районного бюджета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 план 2015 г по состоянию на 1.05.2015 г)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8888" y="1719263"/>
          <a:ext cx="7081837" cy="1900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299"/>
                <a:gridCol w="1524299"/>
                <a:gridCol w="1524299"/>
                <a:gridCol w="2508940"/>
              </a:tblGrid>
              <a:tr h="518289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(-)</a:t>
                      </a:r>
                    </a:p>
                    <a:p>
                      <a:pPr algn="ctr"/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marL="91458" marR="91458" marT="45721" marB="45721"/>
                </a:tc>
              </a:tr>
              <a:tr h="370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2013 год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391,4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246,1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r>
                        <a:rPr lang="ru-RU" sz="1800" baseline="0" dirty="0" smtClean="0"/>
                        <a:t> 145,3</a:t>
                      </a:r>
                      <a:r>
                        <a:rPr lang="ru-RU" sz="1800" dirty="0" smtClean="0"/>
                        <a:t>*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</a:tr>
              <a:tr h="370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2014 год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133,7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285,7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-152,0*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</a:tr>
              <a:tr h="6402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2015 год, план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055,5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032,7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r>
                        <a:rPr lang="ru-RU" sz="1800" baseline="0" dirty="0" smtClean="0"/>
                        <a:t> 22,8</a:t>
                      </a:r>
                      <a:r>
                        <a:rPr lang="ru-RU" sz="1800" dirty="0" smtClean="0"/>
                        <a:t>*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</a:tr>
            </a:tbl>
          </a:graphicData>
        </a:graphic>
      </p:graphicFrame>
      <p:sp>
        <p:nvSpPr>
          <p:cNvPr id="6" name="Подзаголовок 3"/>
          <p:cNvSpPr txBox="1">
            <a:spLocks/>
          </p:cNvSpPr>
          <p:nvPr/>
        </p:nvSpPr>
        <p:spPr>
          <a:xfrm>
            <a:off x="7188200" y="1341438"/>
            <a:ext cx="1152525" cy="35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лн.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371600" y="4005263"/>
            <a:ext cx="7161213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Источники финансирования дефицита бюджета: остатки бюджетных средств на начало года и кредитные ресурсы.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Цели и задачи бюджетной политики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371600" y="1196975"/>
            <a:ext cx="7161213" cy="50403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Целью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бюджетной политики на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2014-2016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является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сбалансированности и устойчивости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финансов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безусловном выполнении принятых расходных обязательств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выполнении задач, поставленных в майских указах Президента РФ.</a:t>
            </a:r>
            <a:endParaRPr lang="ru-RU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Достижению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заявленной цели будет способствовать решение следующих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повышение эффективности бюджетных расходов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азвитие программно-целевых методов бюджетного планирования;</a:t>
            </a:r>
            <a:endParaRPr lang="ru-RU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сохранение прозрачности и открытости бюджета и бюджетного процесса для населения.</a:t>
            </a:r>
            <a:endParaRPr lang="ru-RU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Муниципальные программы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371600" y="1268413"/>
            <a:ext cx="7161213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документ стратегического планирования, содержащий комплекс мероприятий, взаимосвязанных по задачам, срокам осуществления и финансовым ресурсам, призванных обеспечить эффективное достижение целей и задач социально-экономического развития МО «Каргасокский район».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2014 году в районе действовали 15 муниципальных программ, общие расходы на реализацию которых составили 153,6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М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ероприятия муниципальных программ были направлены на осуществление газификации поселков района, оказание поддержки гражданам в приобретении и строительстве жилья, энергосбережение и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энергоэффективность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развитие материальной базы социальной сферы , поддержку субъектов малого и среднего предпринимательства, профилактику правонарушений.</a:t>
            </a:r>
            <a:endParaRPr lang="ru-RU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alt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alt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4040</TotalTime>
  <Words>2941</Words>
  <Application>Microsoft Office PowerPoint</Application>
  <PresentationFormat>Экран (4:3)</PresentationFormat>
  <Paragraphs>667</Paragraphs>
  <Slides>31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Tahoma</vt:lpstr>
      <vt:lpstr>Wingdings</vt:lpstr>
      <vt:lpstr>Arial</vt:lpstr>
      <vt:lpstr>Times New Roman</vt:lpstr>
      <vt:lpstr>Текстура</vt:lpstr>
      <vt:lpstr>Диаграмма Microsoft Excel</vt:lpstr>
      <vt:lpstr>Лист Microsoft Excel 97-2003</vt:lpstr>
      <vt:lpstr>МО «Каргасокский район»</vt:lpstr>
      <vt:lpstr>Содержание</vt:lpstr>
      <vt:lpstr>Что такое бюджет вообще?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Состав налоговых доходов  районного бюджета</vt:lpstr>
      <vt:lpstr>   Состав неналоговых доходов  районного бюджета</vt:lpstr>
      <vt:lpstr>Виды безвозмездных поступлений районного бюджета</vt:lpstr>
      <vt:lpstr>Состав безвозмездных  поступлений в 2014 г.</vt:lpstr>
      <vt:lpstr>Доходы от безвозмездных поступлений от негосударственных организаций  в 2014 году</vt:lpstr>
      <vt:lpstr>Расходы районного бюджета по  отраслям муниципального хозяйства</vt:lpstr>
      <vt:lpstr>Динамика расходов бюджета на социальную сферу в 2013-2015 годах.</vt:lpstr>
      <vt:lpstr>РАСХОДЫ НА ОБРАЗОВАНИЕ </vt:lpstr>
      <vt:lpstr>Муниципальные учреждения образования</vt:lpstr>
      <vt:lpstr>РАСХОДЫ НА КУЛЬТУРУ </vt:lpstr>
      <vt:lpstr>Слайд 21</vt:lpstr>
      <vt:lpstr>Слайд 22</vt:lpstr>
      <vt:lpstr>Слайд 23</vt:lpstr>
      <vt:lpstr>Расходы в сфере жилищной политики</vt:lpstr>
      <vt:lpstr>Расходы на коммунальное хозяйство</vt:lpstr>
      <vt:lpstr>РАСХОДЫ НА ПОДДЕРЖКУ ОТДЕЛЬНЫХ ОТРАСЛЕЙ ЭКОНОМИКИ</vt:lpstr>
      <vt:lpstr>РАСХОДЫ НА ДОРОЖНОЕ  ХОЗЯЙСТВО</vt:lpstr>
      <vt:lpstr> РАСХОДЫ НА ПОДДЕРЖКУ  РАЗВИТИЯ СЕЛЬСКОГО ХОЗЯЙСТВА </vt:lpstr>
      <vt:lpstr>ОХРАНА ОКРУЖАЮЩЕЙ СРЕДЫ</vt:lpstr>
      <vt:lpstr>МЕЖБЮДЖЕТНЫЕ  ОТНОШЕНИЯ</vt:lpstr>
      <vt:lpstr> МЕЖБЮДЖЕТНЫЕ ТРАНСФЕРТЫ, ПРЕДОСТАВЛЯЕМЫЕ СЕЛЬСКИМ ПОСЕЛЕНИЯМ</vt:lpstr>
    </vt:vector>
  </TitlesOfParts>
  <Company>fini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BUDGET</dc:creator>
  <cp:lastModifiedBy>EE</cp:lastModifiedBy>
  <cp:revision>514</cp:revision>
  <cp:lastPrinted>2015-06-24T06:04:13Z</cp:lastPrinted>
  <dcterms:created xsi:type="dcterms:W3CDTF">2015-05-13T09:42:53Z</dcterms:created>
  <dcterms:modified xsi:type="dcterms:W3CDTF">2022-01-27T09:11:28Z</dcterms:modified>
</cp:coreProperties>
</file>