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70"/>
  </p:notesMasterIdLst>
  <p:sldIdLst>
    <p:sldId id="258" r:id="rId2"/>
    <p:sldId id="256" r:id="rId3"/>
    <p:sldId id="368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3" r:id="rId14"/>
    <p:sldId id="268" r:id="rId15"/>
    <p:sldId id="269" r:id="rId16"/>
    <p:sldId id="270" r:id="rId17"/>
    <p:sldId id="271" r:id="rId18"/>
    <p:sldId id="272" r:id="rId19"/>
    <p:sldId id="274" r:id="rId20"/>
    <p:sldId id="275" r:id="rId21"/>
    <p:sldId id="320" r:id="rId22"/>
    <p:sldId id="321" r:id="rId23"/>
    <p:sldId id="322" r:id="rId24"/>
    <p:sldId id="323" r:id="rId25"/>
    <p:sldId id="324" r:id="rId26"/>
    <p:sldId id="325" r:id="rId27"/>
    <p:sldId id="326" r:id="rId28"/>
    <p:sldId id="327" r:id="rId29"/>
    <p:sldId id="328" r:id="rId30"/>
    <p:sldId id="329" r:id="rId31"/>
    <p:sldId id="330" r:id="rId32"/>
    <p:sldId id="331" r:id="rId33"/>
    <p:sldId id="332" r:id="rId34"/>
    <p:sldId id="333" r:id="rId35"/>
    <p:sldId id="334" r:id="rId36"/>
    <p:sldId id="335" r:id="rId37"/>
    <p:sldId id="336" r:id="rId38"/>
    <p:sldId id="337" r:id="rId39"/>
    <p:sldId id="338" r:id="rId40"/>
    <p:sldId id="339" r:id="rId41"/>
    <p:sldId id="340" r:id="rId42"/>
    <p:sldId id="341" r:id="rId43"/>
    <p:sldId id="342" r:id="rId44"/>
    <p:sldId id="343" r:id="rId45"/>
    <p:sldId id="344" r:id="rId46"/>
    <p:sldId id="345" r:id="rId47"/>
    <p:sldId id="346" r:id="rId48"/>
    <p:sldId id="347" r:id="rId49"/>
    <p:sldId id="348" r:id="rId50"/>
    <p:sldId id="349" r:id="rId51"/>
    <p:sldId id="350" r:id="rId52"/>
    <p:sldId id="351" r:id="rId53"/>
    <p:sldId id="352" r:id="rId54"/>
    <p:sldId id="353" r:id="rId55"/>
    <p:sldId id="354" r:id="rId56"/>
    <p:sldId id="355" r:id="rId57"/>
    <p:sldId id="356" r:id="rId58"/>
    <p:sldId id="357" r:id="rId59"/>
    <p:sldId id="358" r:id="rId60"/>
    <p:sldId id="359" r:id="rId61"/>
    <p:sldId id="360" r:id="rId62"/>
    <p:sldId id="361" r:id="rId63"/>
    <p:sldId id="362" r:id="rId64"/>
    <p:sldId id="363" r:id="rId65"/>
    <p:sldId id="364" r:id="rId66"/>
    <p:sldId id="365" r:id="rId67"/>
    <p:sldId id="366" r:id="rId68"/>
    <p:sldId id="367" r:id="rId69"/>
  </p:sldIdLst>
  <p:sldSz cx="9144000" cy="6858000" type="screen4x3"/>
  <p:notesSz cx="6648450" cy="97742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29" autoAdjust="0"/>
  </p:normalViewPr>
  <p:slideViewPr>
    <p:cSldViewPr showGuides="1">
      <p:cViewPr varScale="1">
        <p:scale>
          <a:sx n="111" d="100"/>
          <a:sy n="111" d="100"/>
        </p:scale>
        <p:origin x="-1620" y="-78"/>
      </p:cViewPr>
      <p:guideLst>
        <p:guide orient="horz" pos="2160"/>
        <p:guide pos="2835"/>
      </p:guideLst>
    </p:cSldViewPr>
  </p:slideViewPr>
  <p:outlineViewPr>
    <p:cViewPr>
      <p:scale>
        <a:sx n="33" d="100"/>
        <a:sy n="33" d="100"/>
      </p:scale>
      <p:origin x="0" y="3283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0995" cy="488712"/>
          </a:xfrm>
          <a:prstGeom prst="rect">
            <a:avLst/>
          </a:prstGeom>
        </p:spPr>
        <p:txBody>
          <a:bodyPr vert="horz" lIns="89895" tIns="44947" rIns="89895" bIns="4494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65917" y="0"/>
            <a:ext cx="2880995" cy="488712"/>
          </a:xfrm>
          <a:prstGeom prst="rect">
            <a:avLst/>
          </a:prstGeom>
        </p:spPr>
        <p:txBody>
          <a:bodyPr vert="horz" lIns="89895" tIns="44947" rIns="89895" bIns="44947" rtlCol="0"/>
          <a:lstStyle>
            <a:lvl1pPr algn="r">
              <a:defRPr sz="1200"/>
            </a:lvl1pPr>
          </a:lstStyle>
          <a:p>
            <a:fld id="{1CF0A38B-04AF-4E50-BAE5-FF6D7F8CA523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82650" y="733425"/>
            <a:ext cx="4883150" cy="36639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895" tIns="44947" rIns="89895" bIns="4494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4845" y="4642764"/>
            <a:ext cx="5318760" cy="4398407"/>
          </a:xfrm>
          <a:prstGeom prst="rect">
            <a:avLst/>
          </a:prstGeom>
        </p:spPr>
        <p:txBody>
          <a:bodyPr vert="horz" lIns="89895" tIns="44947" rIns="89895" bIns="4494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283830"/>
            <a:ext cx="2880995" cy="488712"/>
          </a:xfrm>
          <a:prstGeom prst="rect">
            <a:avLst/>
          </a:prstGeom>
        </p:spPr>
        <p:txBody>
          <a:bodyPr vert="horz" lIns="89895" tIns="44947" rIns="89895" bIns="4494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65917" y="9283830"/>
            <a:ext cx="2880995" cy="488712"/>
          </a:xfrm>
          <a:prstGeom prst="rect">
            <a:avLst/>
          </a:prstGeom>
        </p:spPr>
        <p:txBody>
          <a:bodyPr vert="horz" lIns="89895" tIns="44947" rIns="89895" bIns="44947" rtlCol="0" anchor="b"/>
          <a:lstStyle>
            <a:lvl1pPr algn="r">
              <a:defRPr sz="1200"/>
            </a:lvl1pPr>
          </a:lstStyle>
          <a:p>
            <a:fld id="{4B5F723B-4D53-4C74-B3A6-B001D23045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469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F723B-4D53-4C74-B3A6-B001D230452B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8250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F723B-4D53-4C74-B3A6-B001D230452B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7982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F723B-4D53-4C74-B3A6-B001D230452B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2231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30394" indent="-280921">
              <a:defRPr>
                <a:solidFill>
                  <a:schemeClr val="tx1"/>
                </a:solidFill>
                <a:latin typeface="Arial" charset="0"/>
              </a:defRPr>
            </a:lvl2pPr>
            <a:lvl3pPr marL="1123683" indent="-224737">
              <a:defRPr>
                <a:solidFill>
                  <a:schemeClr val="tx1"/>
                </a:solidFill>
                <a:latin typeface="Arial" charset="0"/>
              </a:defRPr>
            </a:lvl3pPr>
            <a:lvl4pPr marL="1573157" indent="-224737">
              <a:defRPr>
                <a:solidFill>
                  <a:schemeClr val="tx1"/>
                </a:solidFill>
                <a:latin typeface="Arial" charset="0"/>
              </a:defRPr>
            </a:lvl4pPr>
            <a:lvl5pPr marL="2022630" indent="-224737">
              <a:defRPr>
                <a:solidFill>
                  <a:schemeClr val="tx1"/>
                </a:solidFill>
                <a:latin typeface="Arial" charset="0"/>
              </a:defRPr>
            </a:lvl5pPr>
            <a:lvl6pPr marL="2472103" indent="-2247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21577" indent="-2247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71050" indent="-2247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20523" indent="-2247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7FA256E-C573-454B-9D1F-3FBD54DB20D8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30394" indent="-280921">
              <a:defRPr>
                <a:solidFill>
                  <a:schemeClr val="tx1"/>
                </a:solidFill>
                <a:latin typeface="Arial" charset="0"/>
              </a:defRPr>
            </a:lvl2pPr>
            <a:lvl3pPr marL="1123683" indent="-224737">
              <a:defRPr>
                <a:solidFill>
                  <a:schemeClr val="tx1"/>
                </a:solidFill>
                <a:latin typeface="Arial" charset="0"/>
              </a:defRPr>
            </a:lvl3pPr>
            <a:lvl4pPr marL="1573157" indent="-224737">
              <a:defRPr>
                <a:solidFill>
                  <a:schemeClr val="tx1"/>
                </a:solidFill>
                <a:latin typeface="Arial" charset="0"/>
              </a:defRPr>
            </a:lvl4pPr>
            <a:lvl5pPr marL="2022630" indent="-224737">
              <a:defRPr>
                <a:solidFill>
                  <a:schemeClr val="tx1"/>
                </a:solidFill>
                <a:latin typeface="Arial" charset="0"/>
              </a:defRPr>
            </a:lvl5pPr>
            <a:lvl6pPr marL="2472103" indent="-2247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21577" indent="-2247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71050" indent="-2247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20523" indent="-2247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FA0E739-EC87-45FE-B02C-C25F8AE0119D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100">
                <a:solidFill>
                  <a:schemeClr val="tx1"/>
                </a:solidFill>
                <a:latin typeface="Tahoma" pitchFamily="34" charset="0"/>
              </a:defRPr>
            </a:lvl1pPr>
            <a:lvl2pPr marL="730394" indent="-280921" eaLnBrk="0" hangingPunct="0">
              <a:defRPr sz="3100">
                <a:solidFill>
                  <a:schemeClr val="tx1"/>
                </a:solidFill>
                <a:latin typeface="Tahoma" pitchFamily="34" charset="0"/>
              </a:defRPr>
            </a:lvl2pPr>
            <a:lvl3pPr marL="1123683" indent="-224737" eaLnBrk="0" hangingPunct="0">
              <a:defRPr sz="3100">
                <a:solidFill>
                  <a:schemeClr val="tx1"/>
                </a:solidFill>
                <a:latin typeface="Tahoma" pitchFamily="34" charset="0"/>
              </a:defRPr>
            </a:lvl3pPr>
            <a:lvl4pPr marL="1573157" indent="-224737" eaLnBrk="0" hangingPunct="0">
              <a:defRPr sz="3100">
                <a:solidFill>
                  <a:schemeClr val="tx1"/>
                </a:solidFill>
                <a:latin typeface="Tahoma" pitchFamily="34" charset="0"/>
              </a:defRPr>
            </a:lvl4pPr>
            <a:lvl5pPr marL="2022630" indent="-224737" eaLnBrk="0" hangingPunct="0">
              <a:defRPr sz="3100">
                <a:solidFill>
                  <a:schemeClr val="tx1"/>
                </a:solidFill>
                <a:latin typeface="Tahoma" pitchFamily="34" charset="0"/>
              </a:defRPr>
            </a:lvl5pPr>
            <a:lvl6pPr marL="2472103" indent="-22473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sz="3100">
                <a:solidFill>
                  <a:schemeClr val="tx1"/>
                </a:solidFill>
                <a:latin typeface="Tahoma" pitchFamily="34" charset="0"/>
              </a:defRPr>
            </a:lvl6pPr>
            <a:lvl7pPr marL="2921577" indent="-22473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sz="3100">
                <a:solidFill>
                  <a:schemeClr val="tx1"/>
                </a:solidFill>
                <a:latin typeface="Tahoma" pitchFamily="34" charset="0"/>
              </a:defRPr>
            </a:lvl7pPr>
            <a:lvl8pPr marL="3371050" indent="-22473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sz="3100">
                <a:solidFill>
                  <a:schemeClr val="tx1"/>
                </a:solidFill>
                <a:latin typeface="Tahoma" pitchFamily="34" charset="0"/>
              </a:defRPr>
            </a:lvl8pPr>
            <a:lvl9pPr marL="3820523" indent="-22473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sz="3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2337F2F4-822B-4CA8-85B8-1920B5E8D455}" type="slidenum">
              <a:rPr lang="en-US" sz="1200">
                <a:latin typeface="Arial" charset="0"/>
              </a:rPr>
              <a:pPr eaLnBrk="1" hangingPunct="1"/>
              <a:t>29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100">
                <a:solidFill>
                  <a:schemeClr val="tx1"/>
                </a:solidFill>
                <a:latin typeface="Tahoma" pitchFamily="34" charset="0"/>
              </a:defRPr>
            </a:lvl1pPr>
            <a:lvl2pPr marL="730394" indent="-280921" eaLnBrk="0" hangingPunct="0">
              <a:defRPr sz="3100">
                <a:solidFill>
                  <a:schemeClr val="tx1"/>
                </a:solidFill>
                <a:latin typeface="Tahoma" pitchFamily="34" charset="0"/>
              </a:defRPr>
            </a:lvl2pPr>
            <a:lvl3pPr marL="1123683" indent="-224737" eaLnBrk="0" hangingPunct="0">
              <a:defRPr sz="3100">
                <a:solidFill>
                  <a:schemeClr val="tx1"/>
                </a:solidFill>
                <a:latin typeface="Tahoma" pitchFamily="34" charset="0"/>
              </a:defRPr>
            </a:lvl3pPr>
            <a:lvl4pPr marL="1573157" indent="-224737" eaLnBrk="0" hangingPunct="0">
              <a:defRPr sz="3100">
                <a:solidFill>
                  <a:schemeClr val="tx1"/>
                </a:solidFill>
                <a:latin typeface="Tahoma" pitchFamily="34" charset="0"/>
              </a:defRPr>
            </a:lvl4pPr>
            <a:lvl5pPr marL="2022630" indent="-224737" eaLnBrk="0" hangingPunct="0">
              <a:defRPr sz="3100">
                <a:solidFill>
                  <a:schemeClr val="tx1"/>
                </a:solidFill>
                <a:latin typeface="Tahoma" pitchFamily="34" charset="0"/>
              </a:defRPr>
            </a:lvl5pPr>
            <a:lvl6pPr marL="2472103" indent="-22473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sz="3100">
                <a:solidFill>
                  <a:schemeClr val="tx1"/>
                </a:solidFill>
                <a:latin typeface="Tahoma" pitchFamily="34" charset="0"/>
              </a:defRPr>
            </a:lvl6pPr>
            <a:lvl7pPr marL="2921577" indent="-22473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sz="3100">
                <a:solidFill>
                  <a:schemeClr val="tx1"/>
                </a:solidFill>
                <a:latin typeface="Tahoma" pitchFamily="34" charset="0"/>
              </a:defRPr>
            </a:lvl7pPr>
            <a:lvl8pPr marL="3371050" indent="-22473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sz="3100">
                <a:solidFill>
                  <a:schemeClr val="tx1"/>
                </a:solidFill>
                <a:latin typeface="Tahoma" pitchFamily="34" charset="0"/>
              </a:defRPr>
            </a:lvl8pPr>
            <a:lvl9pPr marL="3820523" indent="-22473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sz="3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CB1AE5F-6FCE-4CB3-92D8-0F14D03CB5C1}" type="slidenum">
              <a:rPr lang="ru-RU" altLang="ru-RU" sz="1200">
                <a:latin typeface="Arial" charset="0"/>
              </a:rPr>
              <a:pPr eaLnBrk="1" hangingPunct="1"/>
              <a:t>30</a:t>
            </a:fld>
            <a:endParaRPr lang="ru-RU" altLang="ru-RU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F723B-4D53-4C74-B3A6-B001D230452B}" type="slidenum">
              <a:rPr lang="ru-RU" smtClean="0"/>
              <a:t>68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982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210F-8C81-4CEF-BCEA-EE66F26570A8}" type="datetime1">
              <a:rPr lang="ru-RU" smtClean="0"/>
              <a:t>20.12.2018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C8EECE9-D204-4BD8-B8DC-C931C5D6694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8AED4-AABD-4184-AA77-C371435B4284}" type="datetime1">
              <a:rPr lang="ru-RU" smtClean="0"/>
              <a:t>20.12.2018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ECE9-D204-4BD8-B8DC-C931C5D669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CB05-CB3D-4FD2-A0C1-EDF17DD7A085}" type="datetime1">
              <a:rPr lang="ru-RU" smtClean="0"/>
              <a:t>20.12.2018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ECE9-D204-4BD8-B8DC-C931C5D669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3489-A7EB-4677-A32A-4C7DF1285C51}" type="datetime1">
              <a:rPr lang="ru-RU" smtClean="0"/>
              <a:t>20.12.2018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ECE9-D204-4BD8-B8DC-C931C5D669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45B80-1F0E-4335-888A-D4D52BB5F41B}" type="datetime1">
              <a:rPr lang="ru-RU" smtClean="0"/>
              <a:t>20.12.2018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ECE9-D204-4BD8-B8DC-C931C5D6694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A8B69-72B7-49B8-8399-3CFEFB40AE0B}" type="datetime1">
              <a:rPr lang="ru-RU" smtClean="0"/>
              <a:t>20.12.2018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ECE9-D204-4BD8-B8DC-C931C5D669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85913-35B9-4D95-B2CD-7C11AD11C800}" type="datetime1">
              <a:rPr lang="ru-RU" smtClean="0"/>
              <a:t>20.12.2018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ECE9-D204-4BD8-B8DC-C931C5D669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60980-CF03-4BD9-82B2-90770C0737BF}" type="datetime1">
              <a:rPr lang="ru-RU" smtClean="0"/>
              <a:t>20.12.2018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ECE9-D204-4BD8-B8DC-C931C5D669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8F1E4-631A-447E-B34D-31E9023A181D}" type="datetime1">
              <a:rPr lang="ru-RU" smtClean="0"/>
              <a:t>20.12.2018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ECE9-D204-4BD8-B8DC-C931C5D669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373E8-B611-46D1-BA8B-8E4BB4C0E3F7}" type="datetime1">
              <a:rPr lang="ru-RU" smtClean="0"/>
              <a:t>20.12.2018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ECE9-D204-4BD8-B8DC-C931C5D6694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6EA13-24F0-41C2-BE06-A59D1F2A57F1}" type="datetime1">
              <a:rPr lang="ru-RU" smtClean="0"/>
              <a:t>20.12.2018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ECE9-D204-4BD8-B8DC-C931C5D6694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066F53A-8C4B-485A-943B-F579A6B3ADC3}" type="datetime1">
              <a:rPr lang="ru-RU" smtClean="0"/>
              <a:t>20.12.2018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C8EECE9-D204-4BD8-B8DC-C931C5D6694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kargasok@findep.or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mailto:kargasok@findep.or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564" y="2276872"/>
            <a:ext cx="7992888" cy="1252728"/>
          </a:xfrm>
        </p:spPr>
        <p:txBody>
          <a:bodyPr>
            <a:normAutofit fontScale="90000"/>
          </a:bodyPr>
          <a:lstStyle/>
          <a:p>
            <a:pPr algn="r">
              <a:lnSpc>
                <a:spcPts val="3100"/>
              </a:lnSpc>
            </a:pPr>
            <a:r>
              <a:rPr lang="en-US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2019-2021</a:t>
            </a:r>
            <a:br>
              <a:rPr lang="ru-RU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ru-RU" sz="36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52122" y="5373216"/>
            <a:ext cx="8640960" cy="79208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500"/>
              </a:lnSpc>
              <a:spcBef>
                <a:spcPts val="0"/>
              </a:spcBef>
              <a:buNone/>
            </a:pPr>
            <a:r>
              <a:rPr lang="ru-RU" sz="3200" b="1" dirty="0" smtClean="0"/>
              <a:t>Муниципальное образование</a:t>
            </a:r>
          </a:p>
          <a:p>
            <a:pPr marL="0" indent="0" algn="ctr">
              <a:lnSpc>
                <a:spcPts val="2500"/>
              </a:lnSpc>
              <a:spcBef>
                <a:spcPts val="0"/>
              </a:spcBef>
              <a:buNone/>
            </a:pPr>
            <a:r>
              <a:rPr lang="ru-RU" sz="3200" b="1" dirty="0" smtClean="0"/>
              <a:t>«Каргасокский район»</a:t>
            </a:r>
            <a:endParaRPr lang="ru-RU" sz="32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99592" y="1312176"/>
            <a:ext cx="7992888" cy="125272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r">
              <a:lnSpc>
                <a:spcPts val="5100"/>
              </a:lnSpc>
            </a:pPr>
            <a:r>
              <a:rPr lang="ru-RU" sz="6000" b="1" dirty="0" smtClean="0">
                <a:solidFill>
                  <a:schemeClr val="tx2"/>
                </a:solidFill>
              </a:rPr>
              <a:t>БЮДЖЕТ ДЛЯ ГРАЖДАН </a:t>
            </a:r>
            <a:r>
              <a:rPr lang="en-US" sz="6000" b="1" dirty="0" smtClean="0">
                <a:solidFill>
                  <a:schemeClr val="tx2"/>
                </a:solidFill>
              </a:rPr>
              <a:t/>
            </a:r>
            <a:br>
              <a:rPr lang="en-US" sz="6000" b="1" dirty="0" smtClean="0">
                <a:solidFill>
                  <a:schemeClr val="tx2"/>
                </a:solidFill>
              </a:rPr>
            </a:br>
            <a:endParaRPr lang="ru-RU" sz="3600" b="1" i="1" dirty="0">
              <a:solidFill>
                <a:schemeClr val="tx2"/>
              </a:solidFill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538581" y="2947668"/>
            <a:ext cx="4680520" cy="187220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4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Составлен на основе решения Думы Каргасокского района №193 от 24.10.2018 г. «О бюджете муниципального образования «Каргасокский район» на 2019 год и на плановый период 2020 и 2021 годы» принятом в первом чтении. </a:t>
            </a: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39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332656"/>
            <a:ext cx="7715200" cy="612068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2000" b="1" u="sng" dirty="0" smtClean="0">
                <a:solidFill>
                  <a:schemeClr val="bg2">
                    <a:lumMod val="25000"/>
                  </a:schemeClr>
                </a:solidFill>
              </a:rPr>
              <a:t>2.3.</a:t>
            </a:r>
            <a:r>
              <a:rPr lang="ru-RU" sz="2000" b="1" u="sng" dirty="0" smtClean="0">
                <a:solidFill>
                  <a:schemeClr val="bg2">
                    <a:lumMod val="25000"/>
                  </a:schemeClr>
                </a:solidFill>
              </a:rPr>
              <a:t> Основные характеристики районного бюджета (млн. руб.)</a:t>
            </a:r>
          </a:p>
          <a:p>
            <a:pPr marL="0" indent="0">
              <a:buNone/>
            </a:pPr>
            <a:endParaRPr lang="ru-RU" sz="2000" b="1" u="sng" dirty="0" smtClean="0"/>
          </a:p>
          <a:p>
            <a:pPr marL="0" indent="0">
              <a:buNone/>
            </a:pPr>
            <a:endParaRPr lang="ru-RU" sz="2000" b="1" u="sng" dirty="0"/>
          </a:p>
          <a:p>
            <a:pPr marL="0" indent="0">
              <a:buNone/>
            </a:pPr>
            <a:endParaRPr lang="ru-RU" sz="2000" b="1" u="sng" dirty="0" smtClean="0"/>
          </a:p>
          <a:p>
            <a:pPr marL="0" indent="0">
              <a:buNone/>
            </a:pPr>
            <a:endParaRPr lang="ru-RU" sz="2000" b="1" u="sng" dirty="0"/>
          </a:p>
          <a:p>
            <a:pPr marL="0" indent="0">
              <a:buNone/>
            </a:pPr>
            <a:endParaRPr lang="ru-RU" sz="2000" b="1" u="sng" dirty="0" smtClean="0"/>
          </a:p>
          <a:p>
            <a:pPr marL="0" indent="0">
              <a:buNone/>
            </a:pPr>
            <a:endParaRPr lang="ru-RU" sz="2000" b="1" u="sng" dirty="0"/>
          </a:p>
          <a:p>
            <a:pPr marL="0" indent="0">
              <a:buNone/>
            </a:pPr>
            <a:endParaRPr lang="ru-RU" sz="2000" b="1" u="sng" dirty="0" smtClean="0"/>
          </a:p>
          <a:p>
            <a:pPr marL="0" indent="0">
              <a:buNone/>
            </a:pPr>
            <a:endParaRPr lang="ru-RU" sz="1200" b="1" u="sng" dirty="0"/>
          </a:p>
          <a:p>
            <a:pPr marL="0" indent="0" algn="just">
              <a:buNone/>
            </a:pPr>
            <a:endParaRPr lang="en-US" sz="12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</a:rPr>
              <a:t>Источники 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</a:rPr>
              <a:t>финансирования дефицита бюджета:</a:t>
            </a:r>
          </a:p>
          <a:p>
            <a:pPr marL="0" indent="0" algn="just">
              <a:buNone/>
            </a:pPr>
            <a:r>
              <a:rPr lang="ru-RU" sz="1200" i="1" dirty="0" smtClean="0">
                <a:solidFill>
                  <a:schemeClr val="bg2">
                    <a:lumMod val="25000"/>
                  </a:schemeClr>
                </a:solidFill>
              </a:rPr>
              <a:t>           Источниками финансирования дефицита бюджета являются:</a:t>
            </a:r>
          </a:p>
          <a:p>
            <a:pPr marL="0" indent="0" algn="just">
              <a:buNone/>
            </a:pPr>
            <a:r>
              <a:rPr lang="ru-RU" sz="1200" i="1" dirty="0" smtClean="0">
                <a:solidFill>
                  <a:schemeClr val="bg2">
                    <a:lumMod val="25000"/>
                  </a:schemeClr>
                </a:solidFill>
              </a:rPr>
              <a:t>               - изменения остатков бюджетных средств на начало финансового года</a:t>
            </a:r>
            <a:r>
              <a:rPr lang="en-US" sz="1200" i="1" dirty="0" smtClean="0">
                <a:solidFill>
                  <a:schemeClr val="bg2">
                    <a:lumMod val="25000"/>
                  </a:schemeClr>
                </a:solidFill>
              </a:rPr>
              <a:t> (</a:t>
            </a:r>
            <a:r>
              <a:rPr lang="ru-RU" sz="1200" i="1" dirty="0" smtClean="0">
                <a:solidFill>
                  <a:schemeClr val="bg2">
                    <a:lumMod val="25000"/>
                  </a:schemeClr>
                </a:solidFill>
              </a:rPr>
              <a:t>в</a:t>
            </a:r>
            <a:r>
              <a:rPr lang="en-US" sz="1200" i="1" dirty="0" smtClean="0">
                <a:solidFill>
                  <a:schemeClr val="bg2">
                    <a:lumMod val="25000"/>
                  </a:schemeClr>
                </a:solidFill>
              </a:rPr>
              <a:t> 201</a:t>
            </a:r>
            <a:r>
              <a:rPr lang="ru-RU" sz="1200" i="1" dirty="0" smtClean="0">
                <a:solidFill>
                  <a:schemeClr val="bg2">
                    <a:lumMod val="25000"/>
                  </a:schemeClr>
                </a:solidFill>
              </a:rPr>
              <a:t>6 и 2017 </a:t>
            </a:r>
            <a:r>
              <a:rPr lang="ru-RU" sz="1200" i="1" dirty="0" err="1" smtClean="0">
                <a:solidFill>
                  <a:schemeClr val="bg2">
                    <a:lumMod val="25000"/>
                  </a:schemeClr>
                </a:solidFill>
              </a:rPr>
              <a:t>гг</a:t>
            </a:r>
            <a:r>
              <a:rPr lang="en-US" sz="1200" i="1" dirty="0" smtClean="0">
                <a:solidFill>
                  <a:schemeClr val="bg2">
                    <a:lumMod val="25000"/>
                  </a:schemeClr>
                </a:solidFill>
              </a:rPr>
              <a:t>)</a:t>
            </a:r>
            <a:r>
              <a:rPr lang="ru-RU" sz="1200" i="1" dirty="0" smtClean="0">
                <a:solidFill>
                  <a:schemeClr val="bg2">
                    <a:lumMod val="25000"/>
                  </a:schemeClr>
                </a:solidFill>
              </a:rPr>
              <a:t>;</a:t>
            </a:r>
          </a:p>
          <a:p>
            <a:pPr marL="0" indent="0" algn="just">
              <a:buNone/>
            </a:pPr>
            <a:r>
              <a:rPr lang="ru-RU" sz="1200" i="1" dirty="0" smtClean="0">
                <a:solidFill>
                  <a:schemeClr val="bg2">
                    <a:lumMod val="25000"/>
                  </a:schemeClr>
                </a:solidFill>
              </a:rPr>
              <a:t>               - разница между полученными и погашенными кредитами, предоставленными другими бюджетами.</a:t>
            </a:r>
          </a:p>
          <a:p>
            <a:pPr algn="just"/>
            <a:endParaRPr lang="ru-RU" sz="1200" i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ru-RU" sz="1200" i="1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r>
              <a:rPr lang="ru-RU" sz="1200" i="1" dirty="0" smtClean="0">
                <a:solidFill>
                  <a:schemeClr val="bg2">
                    <a:lumMod val="25000"/>
                  </a:schemeClr>
                </a:solidFill>
              </a:rPr>
              <a:t>* -  на данный момент не все межбюджетные трансферты из областного бюджета распределены между муниципальными образованиями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465713"/>
              </p:ext>
            </p:extLst>
          </p:nvPr>
        </p:nvGraphicFramePr>
        <p:xfrm>
          <a:off x="1043608" y="980728"/>
          <a:ext cx="7560840" cy="294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2732"/>
                <a:gridCol w="1822703"/>
                <a:gridCol w="1890210"/>
                <a:gridCol w="1755195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ДОХОДЫ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РАСХОДЫ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Дефицит (-)</a:t>
                      </a:r>
                    </a:p>
                    <a:p>
                      <a:pPr algn="ctr"/>
                      <a:r>
                        <a:rPr lang="ru-RU" sz="1200" dirty="0" smtClean="0"/>
                        <a:t>Профицит (+)</a:t>
                      </a:r>
                      <a:endParaRPr lang="ru-RU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201</a:t>
                      </a:r>
                      <a:r>
                        <a:rPr lang="en-US" sz="1200" b="1" dirty="0" smtClean="0"/>
                        <a:t>6</a:t>
                      </a:r>
                      <a:r>
                        <a:rPr lang="ru-RU" sz="1200" b="1" dirty="0" smtClean="0"/>
                        <a:t> г.</a:t>
                      </a:r>
                      <a:r>
                        <a:rPr lang="ru-RU" sz="1200" b="1" baseline="0" dirty="0" smtClean="0"/>
                        <a:t> – фактически исполнено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1 2</a:t>
                      </a:r>
                      <a:r>
                        <a:rPr lang="en-US" sz="1600" i="1" dirty="0" smtClean="0"/>
                        <a:t>79,6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 </a:t>
                      </a:r>
                      <a:r>
                        <a:rPr lang="en-US" sz="1600" i="1" dirty="0" smtClean="0"/>
                        <a:t>326</a:t>
                      </a:r>
                      <a:r>
                        <a:rPr lang="ru-RU" sz="1600" i="1" dirty="0" smtClean="0"/>
                        <a:t>,</a:t>
                      </a:r>
                      <a:r>
                        <a:rPr lang="en-US" sz="1600" i="1" dirty="0" smtClean="0"/>
                        <a:t>8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-</a:t>
                      </a:r>
                      <a:r>
                        <a:rPr lang="en-US" sz="1600" i="1" dirty="0" smtClean="0"/>
                        <a:t>47,2</a:t>
                      </a:r>
                      <a:endParaRPr lang="ru-RU" sz="1600" i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201</a:t>
                      </a:r>
                      <a:r>
                        <a:rPr lang="en-US" sz="1200" b="1" dirty="0" smtClean="0"/>
                        <a:t>7</a:t>
                      </a:r>
                      <a:r>
                        <a:rPr lang="ru-RU" sz="1200" b="1" dirty="0" smtClean="0"/>
                        <a:t> г. –</a:t>
                      </a:r>
                      <a:r>
                        <a:rPr lang="ru-RU" sz="1200" b="1" baseline="0" dirty="0" smtClean="0"/>
                        <a:t> фактически исполнено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 </a:t>
                      </a:r>
                      <a:r>
                        <a:rPr lang="en-US" sz="1600" i="1" dirty="0" smtClean="0"/>
                        <a:t>2</a:t>
                      </a:r>
                      <a:r>
                        <a:rPr lang="ru-RU" sz="1600" i="1" dirty="0" smtClean="0"/>
                        <a:t>29,1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1 317,9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-</a:t>
                      </a:r>
                      <a:r>
                        <a:rPr lang="en-US" sz="1600" i="1" dirty="0" smtClean="0"/>
                        <a:t>119,1</a:t>
                      </a:r>
                      <a:endParaRPr lang="ru-RU" sz="1600" i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201</a:t>
                      </a:r>
                      <a:r>
                        <a:rPr lang="en-US" sz="1200" b="1" dirty="0" smtClean="0"/>
                        <a:t>8</a:t>
                      </a:r>
                      <a:r>
                        <a:rPr lang="ru-RU" sz="1200" b="1" dirty="0" smtClean="0"/>
                        <a:t> г. – ожидаемое исполнение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/>
                        <a:t>1</a:t>
                      </a:r>
                      <a:r>
                        <a:rPr lang="ru-RU" sz="1600" i="1" baseline="0" dirty="0" smtClean="0"/>
                        <a:t> 297,2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1 354,8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-</a:t>
                      </a:r>
                      <a:r>
                        <a:rPr lang="en-US" sz="1600" i="1" dirty="0" smtClean="0"/>
                        <a:t>18</a:t>
                      </a:r>
                      <a:r>
                        <a:rPr lang="ru-RU" sz="1600" i="1" dirty="0" smtClean="0"/>
                        <a:t>,0</a:t>
                      </a:r>
                      <a:endParaRPr lang="ru-RU" sz="1600" i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201</a:t>
                      </a:r>
                      <a:r>
                        <a:rPr lang="en-US" sz="1600" b="1" dirty="0" smtClean="0"/>
                        <a:t>9</a:t>
                      </a:r>
                      <a:r>
                        <a:rPr lang="ru-RU" sz="1600" b="1" dirty="0" smtClean="0"/>
                        <a:t> г. – план *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 smtClean="0"/>
                        <a:t>733,6</a:t>
                      </a:r>
                      <a:endParaRPr lang="ru-RU" sz="18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 smtClean="0"/>
                        <a:t>761,6</a:t>
                      </a:r>
                      <a:endParaRPr lang="ru-RU" sz="18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 smtClean="0"/>
                        <a:t>-28</a:t>
                      </a:r>
                      <a:endParaRPr lang="ru-RU" sz="1800" i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20</a:t>
                      </a:r>
                      <a:r>
                        <a:rPr lang="en-US" sz="1600" b="1" dirty="0" smtClean="0"/>
                        <a:t>20</a:t>
                      </a:r>
                      <a:r>
                        <a:rPr lang="ru-RU" sz="1600" b="1" baseline="0" dirty="0" smtClean="0"/>
                        <a:t> г. – план *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 smtClean="0"/>
                        <a:t>701,3</a:t>
                      </a:r>
                      <a:endParaRPr lang="ru-RU" sz="18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 smtClean="0"/>
                        <a:t>729,3</a:t>
                      </a:r>
                      <a:endParaRPr lang="ru-RU" sz="18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 smtClean="0"/>
                        <a:t>-28</a:t>
                      </a:r>
                      <a:endParaRPr lang="ru-RU" sz="1800" i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20</a:t>
                      </a:r>
                      <a:r>
                        <a:rPr lang="en-US" sz="1600" b="1" dirty="0" smtClean="0"/>
                        <a:t>2</a:t>
                      </a:r>
                      <a:r>
                        <a:rPr lang="ru-RU" sz="1600" b="1" dirty="0" smtClean="0"/>
                        <a:t>1</a:t>
                      </a:r>
                      <a:r>
                        <a:rPr lang="ru-RU" sz="1600" b="1" baseline="0" dirty="0" smtClean="0"/>
                        <a:t> г. – план *</a:t>
                      </a:r>
                      <a:endParaRPr lang="ru-RU" sz="16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 smtClean="0"/>
                        <a:t>703,5</a:t>
                      </a:r>
                      <a:endParaRPr lang="ru-RU" sz="18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 smtClean="0"/>
                        <a:t>733,5</a:t>
                      </a:r>
                      <a:endParaRPr lang="ru-RU" sz="18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 smtClean="0"/>
                        <a:t>-30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540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404664"/>
            <a:ext cx="7715200" cy="5976664"/>
          </a:xfrm>
        </p:spPr>
        <p:txBody>
          <a:bodyPr/>
          <a:lstStyle/>
          <a:p>
            <a:pPr marL="0" indent="0" algn="r">
              <a:spcAft>
                <a:spcPts val="600"/>
              </a:spcAft>
              <a:buNone/>
            </a:pPr>
            <a:r>
              <a:rPr lang="ru-RU" sz="2000" b="1" u="sng" dirty="0" smtClean="0">
                <a:solidFill>
                  <a:schemeClr val="bg2">
                    <a:lumMod val="25000"/>
                  </a:schemeClr>
                </a:solidFill>
              </a:rPr>
              <a:t>2.4. Виды доходов бюджета</a:t>
            </a:r>
          </a:p>
          <a:p>
            <a:pPr marL="0" indent="0" algn="just">
              <a:lnSpc>
                <a:spcPct val="90000"/>
              </a:lnSpc>
              <a:spcAft>
                <a:spcPts val="600"/>
              </a:spcAft>
              <a:buNone/>
              <a:defRPr/>
            </a:pPr>
            <a:r>
              <a:rPr lang="ru-RU" altLang="ru-RU" sz="1400" b="1" u="sng" dirty="0" smtClean="0">
                <a:solidFill>
                  <a:schemeClr val="bg2">
                    <a:lumMod val="25000"/>
                  </a:schemeClr>
                </a:solidFill>
                <a:cs typeface="Tahoma" pitchFamily="34" charset="0"/>
              </a:rPr>
              <a:t>Доходы бюджета</a:t>
            </a:r>
            <a:r>
              <a:rPr lang="ru-RU" altLang="ru-RU" sz="1400" b="1" dirty="0" smtClean="0">
                <a:solidFill>
                  <a:schemeClr val="bg2">
                    <a:lumMod val="25000"/>
                  </a:schemeClr>
                </a:solidFill>
                <a:cs typeface="Tahoma" pitchFamily="34" charset="0"/>
              </a:rPr>
              <a:t> </a:t>
            </a:r>
            <a:r>
              <a:rPr lang="ru-RU" altLang="ru-RU" sz="1400" dirty="0" smtClean="0">
                <a:solidFill>
                  <a:schemeClr val="bg2">
                    <a:lumMod val="25000"/>
                  </a:schemeClr>
                </a:solidFill>
                <a:cs typeface="Tahoma" pitchFamily="34" charset="0"/>
              </a:rPr>
              <a:t>- </a:t>
            </a:r>
            <a:r>
              <a:rPr lang="ru-RU" altLang="ru-RU" sz="1400" dirty="0">
                <a:solidFill>
                  <a:schemeClr val="bg2">
                    <a:lumMod val="25000"/>
                  </a:schemeClr>
                </a:solidFill>
                <a:cs typeface="Tahoma" pitchFamily="34" charset="0"/>
              </a:rPr>
              <a:t>поступающие от населения, организаций, </a:t>
            </a:r>
            <a:r>
              <a:rPr lang="ru-RU" altLang="ru-RU" sz="1400" dirty="0" smtClean="0">
                <a:solidFill>
                  <a:schemeClr val="bg2">
                    <a:lumMod val="25000"/>
                  </a:schemeClr>
                </a:solidFill>
                <a:cs typeface="Tahoma" pitchFamily="34" charset="0"/>
              </a:rPr>
              <a:t>учреждений </a:t>
            </a:r>
            <a:r>
              <a:rPr lang="ru-RU" altLang="ru-RU" sz="1400" dirty="0">
                <a:solidFill>
                  <a:schemeClr val="bg2">
                    <a:lumMod val="25000"/>
                  </a:schemeClr>
                </a:solidFill>
                <a:cs typeface="Tahoma" pitchFamily="34" charset="0"/>
              </a:rPr>
              <a:t>в бюджет денежные средства.</a:t>
            </a:r>
          </a:p>
          <a:p>
            <a:pPr marL="0" indent="0" algn="just">
              <a:lnSpc>
                <a:spcPct val="90000"/>
              </a:lnSpc>
              <a:spcAft>
                <a:spcPts val="600"/>
              </a:spcAft>
              <a:buNone/>
              <a:defRPr/>
            </a:pPr>
            <a:r>
              <a:rPr lang="ru-RU" altLang="ru-RU" sz="1400" dirty="0">
                <a:solidFill>
                  <a:schemeClr val="bg2">
                    <a:lumMod val="25000"/>
                  </a:schemeClr>
                </a:solidFill>
                <a:cs typeface="Tahoma" pitchFamily="34" charset="0"/>
              </a:rPr>
              <a:t>      В соответствии с бюджетным законодательством в бюджеты муниципальных районов поступают следующие основные виды доходов (по установленным нормативам):</a:t>
            </a:r>
          </a:p>
          <a:p>
            <a:pPr marL="0" indent="0" algn="just">
              <a:lnSpc>
                <a:spcPct val="90000"/>
              </a:lnSpc>
              <a:spcAft>
                <a:spcPts val="600"/>
              </a:spcAft>
              <a:buNone/>
              <a:defRPr/>
            </a:pPr>
            <a:r>
              <a:rPr lang="ru-RU" altLang="ru-RU" sz="1400" i="1" dirty="0">
                <a:solidFill>
                  <a:schemeClr val="bg2">
                    <a:lumMod val="25000"/>
                  </a:schemeClr>
                </a:solidFill>
                <a:cs typeface="Tahoma" pitchFamily="34" charset="0"/>
              </a:rPr>
              <a:t> - </a:t>
            </a:r>
            <a:r>
              <a:rPr lang="ru-RU" altLang="ru-RU" sz="1400" b="1" i="1" u="sng" dirty="0">
                <a:solidFill>
                  <a:schemeClr val="bg2">
                    <a:lumMod val="25000"/>
                  </a:schemeClr>
                </a:solidFill>
                <a:cs typeface="Tahoma" pitchFamily="34" charset="0"/>
              </a:rPr>
              <a:t>налоговые</a:t>
            </a:r>
            <a:r>
              <a:rPr lang="ru-RU" altLang="ru-RU" sz="1400" i="1" dirty="0">
                <a:solidFill>
                  <a:schemeClr val="bg2">
                    <a:lumMod val="25000"/>
                  </a:schemeClr>
                </a:solidFill>
                <a:cs typeface="Tahoma" pitchFamily="34" charset="0"/>
              </a:rPr>
              <a:t>: налог на доходы физических лиц; налог, взимаемый в связи с применением упрощенной системы налогообложения;  единый налог на вмененный доход; акцизы на бензин, дизельное топливо и моторные масла; государственная пошлина; земельный налог с межселенных территорий;</a:t>
            </a:r>
          </a:p>
          <a:p>
            <a:pPr marL="0" indent="0" algn="just">
              <a:lnSpc>
                <a:spcPct val="90000"/>
              </a:lnSpc>
              <a:spcAft>
                <a:spcPts val="600"/>
              </a:spcAft>
              <a:buNone/>
              <a:defRPr/>
            </a:pPr>
            <a:r>
              <a:rPr lang="ru-RU" altLang="ru-RU" sz="1400" i="1" dirty="0">
                <a:solidFill>
                  <a:schemeClr val="bg2">
                    <a:lumMod val="25000"/>
                  </a:schemeClr>
                </a:solidFill>
                <a:cs typeface="Tahoma" pitchFamily="34" charset="0"/>
              </a:rPr>
              <a:t> -</a:t>
            </a:r>
            <a:r>
              <a:rPr lang="ru-RU" altLang="ru-RU" sz="1400" i="1" u="sng" dirty="0">
                <a:solidFill>
                  <a:schemeClr val="bg2">
                    <a:lumMod val="25000"/>
                  </a:schemeClr>
                </a:solidFill>
                <a:cs typeface="Tahoma" pitchFamily="34" charset="0"/>
              </a:rPr>
              <a:t> </a:t>
            </a:r>
            <a:r>
              <a:rPr lang="ru-RU" altLang="ru-RU" sz="1400" b="1" i="1" u="sng" dirty="0">
                <a:solidFill>
                  <a:schemeClr val="bg2">
                    <a:lumMod val="25000"/>
                  </a:schemeClr>
                </a:solidFill>
                <a:cs typeface="Tahoma" pitchFamily="34" charset="0"/>
              </a:rPr>
              <a:t>неналоговые</a:t>
            </a:r>
            <a:r>
              <a:rPr lang="ru-RU" altLang="ru-RU" sz="1400" i="1" dirty="0">
                <a:solidFill>
                  <a:schemeClr val="bg2">
                    <a:lumMod val="25000"/>
                  </a:schemeClr>
                </a:solidFill>
                <a:cs typeface="Tahoma" pitchFamily="34" charset="0"/>
              </a:rPr>
              <a:t>: арендная плата за пользование землей и другим муниципальным имуществом, плата за негативное воздействие на окружающую среду, доходы от продажи муниципального имущества, штрафы за некоторые виды нарушений;</a:t>
            </a:r>
          </a:p>
          <a:p>
            <a:pPr marL="0" indent="0" algn="just">
              <a:lnSpc>
                <a:spcPct val="90000"/>
              </a:lnSpc>
              <a:spcAft>
                <a:spcPts val="600"/>
              </a:spcAft>
              <a:buNone/>
              <a:defRPr/>
            </a:pPr>
            <a:r>
              <a:rPr lang="ru-RU" altLang="ru-RU" sz="1400" i="1" dirty="0">
                <a:solidFill>
                  <a:schemeClr val="bg2">
                    <a:lumMod val="25000"/>
                  </a:schemeClr>
                </a:solidFill>
                <a:cs typeface="Tahoma" pitchFamily="34" charset="0"/>
              </a:rPr>
              <a:t> - </a:t>
            </a:r>
            <a:r>
              <a:rPr lang="ru-RU" altLang="ru-RU" sz="1400" b="1" i="1" u="sng" dirty="0">
                <a:solidFill>
                  <a:schemeClr val="bg2">
                    <a:lumMod val="25000"/>
                  </a:schemeClr>
                </a:solidFill>
                <a:cs typeface="Tahoma" pitchFamily="34" charset="0"/>
              </a:rPr>
              <a:t>безвозмездные поступления</a:t>
            </a:r>
            <a:r>
              <a:rPr lang="ru-RU" altLang="ru-RU" sz="1400" i="1" dirty="0">
                <a:solidFill>
                  <a:schemeClr val="bg2">
                    <a:lumMod val="25000"/>
                  </a:schemeClr>
                </a:solidFill>
                <a:cs typeface="Tahoma" pitchFamily="34" charset="0"/>
              </a:rPr>
              <a:t>: межбюджетные трансферты из других уровней бюджета, а также от физических и юридических лиц. </a:t>
            </a:r>
            <a:endParaRPr lang="ru-RU" altLang="ru-RU" sz="1400" i="1" dirty="0" smtClean="0">
              <a:solidFill>
                <a:schemeClr val="bg2">
                  <a:lumMod val="25000"/>
                </a:schemeClr>
              </a:solidFill>
              <a:cs typeface="Tahoma" pitchFamily="34" charset="0"/>
            </a:endParaRPr>
          </a:p>
          <a:p>
            <a:pPr marL="0" indent="0" algn="just">
              <a:lnSpc>
                <a:spcPct val="90000"/>
              </a:lnSpc>
              <a:spcAft>
                <a:spcPts val="600"/>
              </a:spcAft>
              <a:buNone/>
              <a:defRPr/>
            </a:pPr>
            <a:r>
              <a:rPr lang="ru-RU" altLang="ru-RU" sz="1400" b="1" i="1" dirty="0" smtClean="0">
                <a:solidFill>
                  <a:schemeClr val="bg2">
                    <a:lumMod val="25000"/>
                  </a:schemeClr>
                </a:solidFill>
                <a:cs typeface="Tahoma" pitchFamily="34" charset="0"/>
              </a:rPr>
              <a:t>План по доходам районного бюджета составит (</a:t>
            </a:r>
            <a:r>
              <a:rPr lang="ru-RU" altLang="ru-RU" sz="1200" b="1" i="1" dirty="0" smtClean="0">
                <a:solidFill>
                  <a:schemeClr val="bg2">
                    <a:lumMod val="25000"/>
                  </a:schemeClr>
                </a:solidFill>
                <a:cs typeface="Tahoma" pitchFamily="34" charset="0"/>
              </a:rPr>
              <a:t>при условии, что еще не все межбюджетные трансферты из областного бюджета распределены</a:t>
            </a:r>
            <a:r>
              <a:rPr lang="ru-RU" altLang="ru-RU" sz="1400" b="1" i="1" dirty="0" smtClean="0">
                <a:solidFill>
                  <a:schemeClr val="bg2">
                    <a:lumMod val="25000"/>
                  </a:schemeClr>
                </a:solidFill>
                <a:cs typeface="Tahoma" pitchFamily="34" charset="0"/>
              </a:rPr>
              <a:t>):</a:t>
            </a:r>
          </a:p>
          <a:p>
            <a:pPr marL="0" indent="0" algn="just">
              <a:lnSpc>
                <a:spcPct val="90000"/>
              </a:lnSpc>
              <a:spcAft>
                <a:spcPts val="600"/>
              </a:spcAft>
              <a:buNone/>
              <a:defRPr/>
            </a:pPr>
            <a:r>
              <a:rPr lang="ru-RU" altLang="ru-RU" sz="1200" i="1" dirty="0" smtClean="0">
                <a:cs typeface="Tahoma" pitchFamily="34" charset="0"/>
              </a:rPr>
              <a:t> </a:t>
            </a:r>
          </a:p>
          <a:p>
            <a:pPr marL="0" indent="0">
              <a:buNone/>
            </a:pPr>
            <a:endParaRPr lang="ru-RU" sz="2000" b="1" u="sng" dirty="0" smtClean="0"/>
          </a:p>
          <a:p>
            <a:pPr marL="0" indent="0" algn="just">
              <a:buNone/>
            </a:pPr>
            <a:endParaRPr lang="ru-RU" sz="1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7084499"/>
              </p:ext>
            </p:extLst>
          </p:nvPr>
        </p:nvGraphicFramePr>
        <p:xfrm>
          <a:off x="1524000" y="4581128"/>
          <a:ext cx="6096000" cy="936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2019 год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2020 год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2021 год</a:t>
                      </a:r>
                      <a:endParaRPr lang="ru-RU" sz="1600" dirty="0"/>
                    </a:p>
                  </a:txBody>
                  <a:tcPr anchor="ctr"/>
                </a:tc>
              </a:tr>
              <a:tr h="565264"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733,6 млн. руб.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701,3 млн. руб.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703,5 млн. руб.</a:t>
                      </a:r>
                      <a:endParaRPr lang="ru-RU" sz="1600" i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58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363272" cy="6048672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2000" b="1" u="sng" dirty="0" smtClean="0">
                <a:solidFill>
                  <a:schemeClr val="bg2">
                    <a:lumMod val="25000"/>
                  </a:schemeClr>
                </a:solidFill>
              </a:rPr>
              <a:t>2.5. Состав налоговых доходов районного бюджета (млн. руб.)</a:t>
            </a:r>
          </a:p>
          <a:p>
            <a:pPr marL="0" indent="0">
              <a:buNone/>
            </a:pPr>
            <a:endParaRPr 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5691110"/>
              </p:ext>
            </p:extLst>
          </p:nvPr>
        </p:nvGraphicFramePr>
        <p:xfrm>
          <a:off x="611566" y="1000080"/>
          <a:ext cx="8136898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35"/>
                <a:gridCol w="1008112"/>
                <a:gridCol w="936104"/>
                <a:gridCol w="1008112"/>
                <a:gridCol w="1080120"/>
                <a:gridCol w="936104"/>
                <a:gridCol w="1008111"/>
              </a:tblGrid>
              <a:tr h="356709">
                <a:tc rowSpan="2"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Норматив отчислений, %</a:t>
                      </a:r>
                      <a:endParaRPr lang="ru-RU" sz="12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Поступило</a:t>
                      </a:r>
                      <a:r>
                        <a:rPr lang="ru-RU" sz="1200" baseline="0" dirty="0" smtClean="0"/>
                        <a:t> в 2</a:t>
                      </a:r>
                      <a:r>
                        <a:rPr lang="ru-RU" sz="1200" dirty="0" smtClean="0"/>
                        <a:t>017 г</a:t>
                      </a:r>
                      <a:endParaRPr lang="ru-RU" sz="12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Ожидаемое поступление в  2018 г</a:t>
                      </a:r>
                      <a:endParaRPr lang="ru-RU" sz="12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План на</a:t>
                      </a:r>
                      <a:endParaRPr lang="ru-RU" sz="16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1080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2019</a:t>
                      </a:r>
                      <a:endParaRPr lang="ru-RU" sz="16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2020</a:t>
                      </a:r>
                      <a:endParaRPr lang="ru-RU" sz="16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2021</a:t>
                      </a:r>
                      <a:endParaRPr lang="ru-RU" sz="16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1055469"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Налог на доходы физических лиц –</a:t>
                      </a:r>
                      <a:r>
                        <a:rPr lang="ru-RU" sz="1100" b="1" baseline="0" dirty="0" smtClean="0"/>
                        <a:t> с территорий поселений/межселенных территорий</a:t>
                      </a:r>
                      <a:endParaRPr lang="ru-RU" sz="1100" b="1" dirty="0" smtClean="0"/>
                    </a:p>
                    <a:p>
                      <a:endParaRPr lang="ru-RU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smtClean="0"/>
                        <a:t>15</a:t>
                      </a:r>
                      <a:r>
                        <a:rPr lang="ru-RU" sz="1100" b="1" i="1" dirty="0" smtClean="0"/>
                        <a:t>/</a:t>
                      </a:r>
                      <a:r>
                        <a:rPr lang="ru-RU" sz="1100" i="1" dirty="0" smtClean="0"/>
                        <a:t>25</a:t>
                      </a:r>
                      <a:endParaRPr lang="ru-RU" sz="11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smtClean="0"/>
                        <a:t>206,1</a:t>
                      </a:r>
                      <a:endParaRPr lang="ru-RU" sz="11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smtClean="0"/>
                        <a:t>205,0</a:t>
                      </a:r>
                      <a:endParaRPr lang="ru-RU" sz="11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195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204,8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smtClean="0"/>
                        <a:t>210,9</a:t>
                      </a:r>
                      <a:endParaRPr lang="ru-RU" sz="1100" i="1" dirty="0"/>
                    </a:p>
                  </a:txBody>
                  <a:tcPr anchor="ctr"/>
                </a:tc>
              </a:tr>
              <a:tr h="571712"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Налог, взимаемый в связи с применением упрощенной системы налогообложения</a:t>
                      </a:r>
                      <a:endParaRPr lang="ru-RU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smtClean="0"/>
                        <a:t>30</a:t>
                      </a:r>
                      <a:endParaRPr lang="ru-RU" sz="11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smtClean="0"/>
                        <a:t>7,8</a:t>
                      </a:r>
                      <a:endParaRPr lang="ru-RU" sz="11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smtClean="0"/>
                        <a:t>6,1</a:t>
                      </a:r>
                      <a:endParaRPr lang="ru-RU" sz="11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6,2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6,3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smtClean="0"/>
                        <a:t>8,1</a:t>
                      </a:r>
                      <a:endParaRPr lang="ru-RU" sz="1100" i="1" dirty="0"/>
                    </a:p>
                  </a:txBody>
                  <a:tcPr anchor="ctr"/>
                </a:tc>
              </a:tr>
              <a:tr h="571712"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Единый налог на вмененный</a:t>
                      </a:r>
                      <a:r>
                        <a:rPr lang="ru-RU" sz="1100" b="1" baseline="0" dirty="0" smtClean="0"/>
                        <a:t> доход</a:t>
                      </a:r>
                    </a:p>
                    <a:p>
                      <a:endParaRPr lang="ru-RU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smtClean="0"/>
                        <a:t>100</a:t>
                      </a:r>
                      <a:endParaRPr lang="ru-RU" sz="11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smtClean="0"/>
                        <a:t>10,6</a:t>
                      </a:r>
                      <a:endParaRPr lang="ru-RU" sz="11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smtClean="0"/>
                        <a:t>8,3</a:t>
                      </a:r>
                      <a:endParaRPr lang="ru-RU" sz="11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8,4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8,4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smtClean="0"/>
                        <a:t>2,1</a:t>
                      </a:r>
                      <a:endParaRPr lang="ru-RU" sz="1100" i="1" dirty="0"/>
                    </a:p>
                  </a:txBody>
                  <a:tcPr anchor="ctr"/>
                </a:tc>
              </a:tr>
              <a:tr h="894217"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Акцизы на бензин, дизельное топливо и моторные масла 2019/2020,</a:t>
                      </a:r>
                      <a:r>
                        <a:rPr lang="ru-RU" sz="1100" b="1" baseline="0" dirty="0" smtClean="0"/>
                        <a:t> 2021</a:t>
                      </a:r>
                    </a:p>
                    <a:p>
                      <a:endParaRPr lang="ru-RU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smtClean="0"/>
                        <a:t>0,4095/</a:t>
                      </a:r>
                    </a:p>
                    <a:p>
                      <a:pPr algn="ctr"/>
                      <a:r>
                        <a:rPr lang="ru-RU" sz="1100" i="1" dirty="0" smtClean="0"/>
                        <a:t>0,4289</a:t>
                      </a:r>
                      <a:endParaRPr lang="ru-RU" sz="11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smtClean="0"/>
                        <a:t>10,0</a:t>
                      </a:r>
                      <a:endParaRPr lang="ru-RU" sz="11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smtClean="0"/>
                        <a:t>9,2</a:t>
                      </a:r>
                      <a:endParaRPr lang="ru-RU" sz="11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10,5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11,4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smtClean="0"/>
                        <a:t>18,7</a:t>
                      </a:r>
                      <a:endParaRPr lang="ru-RU" sz="1100" i="1" dirty="0"/>
                    </a:p>
                  </a:txBody>
                  <a:tcPr anchor="ctr"/>
                </a:tc>
              </a:tr>
              <a:tr h="571712"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Государственная пошлина</a:t>
                      </a:r>
                    </a:p>
                    <a:p>
                      <a:endParaRPr lang="ru-RU" sz="1100" b="1" dirty="0" smtClean="0"/>
                    </a:p>
                    <a:p>
                      <a:endParaRPr lang="ru-RU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100" i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smtClean="0"/>
                        <a:t>1,4</a:t>
                      </a:r>
                      <a:endParaRPr lang="ru-RU" sz="11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smtClean="0"/>
                        <a:t>1,5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1,5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1,5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smtClean="0"/>
                        <a:t>1,6</a:t>
                      </a:r>
                      <a:endParaRPr lang="ru-RU" sz="1100" i="1" dirty="0"/>
                    </a:p>
                  </a:txBody>
                  <a:tcPr anchor="ctr"/>
                </a:tc>
              </a:tr>
              <a:tr h="571712"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Другие</a:t>
                      </a:r>
                    </a:p>
                    <a:p>
                      <a:endParaRPr lang="ru-RU" sz="1100" b="1" dirty="0" smtClean="0"/>
                    </a:p>
                    <a:p>
                      <a:endParaRPr lang="ru-RU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1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smtClean="0"/>
                        <a:t>1,2</a:t>
                      </a:r>
                      <a:endParaRPr lang="ru-RU" sz="11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smtClean="0"/>
                        <a:t>0,3</a:t>
                      </a:r>
                      <a:endParaRPr lang="ru-RU" sz="11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0,3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0,4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smtClean="0"/>
                        <a:t>0,4</a:t>
                      </a:r>
                      <a:endParaRPr lang="ru-RU" sz="1100" i="1" dirty="0"/>
                    </a:p>
                  </a:txBody>
                  <a:tcPr anchor="ctr"/>
                </a:tc>
              </a:tr>
              <a:tr h="249208"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/>
                        <a:t>ВСЕГО</a:t>
                      </a:r>
                      <a:endParaRPr lang="ru-RU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100" b="1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dirty="0" smtClean="0"/>
                        <a:t>237,1</a:t>
                      </a:r>
                      <a:endParaRPr lang="ru-RU" sz="1100" b="1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dirty="0" smtClean="0"/>
                        <a:t>230,4</a:t>
                      </a:r>
                      <a:endParaRPr lang="ru-RU" sz="1100" b="1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221,9</a:t>
                      </a:r>
                      <a:endParaRPr lang="ru-RU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232,8</a:t>
                      </a:r>
                      <a:endParaRPr lang="ru-RU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dirty="0" smtClean="0"/>
                        <a:t>241,8</a:t>
                      </a:r>
                      <a:endParaRPr lang="ru-RU" sz="1100" b="1" i="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31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363272" cy="6048672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2000" b="1" u="sng" dirty="0" smtClean="0">
                <a:solidFill>
                  <a:schemeClr val="bg2">
                    <a:lumMod val="25000"/>
                  </a:schemeClr>
                </a:solidFill>
              </a:rPr>
              <a:t>2.6. Состав неналоговых доходов районного бюджета (млн. руб.)</a:t>
            </a:r>
          </a:p>
          <a:p>
            <a:pPr marL="0" indent="0">
              <a:buNone/>
            </a:pPr>
            <a:endParaRPr lang="ru-RU" sz="2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867005"/>
              </p:ext>
            </p:extLst>
          </p:nvPr>
        </p:nvGraphicFramePr>
        <p:xfrm>
          <a:off x="1151624" y="1039068"/>
          <a:ext cx="6948768" cy="5702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217"/>
                <a:gridCol w="936104"/>
                <a:gridCol w="1260137"/>
                <a:gridCol w="828095"/>
                <a:gridCol w="936104"/>
                <a:gridCol w="1008111"/>
              </a:tblGrid>
              <a:tr h="37084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Получено в </a:t>
                      </a:r>
                      <a:r>
                        <a:rPr sz="1200" b="1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201</a:t>
                      </a:r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7</a:t>
                      </a:r>
                      <a:endParaRPr sz="1200" b="1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  <a:p>
                      <a:pPr marL="13335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b="1" dirty="0" err="1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жидаемое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 поступление в 2018 г</a:t>
                      </a:r>
                      <a:endParaRPr sz="1200" b="1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План на </a:t>
                      </a:r>
                      <a:endParaRPr lang="ru-RU" sz="1200" b="1" dirty="0"/>
                    </a:p>
                  </a:txBody>
                  <a:tcPr marL="0" marR="0" marT="2540" marB="0"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9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/>
                          <a:cs typeface="Calibri"/>
                        </a:rPr>
                        <a:t>2019</a:t>
                      </a:r>
                      <a:r>
                        <a:rPr lang="ru-RU" sz="12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/>
                          <a:cs typeface="Calibri"/>
                        </a:rPr>
                        <a:t> г</a:t>
                      </a:r>
                      <a:endParaRPr sz="12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2540" marB="0" anchor="ctr"/>
                </a:tc>
                <a:tc>
                  <a:txBody>
                    <a:bodyPr/>
                    <a:lstStyle/>
                    <a:p>
                      <a:pPr marL="2984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/>
                          <a:cs typeface="Calibri"/>
                        </a:rPr>
                        <a:t>2020</a:t>
                      </a:r>
                      <a:r>
                        <a:rPr lang="ru-RU" sz="12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/>
                          <a:cs typeface="Calibri"/>
                        </a:rPr>
                        <a:t> г</a:t>
                      </a:r>
                      <a:endParaRPr sz="12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2540" marB="0" anchor="ctr"/>
                </a:tc>
                <a:tc>
                  <a:txBody>
                    <a:bodyPr/>
                    <a:lstStyle/>
                    <a:p>
                      <a:pPr marL="2984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2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/>
                          <a:cs typeface="Calibri"/>
                        </a:rPr>
                        <a:t>2021 г</a:t>
                      </a:r>
                      <a:endParaRPr sz="12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254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" algn="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Calibri"/>
                          <a:cs typeface="Calibri"/>
                        </a:rPr>
                        <a:t>Доходы от аренды земли</a:t>
                      </a:r>
                    </a:p>
                    <a:p>
                      <a:pPr marL="30480" algn="r">
                        <a:lnSpc>
                          <a:spcPct val="100000"/>
                        </a:lnSpc>
                      </a:pPr>
                      <a:endParaRPr lang="ru-RU" sz="1400" b="1" dirty="0" smtClean="0">
                        <a:latin typeface="Calibri"/>
                        <a:cs typeface="Calibri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R="10795" algn="r">
                        <a:lnSpc>
                          <a:spcPct val="100000"/>
                        </a:lnSpc>
                      </a:pPr>
                      <a:r>
                        <a:rPr lang="ru-RU" sz="1800" b="0" i="1" dirty="0" smtClean="0">
                          <a:latin typeface="Calibri"/>
                          <a:cs typeface="Calibri"/>
                        </a:rPr>
                        <a:t>43,4</a:t>
                      </a:r>
                      <a:endParaRPr sz="1800" b="0" i="1" dirty="0">
                        <a:latin typeface="Calibri"/>
                        <a:cs typeface="Calibri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R="13335" algn="r">
                        <a:lnSpc>
                          <a:spcPct val="100000"/>
                        </a:lnSpc>
                      </a:pPr>
                      <a:r>
                        <a:rPr lang="ru-RU" sz="1800" b="0" i="1" dirty="0" smtClean="0">
                          <a:latin typeface="Calibri"/>
                          <a:cs typeface="Calibri"/>
                        </a:rPr>
                        <a:t>43,0</a:t>
                      </a:r>
                      <a:endParaRPr sz="1800" b="0" i="1" dirty="0">
                        <a:latin typeface="Calibri"/>
                        <a:cs typeface="Calibri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</a:pPr>
                      <a:r>
                        <a:rPr lang="ru-RU" sz="1800" b="0" i="1" dirty="0" smtClean="0">
                          <a:latin typeface="Calibri"/>
                          <a:cs typeface="Calibri"/>
                        </a:rPr>
                        <a:t>41,0</a:t>
                      </a:r>
                      <a:endParaRPr sz="1800" b="0" i="1" dirty="0">
                        <a:latin typeface="Calibri"/>
                        <a:cs typeface="Calibri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R="7620" algn="r">
                        <a:lnSpc>
                          <a:spcPct val="100000"/>
                        </a:lnSpc>
                      </a:pPr>
                      <a:r>
                        <a:rPr lang="ru-RU" sz="1800" b="0" i="1" dirty="0" smtClean="0">
                          <a:latin typeface="Calibri"/>
                          <a:cs typeface="Calibri"/>
                        </a:rPr>
                        <a:t>41,0</a:t>
                      </a:r>
                      <a:endParaRPr sz="1800" b="0" i="1" dirty="0">
                        <a:latin typeface="Calibri"/>
                        <a:cs typeface="Calibri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R="7620" algn="r">
                        <a:lnSpc>
                          <a:spcPct val="100000"/>
                        </a:lnSpc>
                      </a:pPr>
                      <a:r>
                        <a:rPr lang="ru-RU" sz="1800" b="0" i="1" dirty="0" smtClean="0">
                          <a:latin typeface="Calibri"/>
                          <a:cs typeface="Calibri"/>
                        </a:rPr>
                        <a:t>41,0</a:t>
                      </a:r>
                      <a:endParaRPr sz="1800" b="0" i="1" dirty="0">
                        <a:latin typeface="Calibri"/>
                        <a:cs typeface="Calibri"/>
                      </a:endParaRPr>
                    </a:p>
                  </a:txBody>
                  <a:tcPr marL="0" marR="0" marT="2540" marB="0"/>
                </a:tc>
              </a:tr>
              <a:tr h="370840">
                <a:tc>
                  <a:txBody>
                    <a:bodyPr/>
                    <a:lstStyle/>
                    <a:p>
                      <a:pPr marL="30480" algn="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Calibri"/>
                          <a:cs typeface="Calibri"/>
                        </a:rPr>
                        <a:t>Доходы от аренды имущества</a:t>
                      </a:r>
                    </a:p>
                    <a:p>
                      <a:pPr marL="30480" algn="r">
                        <a:lnSpc>
                          <a:spcPct val="100000"/>
                        </a:lnSpc>
                      </a:pPr>
                      <a:endParaRPr sz="1400" b="1" dirty="0">
                        <a:latin typeface="Calibri"/>
                        <a:cs typeface="Calibri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R="10795" algn="r">
                        <a:lnSpc>
                          <a:spcPct val="100000"/>
                        </a:lnSpc>
                      </a:pPr>
                      <a:r>
                        <a:rPr lang="ru-RU" sz="1800" b="0" i="1" dirty="0" smtClean="0">
                          <a:latin typeface="Calibri"/>
                          <a:cs typeface="Calibri"/>
                        </a:rPr>
                        <a:t>1,4</a:t>
                      </a:r>
                      <a:endParaRPr sz="1800" b="0" i="1" dirty="0">
                        <a:latin typeface="Calibri"/>
                        <a:cs typeface="Calibri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R="13335" algn="r">
                        <a:lnSpc>
                          <a:spcPct val="100000"/>
                        </a:lnSpc>
                      </a:pPr>
                      <a:r>
                        <a:rPr lang="ru-RU" sz="1800" b="0" i="1" dirty="0" smtClean="0">
                          <a:latin typeface="Calibri"/>
                          <a:cs typeface="Calibri"/>
                        </a:rPr>
                        <a:t>1,4</a:t>
                      </a:r>
                      <a:endParaRPr sz="1800" b="0" i="1" dirty="0">
                        <a:latin typeface="Calibri"/>
                        <a:cs typeface="Calibri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</a:pPr>
                      <a:r>
                        <a:rPr lang="ru-RU" sz="1800" b="0" i="1" dirty="0" smtClean="0">
                          <a:latin typeface="Calibri"/>
                          <a:cs typeface="Calibri"/>
                        </a:rPr>
                        <a:t>1,5</a:t>
                      </a:r>
                      <a:endParaRPr sz="1800" b="0" i="1" dirty="0">
                        <a:latin typeface="Calibri"/>
                        <a:cs typeface="Calibri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R="7620" algn="r">
                        <a:lnSpc>
                          <a:spcPct val="100000"/>
                        </a:lnSpc>
                      </a:pPr>
                      <a:r>
                        <a:rPr lang="ru-RU" sz="1800" b="0" i="1" dirty="0" smtClean="0">
                          <a:latin typeface="Calibri"/>
                          <a:cs typeface="Calibri"/>
                        </a:rPr>
                        <a:t>1,5</a:t>
                      </a:r>
                      <a:endParaRPr sz="1800" b="0" i="1" dirty="0">
                        <a:latin typeface="Calibri"/>
                        <a:cs typeface="Calibri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R="7620" algn="r">
                        <a:lnSpc>
                          <a:spcPct val="100000"/>
                        </a:lnSpc>
                      </a:pPr>
                      <a:r>
                        <a:rPr lang="ru-RU" sz="1800" b="0" i="1" dirty="0" smtClean="0">
                          <a:latin typeface="Calibri"/>
                          <a:cs typeface="Calibri"/>
                        </a:rPr>
                        <a:t>1,3</a:t>
                      </a:r>
                      <a:endParaRPr sz="1800" b="0" i="1" dirty="0">
                        <a:latin typeface="Calibri"/>
                        <a:cs typeface="Calibri"/>
                      </a:endParaRPr>
                    </a:p>
                  </a:txBody>
                  <a:tcPr marL="0" marR="0" marT="2540" marB="0"/>
                </a:tc>
              </a:tr>
              <a:tr h="706844">
                <a:tc>
                  <a:txBody>
                    <a:bodyPr/>
                    <a:lstStyle/>
                    <a:p>
                      <a:pPr marL="30480" algn="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Calibri"/>
                          <a:cs typeface="Calibri"/>
                        </a:rPr>
                        <a:t>Платежи при пользовании природными ресурсами</a:t>
                      </a:r>
                    </a:p>
                    <a:p>
                      <a:pPr marL="30480" algn="r">
                        <a:lnSpc>
                          <a:spcPct val="100000"/>
                        </a:lnSpc>
                      </a:pPr>
                      <a:endParaRPr lang="ru-RU" sz="1400" b="1" dirty="0" smtClean="0">
                        <a:latin typeface="Calibri"/>
                        <a:cs typeface="Calibri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R="10795" algn="r">
                        <a:lnSpc>
                          <a:spcPct val="100000"/>
                        </a:lnSpc>
                      </a:pPr>
                      <a:r>
                        <a:rPr lang="ru-RU" sz="1800" b="0" i="1" dirty="0" smtClean="0">
                          <a:latin typeface="Calibri"/>
                          <a:cs typeface="Calibri"/>
                        </a:rPr>
                        <a:t>11,3</a:t>
                      </a:r>
                      <a:endParaRPr sz="1800" b="0" i="1" dirty="0">
                        <a:latin typeface="Calibri"/>
                        <a:cs typeface="Calibri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R="13335" algn="r">
                        <a:lnSpc>
                          <a:spcPct val="100000"/>
                        </a:lnSpc>
                      </a:pPr>
                      <a:r>
                        <a:rPr lang="ru-RU" sz="1800" b="0" i="1" dirty="0" smtClean="0">
                          <a:latin typeface="Calibri"/>
                          <a:cs typeface="Calibri"/>
                        </a:rPr>
                        <a:t>9,4</a:t>
                      </a:r>
                      <a:endParaRPr sz="1800" b="0" i="1" dirty="0">
                        <a:latin typeface="Calibri"/>
                        <a:cs typeface="Calibri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</a:pPr>
                      <a:r>
                        <a:rPr lang="ru-RU" sz="1800" b="0" i="1" dirty="0" smtClean="0">
                          <a:latin typeface="Calibri"/>
                          <a:cs typeface="Calibri"/>
                        </a:rPr>
                        <a:t>2,6</a:t>
                      </a:r>
                      <a:endParaRPr sz="1800" b="0" i="1" dirty="0">
                        <a:latin typeface="Calibri"/>
                        <a:cs typeface="Calibri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R="7620" algn="r">
                        <a:lnSpc>
                          <a:spcPct val="100000"/>
                        </a:lnSpc>
                      </a:pPr>
                      <a:r>
                        <a:rPr lang="ru-RU" sz="1800" b="0" i="1" dirty="0" smtClean="0">
                          <a:latin typeface="Calibri"/>
                          <a:cs typeface="Calibri"/>
                        </a:rPr>
                        <a:t>2,6</a:t>
                      </a:r>
                      <a:endParaRPr sz="1800" b="0" i="1" dirty="0">
                        <a:latin typeface="Calibri"/>
                        <a:cs typeface="Calibri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R="7620" algn="r">
                        <a:lnSpc>
                          <a:spcPct val="100000"/>
                        </a:lnSpc>
                      </a:pPr>
                      <a:r>
                        <a:rPr lang="ru-RU" sz="1800" b="0" i="1" dirty="0" smtClean="0">
                          <a:latin typeface="Calibri"/>
                          <a:cs typeface="Calibri"/>
                        </a:rPr>
                        <a:t>2,6</a:t>
                      </a:r>
                      <a:endParaRPr sz="1800" b="0" i="1" dirty="0">
                        <a:latin typeface="Calibri"/>
                        <a:cs typeface="Calibri"/>
                      </a:endParaRPr>
                    </a:p>
                  </a:txBody>
                  <a:tcPr marL="0" marR="0" marT="2540" marB="0"/>
                </a:tc>
              </a:tr>
              <a:tr h="370840">
                <a:tc>
                  <a:txBody>
                    <a:bodyPr/>
                    <a:lstStyle/>
                    <a:p>
                      <a:pPr marL="30480" algn="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Calibri"/>
                          <a:cs typeface="Calibri"/>
                        </a:rPr>
                        <a:t>Доходы от платных услуг и компенсации затрат</a:t>
                      </a:r>
                    </a:p>
                    <a:p>
                      <a:pPr marL="30480" algn="r">
                        <a:lnSpc>
                          <a:spcPct val="100000"/>
                        </a:lnSpc>
                      </a:pPr>
                      <a:endParaRPr lang="ru-RU" sz="1400" b="1" dirty="0" smtClean="0">
                        <a:latin typeface="Calibri"/>
                        <a:cs typeface="Calibri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R="10795" algn="r">
                        <a:lnSpc>
                          <a:spcPct val="100000"/>
                        </a:lnSpc>
                      </a:pPr>
                      <a:r>
                        <a:rPr lang="ru-RU" sz="1800" b="0" i="1" dirty="0" smtClean="0">
                          <a:latin typeface="Calibri"/>
                          <a:cs typeface="Calibri"/>
                        </a:rPr>
                        <a:t>3,2</a:t>
                      </a:r>
                      <a:endParaRPr sz="1800" b="0" i="1" dirty="0">
                        <a:latin typeface="Calibri"/>
                        <a:cs typeface="Calibri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R="13335" algn="r">
                        <a:lnSpc>
                          <a:spcPct val="100000"/>
                        </a:lnSpc>
                      </a:pPr>
                      <a:r>
                        <a:rPr lang="ru-RU" sz="1800" b="0" i="1" dirty="0" smtClean="0">
                          <a:latin typeface="Calibri"/>
                          <a:cs typeface="Calibri"/>
                        </a:rPr>
                        <a:t>3,3</a:t>
                      </a:r>
                      <a:endParaRPr sz="1800" b="0" i="1" dirty="0">
                        <a:latin typeface="Calibri"/>
                        <a:cs typeface="Calibri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</a:pPr>
                      <a:r>
                        <a:rPr lang="ru-RU" sz="1800" b="0" i="1" dirty="0" smtClean="0">
                          <a:latin typeface="Calibri"/>
                          <a:cs typeface="Calibri"/>
                        </a:rPr>
                        <a:t>2,2</a:t>
                      </a:r>
                      <a:endParaRPr sz="1800" b="0" i="1" dirty="0">
                        <a:latin typeface="Calibri"/>
                        <a:cs typeface="Calibri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R="7620" algn="r">
                        <a:lnSpc>
                          <a:spcPct val="100000"/>
                        </a:lnSpc>
                      </a:pPr>
                      <a:r>
                        <a:rPr lang="ru-RU" sz="1800" b="0" i="1" dirty="0" smtClean="0">
                          <a:latin typeface="Calibri"/>
                          <a:cs typeface="Calibri"/>
                        </a:rPr>
                        <a:t>2,5</a:t>
                      </a:r>
                      <a:endParaRPr sz="1800" b="0" i="1" dirty="0">
                        <a:latin typeface="Calibri"/>
                        <a:cs typeface="Calibri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R="7620" algn="r">
                        <a:lnSpc>
                          <a:spcPct val="100000"/>
                        </a:lnSpc>
                      </a:pPr>
                      <a:r>
                        <a:rPr lang="ru-RU" sz="1800" b="0" i="1" dirty="0" smtClean="0">
                          <a:latin typeface="Calibri"/>
                          <a:cs typeface="Calibri"/>
                        </a:rPr>
                        <a:t>2,5</a:t>
                      </a:r>
                      <a:endParaRPr sz="1800" b="0" i="1" dirty="0">
                        <a:latin typeface="Calibri"/>
                        <a:cs typeface="Calibri"/>
                      </a:endParaRPr>
                    </a:p>
                  </a:txBody>
                  <a:tcPr marL="0" marR="0" marT="2540" marB="0"/>
                </a:tc>
              </a:tr>
              <a:tr h="370840">
                <a:tc>
                  <a:txBody>
                    <a:bodyPr/>
                    <a:lstStyle/>
                    <a:p>
                      <a:pPr marL="30480" algn="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Calibri"/>
                          <a:cs typeface="Calibri"/>
                        </a:rPr>
                        <a:t>Доходы от продажи активов</a:t>
                      </a:r>
                    </a:p>
                    <a:p>
                      <a:pPr marL="30480" algn="r">
                        <a:lnSpc>
                          <a:spcPct val="100000"/>
                        </a:lnSpc>
                      </a:pPr>
                      <a:endParaRPr lang="ru-RU" sz="1400" b="1" dirty="0" smtClean="0">
                        <a:latin typeface="Calibri"/>
                        <a:cs typeface="Calibri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R="10795" algn="r">
                        <a:lnSpc>
                          <a:spcPct val="100000"/>
                        </a:lnSpc>
                      </a:pPr>
                      <a:r>
                        <a:rPr lang="ru-RU" sz="1800" b="0" i="1" dirty="0" smtClean="0">
                          <a:latin typeface="Calibri"/>
                          <a:cs typeface="Calibri"/>
                        </a:rPr>
                        <a:t>1,8</a:t>
                      </a:r>
                      <a:endParaRPr sz="1800" b="0" i="1" dirty="0">
                        <a:latin typeface="Calibri"/>
                        <a:cs typeface="Calibri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R="13335" algn="r">
                        <a:lnSpc>
                          <a:spcPct val="100000"/>
                        </a:lnSpc>
                      </a:pPr>
                      <a:r>
                        <a:rPr lang="ru-RU" sz="1800" b="0" i="1" dirty="0" smtClean="0">
                          <a:latin typeface="Calibri"/>
                          <a:cs typeface="Calibri"/>
                        </a:rPr>
                        <a:t>3,0</a:t>
                      </a:r>
                      <a:endParaRPr sz="1800" b="0" i="1" dirty="0">
                        <a:latin typeface="Calibri"/>
                        <a:cs typeface="Calibri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</a:pPr>
                      <a:r>
                        <a:rPr lang="ru-RU" sz="1800" b="0" i="1" dirty="0" smtClean="0">
                          <a:latin typeface="Calibri"/>
                          <a:cs typeface="Calibri"/>
                        </a:rPr>
                        <a:t>0,6</a:t>
                      </a:r>
                      <a:endParaRPr sz="1800" b="0" i="1" dirty="0">
                        <a:latin typeface="Calibri"/>
                        <a:cs typeface="Calibri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R="7620" algn="r">
                        <a:lnSpc>
                          <a:spcPct val="100000"/>
                        </a:lnSpc>
                      </a:pPr>
                      <a:r>
                        <a:rPr lang="ru-RU" sz="1800" b="0" i="1" dirty="0" smtClean="0">
                          <a:latin typeface="Calibri"/>
                          <a:cs typeface="Calibri"/>
                        </a:rPr>
                        <a:t>0,6</a:t>
                      </a:r>
                      <a:endParaRPr sz="1800" b="0" i="1" dirty="0">
                        <a:latin typeface="Calibri"/>
                        <a:cs typeface="Calibri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R="7620" algn="r">
                        <a:lnSpc>
                          <a:spcPct val="100000"/>
                        </a:lnSpc>
                      </a:pPr>
                      <a:r>
                        <a:rPr lang="ru-RU" sz="1800" b="0" i="1" dirty="0" smtClean="0">
                          <a:latin typeface="Calibri"/>
                          <a:cs typeface="Calibri"/>
                        </a:rPr>
                        <a:t>0,7</a:t>
                      </a:r>
                      <a:endParaRPr sz="1800" b="0" i="1" dirty="0">
                        <a:latin typeface="Calibri"/>
                        <a:cs typeface="Calibri"/>
                      </a:endParaRPr>
                    </a:p>
                  </a:txBody>
                  <a:tcPr marL="0" marR="0" marT="2540" marB="0"/>
                </a:tc>
              </a:tr>
              <a:tr h="185420">
                <a:tc>
                  <a:txBody>
                    <a:bodyPr/>
                    <a:lstStyle/>
                    <a:p>
                      <a:pPr marL="30480" algn="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Calibri"/>
                          <a:cs typeface="Calibri"/>
                        </a:rPr>
                        <a:t>Штрафы, санкции</a:t>
                      </a:r>
                    </a:p>
                    <a:p>
                      <a:pPr marL="30480" algn="r">
                        <a:lnSpc>
                          <a:spcPct val="100000"/>
                        </a:lnSpc>
                      </a:pPr>
                      <a:endParaRPr lang="ru-RU" sz="1400" b="1" dirty="0" smtClean="0">
                        <a:latin typeface="Calibri"/>
                        <a:cs typeface="Calibri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R="10795" algn="r">
                        <a:lnSpc>
                          <a:spcPct val="100000"/>
                        </a:lnSpc>
                      </a:pPr>
                      <a:r>
                        <a:rPr lang="ru-RU" sz="1800" b="0" i="1" dirty="0" smtClean="0">
                          <a:latin typeface="Calibri"/>
                          <a:cs typeface="Calibri"/>
                        </a:rPr>
                        <a:t>1,6</a:t>
                      </a:r>
                      <a:endParaRPr sz="1800" b="0" i="1" dirty="0">
                        <a:latin typeface="Calibri"/>
                        <a:cs typeface="Calibri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R="13335" algn="r">
                        <a:lnSpc>
                          <a:spcPct val="100000"/>
                        </a:lnSpc>
                      </a:pPr>
                      <a:r>
                        <a:rPr lang="ru-RU" sz="1800" b="0" i="1" dirty="0" smtClean="0">
                          <a:latin typeface="Calibri"/>
                          <a:cs typeface="Calibri"/>
                        </a:rPr>
                        <a:t>1,8</a:t>
                      </a:r>
                      <a:endParaRPr sz="1800" b="0" i="1" dirty="0">
                        <a:latin typeface="Calibri"/>
                        <a:cs typeface="Calibri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</a:pPr>
                      <a:r>
                        <a:rPr lang="ru-RU" sz="1800" b="0" i="1" dirty="0" smtClean="0">
                          <a:latin typeface="Calibri"/>
                          <a:cs typeface="Calibri"/>
                        </a:rPr>
                        <a:t>1,8</a:t>
                      </a:r>
                      <a:endParaRPr sz="1800" b="0" i="1" dirty="0">
                        <a:latin typeface="Calibri"/>
                        <a:cs typeface="Calibri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R="7620" algn="r">
                        <a:lnSpc>
                          <a:spcPct val="100000"/>
                        </a:lnSpc>
                      </a:pPr>
                      <a:r>
                        <a:rPr lang="ru-RU" sz="1800" b="0" i="1" dirty="0" smtClean="0">
                          <a:latin typeface="Calibri"/>
                          <a:cs typeface="Calibri"/>
                        </a:rPr>
                        <a:t>1,9</a:t>
                      </a:r>
                      <a:endParaRPr sz="1800" b="0" i="1" dirty="0">
                        <a:latin typeface="Calibri"/>
                        <a:cs typeface="Calibri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R="7620" algn="r">
                        <a:lnSpc>
                          <a:spcPct val="100000"/>
                        </a:lnSpc>
                      </a:pPr>
                      <a:r>
                        <a:rPr lang="ru-RU" sz="1800" b="0" i="1" dirty="0" smtClean="0">
                          <a:latin typeface="Calibri"/>
                          <a:cs typeface="Calibri"/>
                        </a:rPr>
                        <a:t>1,9</a:t>
                      </a:r>
                      <a:endParaRPr sz="1800" b="0" i="1" dirty="0">
                        <a:latin typeface="Calibri"/>
                        <a:cs typeface="Calibri"/>
                      </a:endParaRPr>
                    </a:p>
                  </a:txBody>
                  <a:tcPr marL="0" marR="0" marT="2540" marB="0"/>
                </a:tc>
              </a:tr>
              <a:tr h="185420">
                <a:tc>
                  <a:txBody>
                    <a:bodyPr/>
                    <a:lstStyle/>
                    <a:p>
                      <a:pPr marL="30480" algn="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Calibri"/>
                          <a:cs typeface="Calibri"/>
                        </a:rPr>
                        <a:t>Прочие</a:t>
                      </a:r>
                      <a:endParaRPr sz="1400" b="1" dirty="0">
                        <a:latin typeface="Calibri"/>
                        <a:cs typeface="Calibri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R="10795" algn="r">
                        <a:lnSpc>
                          <a:spcPct val="100000"/>
                        </a:lnSpc>
                      </a:pPr>
                      <a:r>
                        <a:rPr lang="ru-RU" sz="1800" b="0" i="1" dirty="0" smtClean="0">
                          <a:latin typeface="Calibri"/>
                          <a:cs typeface="Calibri"/>
                        </a:rPr>
                        <a:t>0,5</a:t>
                      </a:r>
                      <a:endParaRPr sz="1800" b="0" i="1" dirty="0">
                        <a:latin typeface="Calibri"/>
                        <a:cs typeface="Calibri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R="13335" algn="r">
                        <a:lnSpc>
                          <a:spcPct val="100000"/>
                        </a:lnSpc>
                      </a:pPr>
                      <a:r>
                        <a:rPr lang="ru-RU" sz="1800" b="0" i="1" dirty="0" smtClean="0">
                          <a:latin typeface="Calibri"/>
                          <a:cs typeface="Calibri"/>
                        </a:rPr>
                        <a:t>-0,3</a:t>
                      </a:r>
                      <a:endParaRPr sz="1800" b="0" i="1" dirty="0">
                        <a:latin typeface="Calibri"/>
                        <a:cs typeface="Calibri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</a:pPr>
                      <a:r>
                        <a:rPr lang="ru-RU" sz="1800" b="0" i="1" dirty="0" smtClean="0">
                          <a:latin typeface="Calibri"/>
                          <a:cs typeface="Calibri"/>
                        </a:rPr>
                        <a:t>0,1</a:t>
                      </a:r>
                      <a:endParaRPr sz="1800" b="0" i="1" dirty="0">
                        <a:latin typeface="Calibri"/>
                        <a:cs typeface="Calibri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R="7620" algn="r">
                        <a:lnSpc>
                          <a:spcPct val="100000"/>
                        </a:lnSpc>
                      </a:pPr>
                      <a:r>
                        <a:rPr lang="ru-RU" sz="1800" b="0" i="1" dirty="0" smtClean="0">
                          <a:latin typeface="Calibri"/>
                          <a:cs typeface="Calibri"/>
                        </a:rPr>
                        <a:t>-</a:t>
                      </a:r>
                      <a:endParaRPr sz="1800" b="0" i="1" dirty="0">
                        <a:latin typeface="Calibri"/>
                        <a:cs typeface="Calibri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R="7620" algn="r">
                        <a:lnSpc>
                          <a:spcPct val="100000"/>
                        </a:lnSpc>
                      </a:pPr>
                      <a:r>
                        <a:rPr lang="ru-RU" sz="1800" b="0" i="1" dirty="0" smtClean="0">
                          <a:latin typeface="Calibri"/>
                          <a:cs typeface="Calibri"/>
                        </a:rPr>
                        <a:t>0,1</a:t>
                      </a:r>
                      <a:endParaRPr sz="1800" b="0" i="1" dirty="0">
                        <a:latin typeface="Calibri"/>
                        <a:cs typeface="Calibri"/>
                      </a:endParaRPr>
                    </a:p>
                  </a:txBody>
                  <a:tcPr marL="0" marR="0" marT="2540" marB="0"/>
                </a:tc>
              </a:tr>
              <a:tr h="185420">
                <a:tc>
                  <a:txBody>
                    <a:bodyPr/>
                    <a:lstStyle/>
                    <a:p>
                      <a:pPr marL="30480" algn="r">
                        <a:lnSpc>
                          <a:spcPct val="100000"/>
                        </a:lnSpc>
                      </a:pPr>
                      <a:r>
                        <a:rPr sz="1800" b="1" dirty="0" smtClean="0">
                          <a:latin typeface="Calibri"/>
                          <a:cs typeface="Calibri"/>
                        </a:rPr>
                        <a:t>Всего </a:t>
                      </a:r>
                      <a:r>
                        <a:rPr sz="1800" b="1" dirty="0" err="1">
                          <a:latin typeface="Calibri"/>
                          <a:cs typeface="Calibri"/>
                        </a:rPr>
                        <a:t>неналоговые</a:t>
                      </a:r>
                      <a:r>
                        <a:rPr sz="1800" b="1" spc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 err="1" smtClean="0">
                          <a:latin typeface="Calibri"/>
                          <a:cs typeface="Calibri"/>
                        </a:rPr>
                        <a:t>доходы</a:t>
                      </a:r>
                      <a:endParaRPr lang="ru-RU" sz="1800" b="1" spc="-5" dirty="0" smtClean="0">
                        <a:latin typeface="Calibri"/>
                        <a:cs typeface="Calibri"/>
                      </a:endParaRPr>
                    </a:p>
                    <a:p>
                      <a:pPr marL="30480" algn="r">
                        <a:lnSpc>
                          <a:spcPct val="100000"/>
                        </a:lnSpc>
                      </a:pPr>
                      <a:endParaRPr sz="1800" b="1" dirty="0">
                        <a:latin typeface="Calibri"/>
                        <a:cs typeface="Calibri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R="10795" algn="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latin typeface="Calibri"/>
                          <a:cs typeface="Calibri"/>
                        </a:rPr>
                        <a:t>63,2</a:t>
                      </a:r>
                      <a:endParaRPr sz="1800" b="1" dirty="0">
                        <a:latin typeface="Calibri"/>
                        <a:cs typeface="Calibri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R="13335" algn="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latin typeface="Calibri"/>
                          <a:cs typeface="Calibri"/>
                        </a:rPr>
                        <a:t>61,6</a:t>
                      </a:r>
                      <a:endParaRPr sz="1800" b="1" dirty="0">
                        <a:latin typeface="Calibri"/>
                        <a:cs typeface="Calibri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latin typeface="Calibri"/>
                          <a:cs typeface="Calibri"/>
                        </a:rPr>
                        <a:t>49,8</a:t>
                      </a:r>
                      <a:endParaRPr sz="1800" b="1" dirty="0">
                        <a:latin typeface="Calibri"/>
                        <a:cs typeface="Calibri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R="7620" algn="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latin typeface="Calibri"/>
                          <a:cs typeface="Calibri"/>
                        </a:rPr>
                        <a:t>50,1</a:t>
                      </a:r>
                      <a:endParaRPr sz="1800" b="1" dirty="0">
                        <a:latin typeface="Calibri"/>
                        <a:cs typeface="Calibri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R="7620" algn="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latin typeface="Calibri"/>
                          <a:cs typeface="Calibri"/>
                        </a:rPr>
                        <a:t>50,1</a:t>
                      </a:r>
                      <a:endParaRPr sz="1800" b="1" dirty="0">
                        <a:latin typeface="Calibri"/>
                        <a:cs typeface="Calibri"/>
                      </a:endParaRPr>
                    </a:p>
                  </a:txBody>
                  <a:tcPr marL="0" marR="0" marT="254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242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763" y="296652"/>
            <a:ext cx="8229600" cy="5976664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2000" b="1" u="sng" dirty="0" smtClean="0">
                <a:solidFill>
                  <a:schemeClr val="bg2">
                    <a:lumMod val="25000"/>
                  </a:schemeClr>
                </a:solidFill>
              </a:rPr>
              <a:t>2.7. Виды безвозмездных поступлений районного бюджета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788024" y="2924945"/>
            <a:ext cx="3600400" cy="11521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altLang="ru-RU" sz="1600" b="1" u="sng" dirty="0">
                <a:solidFill>
                  <a:schemeClr val="bg2">
                    <a:lumMod val="25000"/>
                  </a:schemeClr>
                </a:solidFill>
              </a:rPr>
              <a:t>ИНЫЕ межбюджетные трансферты</a:t>
            </a:r>
            <a:r>
              <a:rPr lang="ru-RU" altLang="ru-RU" sz="1200" b="1" dirty="0">
                <a:solidFill>
                  <a:schemeClr val="bg2">
                    <a:lumMod val="25000"/>
                  </a:schemeClr>
                </a:solidFill>
              </a:rPr>
              <a:t> – </a:t>
            </a:r>
            <a:r>
              <a:rPr lang="ru-RU" altLang="ru-RU" sz="1200" b="1" dirty="0" smtClean="0">
                <a:solidFill>
                  <a:schemeClr val="bg2">
                    <a:lumMod val="25000"/>
                  </a:schemeClr>
                </a:solidFill>
              </a:rPr>
              <a:t>средства</a:t>
            </a:r>
            <a:r>
              <a:rPr lang="ru-RU" altLang="ru-RU" sz="1200" b="1" dirty="0">
                <a:solidFill>
                  <a:schemeClr val="bg2">
                    <a:lumMod val="25000"/>
                  </a:schemeClr>
                </a:solidFill>
              </a:rPr>
              <a:t>, предоставляемые в случаях и </a:t>
            </a:r>
            <a:r>
              <a:rPr lang="ru-RU" altLang="ru-RU" sz="1200" b="1" dirty="0" smtClean="0">
                <a:solidFill>
                  <a:schemeClr val="bg2">
                    <a:lumMod val="25000"/>
                  </a:schemeClr>
                </a:solidFill>
              </a:rPr>
              <a:t>порядке предусмотренных </a:t>
            </a:r>
            <a:r>
              <a:rPr lang="ru-RU" altLang="ru-RU" sz="1200" b="1" dirty="0">
                <a:solidFill>
                  <a:schemeClr val="bg2">
                    <a:lumMod val="25000"/>
                  </a:schemeClr>
                </a:solidFill>
              </a:rPr>
              <a:t>законами Томской области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1560" y="1268759"/>
            <a:ext cx="3600400" cy="147616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altLang="ru-RU" sz="1600" b="1" u="sng" dirty="0">
                <a:solidFill>
                  <a:schemeClr val="bg2">
                    <a:lumMod val="25000"/>
                  </a:schemeClr>
                </a:solidFill>
              </a:rPr>
              <a:t>ДОТАЦИИ</a:t>
            </a:r>
            <a:r>
              <a:rPr lang="ru-RU" altLang="ru-RU" sz="1200" b="1" dirty="0">
                <a:solidFill>
                  <a:schemeClr val="bg2">
                    <a:lumMod val="25000"/>
                  </a:schemeClr>
                </a:solidFill>
              </a:rPr>
              <a:t> - средства, предоставляемые  на </a:t>
            </a:r>
          </a:p>
          <a:p>
            <a:pPr algn="just"/>
            <a:r>
              <a:rPr lang="ru-RU" altLang="ru-RU" sz="1200" b="1" dirty="0">
                <a:solidFill>
                  <a:schemeClr val="bg2">
                    <a:lumMod val="25000"/>
                  </a:schemeClr>
                </a:solidFill>
              </a:rPr>
              <a:t>безвозмездной и безвозвратной основе без  </a:t>
            </a:r>
          </a:p>
          <a:p>
            <a:pPr algn="just"/>
            <a:r>
              <a:rPr lang="ru-RU" altLang="ru-RU" sz="1200" b="1" dirty="0">
                <a:solidFill>
                  <a:schemeClr val="bg2">
                    <a:lumMod val="25000"/>
                  </a:schemeClr>
                </a:solidFill>
              </a:rPr>
              <a:t>определения конкретной цели </a:t>
            </a:r>
            <a:r>
              <a:rPr lang="ru-RU" altLang="ru-RU" sz="1200" b="1" dirty="0" smtClean="0">
                <a:solidFill>
                  <a:schemeClr val="bg2">
                    <a:lumMod val="25000"/>
                  </a:schemeClr>
                </a:solidFill>
              </a:rPr>
              <a:t>использования, в целях </a:t>
            </a:r>
            <a:r>
              <a:rPr lang="ru-RU" altLang="ru-RU" sz="1200" b="1" dirty="0">
                <a:solidFill>
                  <a:schemeClr val="bg2">
                    <a:lumMod val="25000"/>
                  </a:schemeClr>
                </a:solidFill>
              </a:rPr>
              <a:t>выравнивания </a:t>
            </a:r>
            <a:r>
              <a:rPr lang="ru-RU" altLang="ru-RU" sz="1200" b="1" dirty="0" smtClean="0">
                <a:solidFill>
                  <a:schemeClr val="bg2">
                    <a:lumMod val="25000"/>
                  </a:schemeClr>
                </a:solidFill>
              </a:rPr>
              <a:t>бюджетной обеспеченности </a:t>
            </a:r>
            <a:r>
              <a:rPr lang="ru-RU" altLang="ru-RU" sz="1200" b="1" dirty="0">
                <a:solidFill>
                  <a:schemeClr val="bg2">
                    <a:lumMod val="25000"/>
                  </a:schemeClr>
                </a:solidFill>
              </a:rPr>
              <a:t>и сбалансированности бюджетов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88024" y="1268760"/>
            <a:ext cx="3600400" cy="12241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altLang="ru-RU" sz="1600" b="1" u="sng" dirty="0">
                <a:solidFill>
                  <a:schemeClr val="bg2">
                    <a:lumMod val="25000"/>
                  </a:schemeClr>
                </a:solidFill>
              </a:rPr>
              <a:t>СУБСИДИИ</a:t>
            </a:r>
            <a:r>
              <a:rPr lang="ru-RU" altLang="ru-RU" sz="1200" b="1" dirty="0">
                <a:solidFill>
                  <a:schemeClr val="bg2">
                    <a:lumMod val="25000"/>
                  </a:schemeClr>
                </a:solidFill>
              </a:rPr>
              <a:t> - средства, предоставляемые </a:t>
            </a:r>
            <a:r>
              <a:rPr lang="ru-RU" altLang="ru-RU" sz="1200" b="1" dirty="0" smtClean="0">
                <a:solidFill>
                  <a:schemeClr val="bg2">
                    <a:lumMod val="25000"/>
                  </a:schemeClr>
                </a:solidFill>
              </a:rPr>
              <a:t>в </a:t>
            </a:r>
            <a:r>
              <a:rPr lang="ru-RU" altLang="ru-RU" sz="1200" b="1" dirty="0">
                <a:solidFill>
                  <a:schemeClr val="bg2">
                    <a:lumMod val="25000"/>
                  </a:schemeClr>
                </a:solidFill>
              </a:rPr>
              <a:t>целях софинансирования </a:t>
            </a:r>
            <a:r>
              <a:rPr lang="ru-RU" altLang="ru-RU" sz="1200" b="1" dirty="0" smtClean="0">
                <a:solidFill>
                  <a:schemeClr val="bg2">
                    <a:lumMod val="25000"/>
                  </a:schemeClr>
                </a:solidFill>
              </a:rPr>
              <a:t>расходных обязательств </a:t>
            </a:r>
            <a:r>
              <a:rPr lang="ru-RU" altLang="ru-RU" sz="1200" b="1" dirty="0">
                <a:solidFill>
                  <a:schemeClr val="bg2">
                    <a:lumMod val="25000"/>
                  </a:schemeClr>
                </a:solidFill>
              </a:rPr>
              <a:t>нижестоящего бюджета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1560" y="2924944"/>
            <a:ext cx="3600400" cy="115212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600" b="1" u="sng" dirty="0">
                <a:solidFill>
                  <a:schemeClr val="bg2">
                    <a:lumMod val="25000"/>
                  </a:schemeClr>
                </a:solidFill>
              </a:rPr>
              <a:t>СУБВЕНЦИИ</a:t>
            </a:r>
            <a:r>
              <a:rPr lang="ru-RU" altLang="ru-RU" sz="1200" b="1" dirty="0">
                <a:solidFill>
                  <a:schemeClr val="bg2">
                    <a:lumMod val="25000"/>
                  </a:schemeClr>
                </a:solidFill>
              </a:rPr>
              <a:t> - средства, предоставляемые </a:t>
            </a:r>
          </a:p>
          <a:p>
            <a:pPr algn="ctr"/>
            <a:r>
              <a:rPr lang="ru-RU" altLang="ru-RU" sz="1200" b="1" dirty="0">
                <a:solidFill>
                  <a:schemeClr val="bg2">
                    <a:lumMod val="25000"/>
                  </a:schemeClr>
                </a:solidFill>
              </a:rPr>
              <a:t> на обеспечение исполнения передаваемых </a:t>
            </a:r>
          </a:p>
          <a:p>
            <a:pPr algn="ctr"/>
            <a:r>
              <a:rPr lang="ru-RU" altLang="ru-RU" sz="1200" b="1" dirty="0">
                <a:solidFill>
                  <a:schemeClr val="bg2">
                    <a:lumMod val="25000"/>
                  </a:schemeClr>
                </a:solidFill>
              </a:rPr>
              <a:t>отдельных государственных полномочий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699792" y="4437112"/>
            <a:ext cx="3600400" cy="12241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600" b="1" dirty="0" smtClean="0">
                <a:solidFill>
                  <a:schemeClr val="bg2">
                    <a:lumMod val="25000"/>
                  </a:schemeClr>
                </a:solidFill>
              </a:rPr>
              <a:t>БЕЗВОЗМЕЗДНЫЕ ПОСТУПЛЕНИЯ </a:t>
            </a:r>
            <a:endParaRPr lang="ru-RU" altLang="ru-RU" sz="1600" b="1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</a:rPr>
              <a:t>от граждан и юридических </a:t>
            </a:r>
            <a:r>
              <a:rPr lang="ru-RU" altLang="ru-RU" sz="1600" b="1" dirty="0" smtClean="0">
                <a:solidFill>
                  <a:schemeClr val="bg2">
                    <a:lumMod val="25000"/>
                  </a:schemeClr>
                </a:solidFill>
              </a:rPr>
              <a:t>лиц</a:t>
            </a:r>
            <a:endParaRPr lang="ru-RU" altLang="ru-RU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19872" y="2276873"/>
            <a:ext cx="2160239" cy="936104"/>
          </a:xfrm>
          <a:prstGeom prst="round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u="sng" dirty="0" smtClean="0">
                <a:solidFill>
                  <a:schemeClr val="bg2">
                    <a:lumMod val="25000"/>
                  </a:schemeClr>
                </a:solidFill>
              </a:rPr>
              <a:t>МЕЖБЮДЖЕТНЫЕ</a:t>
            </a:r>
          </a:p>
          <a:p>
            <a:pPr algn="ctr"/>
            <a:r>
              <a:rPr lang="ru-RU" sz="1600" b="1" u="sng" dirty="0" smtClean="0">
                <a:solidFill>
                  <a:schemeClr val="bg2">
                    <a:lumMod val="25000"/>
                  </a:schemeClr>
                </a:solidFill>
              </a:rPr>
              <a:t>ТРАНСФЕРТЫ</a:t>
            </a:r>
            <a:endParaRPr lang="ru-RU" sz="1100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1600" y="5797713"/>
            <a:ext cx="7848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Возвраты неиспользованных межбюджетных трансфертов – разница между полученными в районный бюджет и возвращенными из районного бюджета остатками неиспользованных межбюджетных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трансфертов прошлых лет. 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629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20680"/>
          </a:xfrm>
        </p:spPr>
        <p:txBody>
          <a:bodyPr/>
          <a:lstStyle/>
          <a:p>
            <a:pPr marL="0" indent="0" algn="r">
              <a:buNone/>
            </a:pPr>
            <a:r>
              <a:rPr lang="ru-RU" sz="2000" b="1" u="sng" dirty="0" smtClean="0">
                <a:solidFill>
                  <a:schemeClr val="bg2">
                    <a:lumMod val="25000"/>
                  </a:schemeClr>
                </a:solidFill>
              </a:rPr>
              <a:t>2.8. Состав безвозмездных поступлений районного бюджета</a:t>
            </a:r>
          </a:p>
          <a:p>
            <a:pPr marL="0" indent="0">
              <a:buNone/>
            </a:pPr>
            <a:endParaRPr 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426599"/>
              </p:ext>
            </p:extLst>
          </p:nvPr>
        </p:nvGraphicFramePr>
        <p:xfrm>
          <a:off x="539552" y="908720"/>
          <a:ext cx="8064894" cy="4966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/>
                <a:gridCol w="1224136"/>
                <a:gridCol w="1224136"/>
                <a:gridCol w="936104"/>
                <a:gridCol w="1080120"/>
                <a:gridCol w="936102"/>
              </a:tblGrid>
              <a:tr h="609924">
                <a:tc rowSpan="2"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Получено в 2017 году</a:t>
                      </a:r>
                      <a:endParaRPr lang="ru-RU" sz="12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Ожидаемое поступление в 2018 г</a:t>
                      </a:r>
                      <a:endParaRPr lang="ru-RU" sz="1200" b="1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План на</a:t>
                      </a:r>
                      <a:endParaRPr lang="ru-RU" sz="16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7019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2019 г</a:t>
                      </a:r>
                      <a:endParaRPr lang="ru-RU" sz="16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2020 г</a:t>
                      </a:r>
                      <a:endParaRPr lang="ru-RU" sz="16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2021 г</a:t>
                      </a:r>
                      <a:endParaRPr lang="ru-RU" sz="16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609924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/>
                        <a:t>Дотации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155,1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171,6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206,7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202,1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190,4</a:t>
                      </a:r>
                      <a:endParaRPr lang="ru-RU" dirty="0"/>
                    </a:p>
                  </a:txBody>
                  <a:tcPr anchor="ctr"/>
                </a:tc>
              </a:tr>
              <a:tr h="609924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/>
                        <a:t>Субвенции на исполнение</a:t>
                      </a:r>
                      <a:r>
                        <a:rPr lang="ru-RU" sz="1200" b="1" baseline="0" dirty="0" smtClean="0"/>
                        <a:t> отдельных государственных полномочий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452,9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536,3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163,7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166,2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166,2</a:t>
                      </a:r>
                      <a:endParaRPr lang="ru-RU" dirty="0"/>
                    </a:p>
                  </a:txBody>
                  <a:tcPr anchor="ctr"/>
                </a:tc>
              </a:tr>
              <a:tr h="609924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/>
                        <a:t>Субсидии на </a:t>
                      </a:r>
                      <a:r>
                        <a:rPr lang="ru-RU" sz="1200" b="1" dirty="0" err="1" smtClean="0"/>
                        <a:t>софинансирование</a:t>
                      </a:r>
                      <a:r>
                        <a:rPr lang="ru-RU" sz="1200" b="1" dirty="0" smtClean="0"/>
                        <a:t> и иные МБТ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290,2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272,5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42,5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7,6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7,6</a:t>
                      </a:r>
                      <a:endParaRPr lang="ru-RU" dirty="0"/>
                    </a:p>
                  </a:txBody>
                  <a:tcPr anchor="ctr"/>
                </a:tc>
              </a:tr>
              <a:tr h="609924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/>
                        <a:t>Прочие безвозмездные поступления (в т. ч. по договорам о</a:t>
                      </a:r>
                      <a:r>
                        <a:rPr lang="ru-RU" sz="1200" b="1" baseline="0" dirty="0" smtClean="0"/>
                        <a:t> социальном партнерстве)</a:t>
                      </a:r>
                      <a:r>
                        <a:rPr lang="ru-RU" sz="1200" b="1" dirty="0" smtClean="0"/>
                        <a:t> 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38,5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36,8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38,9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38,9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38,9</a:t>
                      </a:r>
                      <a:endParaRPr lang="ru-RU" dirty="0"/>
                    </a:p>
                  </a:txBody>
                  <a:tcPr anchor="ctr"/>
                </a:tc>
              </a:tr>
              <a:tr h="601569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/>
                        <a:t>Возвраты неиспользованных межбюджетных трансфертов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-7,9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- 12,0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-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-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 anchor="ctr"/>
                </a:tc>
              </a:tr>
              <a:tr h="601569"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/>
                        <a:t>ВСЕГО</a:t>
                      </a:r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/>
                        <a:t>928,8</a:t>
                      </a:r>
                      <a:endParaRPr lang="ru-RU" sz="18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/>
                        <a:t>1005,2</a:t>
                      </a:r>
                      <a:endParaRPr lang="ru-RU" sz="18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/>
                        <a:t>451,8</a:t>
                      </a:r>
                      <a:endParaRPr lang="ru-RU" sz="18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/>
                        <a:t>414,8</a:t>
                      </a:r>
                      <a:endParaRPr lang="ru-RU" sz="18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403,1</a:t>
                      </a:r>
                      <a:endParaRPr lang="ru-RU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668344" y="620688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м</a:t>
            </a:r>
            <a:r>
              <a:rPr lang="ru-RU" sz="1400" dirty="0" smtClean="0"/>
              <a:t>лн. руб.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9037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332656"/>
            <a:ext cx="7715200" cy="612068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ru-RU" sz="2000" b="1" u="sng" dirty="0" smtClean="0">
                <a:solidFill>
                  <a:schemeClr val="bg2">
                    <a:lumMod val="25000"/>
                  </a:schemeClr>
                </a:solidFill>
              </a:rPr>
              <a:t>2.9. Прочие безвозмездные поступления</a:t>
            </a:r>
          </a:p>
          <a:p>
            <a:pPr marL="0" indent="0" algn="just">
              <a:buNone/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Это, в основном, безвозмездные поступления от негосударственных организаций – недропользователей, работающих на территории района, в рамках договоров о социальном партнерстве.</a:t>
            </a:r>
          </a:p>
          <a:p>
            <a:pPr marL="0" indent="0" algn="r">
              <a:buNone/>
            </a:pPr>
            <a:r>
              <a:rPr lang="ru-RU" sz="1600" dirty="0" smtClean="0"/>
              <a:t> млн. рублей</a:t>
            </a:r>
            <a:endParaRPr lang="ru-RU" sz="16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3554247"/>
              </p:ext>
            </p:extLst>
          </p:nvPr>
        </p:nvGraphicFramePr>
        <p:xfrm>
          <a:off x="467543" y="1787227"/>
          <a:ext cx="8208915" cy="4810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5"/>
                <a:gridCol w="1440160"/>
                <a:gridCol w="1296144"/>
                <a:gridCol w="1296146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845"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lang="ru-RU" sz="1200" b="1" dirty="0" smtClean="0">
                          <a:latin typeface="Calibri"/>
                          <a:cs typeface="Calibri"/>
                        </a:rPr>
                        <a:t>Поступило в </a:t>
                      </a:r>
                      <a:r>
                        <a:rPr sz="1200" b="1" dirty="0" smtClean="0">
                          <a:latin typeface="Calibri"/>
                          <a:cs typeface="Calibri"/>
                        </a:rPr>
                        <a:t>2017</a:t>
                      </a:r>
                      <a:r>
                        <a:rPr lang="ru-RU" sz="1200" b="1" dirty="0" smtClean="0">
                          <a:latin typeface="Calibri"/>
                          <a:cs typeface="Calibri"/>
                        </a:rPr>
                        <a:t> г</a:t>
                      </a:r>
                      <a:endParaRPr sz="12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30" algn="ctr">
                        <a:lnSpc>
                          <a:spcPct val="100000"/>
                        </a:lnSpc>
                      </a:pPr>
                      <a:r>
                        <a:rPr lang="ru-RU" sz="1200" b="1" dirty="0" smtClean="0">
                          <a:latin typeface="Calibri"/>
                          <a:cs typeface="Calibri"/>
                        </a:rPr>
                        <a:t>Ожидаемое поступление в </a:t>
                      </a:r>
                      <a:r>
                        <a:rPr sz="1200" b="1" dirty="0" smtClean="0">
                          <a:latin typeface="Calibri"/>
                          <a:cs typeface="Calibri"/>
                        </a:rPr>
                        <a:t>2018</a:t>
                      </a:r>
                      <a:r>
                        <a:rPr lang="ru-RU" sz="1200" b="1" dirty="0" smtClean="0">
                          <a:latin typeface="Calibri"/>
                          <a:cs typeface="Calibri"/>
                        </a:rPr>
                        <a:t> г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30" algn="ctr">
                        <a:lnSpc>
                          <a:spcPct val="100000"/>
                        </a:lnSpc>
                      </a:pPr>
                      <a:r>
                        <a:rPr lang="ru-RU" sz="1200" b="1" dirty="0" smtClean="0">
                          <a:latin typeface="Calibri"/>
                          <a:cs typeface="Calibri"/>
                        </a:rPr>
                        <a:t>Прогноз поступления в 2019, 2020, 2021 </a:t>
                      </a:r>
                      <a:r>
                        <a:rPr lang="ru-RU" sz="1200" b="1" dirty="0" err="1" smtClean="0">
                          <a:latin typeface="Calibri"/>
                          <a:cs typeface="Calibri"/>
                        </a:rPr>
                        <a:t>гг</a:t>
                      </a:r>
                      <a:endParaRPr sz="12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</a:pPr>
                      <a:r>
                        <a:rPr sz="1800" spc="-5" dirty="0" smtClean="0">
                          <a:latin typeface="Calibri"/>
                          <a:cs typeface="Calibri"/>
                        </a:rPr>
                        <a:t>ОАО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"Томскнефть"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ct val="100000"/>
                        </a:lnSpc>
                      </a:pPr>
                      <a:r>
                        <a:rPr lang="ru-RU" sz="1800" i="1" dirty="0" smtClean="0">
                          <a:latin typeface="+mj-lt"/>
                          <a:cs typeface="Calibri"/>
                        </a:rPr>
                        <a:t>16,4</a:t>
                      </a:r>
                      <a:endParaRPr sz="1800" i="1" dirty="0">
                        <a:latin typeface="+mj-lt"/>
                        <a:cs typeface="Calibri"/>
                      </a:endParaRPr>
                    </a:p>
                  </a:txBody>
                  <a:tcPr marL="0" marR="0" marT="4445" marB="0" anchor="ctr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ct val="100000"/>
                        </a:lnSpc>
                      </a:pPr>
                      <a:r>
                        <a:rPr lang="ru-RU" sz="1800" i="1" dirty="0" smtClean="0">
                          <a:latin typeface="+mj-lt"/>
                          <a:cs typeface="Calibri"/>
                        </a:rPr>
                        <a:t>16,4</a:t>
                      </a:r>
                      <a:endParaRPr sz="1800" i="1" dirty="0">
                        <a:latin typeface="+mj-lt"/>
                        <a:cs typeface="Calibri"/>
                      </a:endParaRPr>
                    </a:p>
                  </a:txBody>
                  <a:tcPr marL="0" marR="0" marT="4445" marB="0" anchor="ctr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ct val="100000"/>
                        </a:lnSpc>
                      </a:pPr>
                      <a:r>
                        <a:rPr lang="ru-RU" sz="1800" i="1" dirty="0" smtClean="0">
                          <a:latin typeface="+mj-lt"/>
                          <a:cs typeface="Calibri"/>
                        </a:rPr>
                        <a:t>16,4</a:t>
                      </a:r>
                      <a:endParaRPr sz="1800" i="1" dirty="0">
                        <a:latin typeface="+mj-lt"/>
                        <a:cs typeface="Calibri"/>
                      </a:endParaRPr>
                    </a:p>
                  </a:txBody>
                  <a:tcPr marL="0" marR="0" marT="4445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</a:pPr>
                      <a:r>
                        <a:rPr sz="1800" spc="-5" dirty="0" smtClean="0">
                          <a:latin typeface="Calibri"/>
                          <a:cs typeface="Calibri"/>
                        </a:rPr>
                        <a:t>ОАО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"Востокгазпром"</a:t>
                      </a: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ct val="100000"/>
                        </a:lnSpc>
                      </a:pPr>
                      <a:r>
                        <a:rPr lang="ru-RU" sz="1800" i="1" dirty="0" smtClean="0">
                          <a:latin typeface="+mj-lt"/>
                          <a:cs typeface="Calibri"/>
                        </a:rPr>
                        <a:t>7,0</a:t>
                      </a:r>
                      <a:endParaRPr sz="1800" i="1" dirty="0">
                        <a:latin typeface="+mj-lt"/>
                        <a:cs typeface="Calibri"/>
                      </a:endParaRPr>
                    </a:p>
                  </a:txBody>
                  <a:tcPr marL="0" marR="0" marT="4445" marB="0" anchor="ctr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ct val="100000"/>
                        </a:lnSpc>
                      </a:pPr>
                      <a:r>
                        <a:rPr lang="ru-RU" sz="1800" i="1" dirty="0" smtClean="0">
                          <a:latin typeface="+mj-lt"/>
                          <a:cs typeface="Calibri"/>
                        </a:rPr>
                        <a:t>5,3</a:t>
                      </a:r>
                      <a:endParaRPr sz="1800" i="1" dirty="0">
                        <a:latin typeface="+mj-lt"/>
                        <a:cs typeface="Calibri"/>
                      </a:endParaRPr>
                    </a:p>
                  </a:txBody>
                  <a:tcPr marL="0" marR="0" marT="4445" marB="0" anchor="ctr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ct val="100000"/>
                        </a:lnSpc>
                      </a:pPr>
                      <a:r>
                        <a:rPr lang="ru-RU" sz="1800" i="1" dirty="0" smtClean="0">
                          <a:latin typeface="+mj-lt"/>
                          <a:cs typeface="Calibri"/>
                        </a:rPr>
                        <a:t>5,3</a:t>
                      </a:r>
                      <a:endParaRPr sz="1800" i="1" dirty="0">
                        <a:latin typeface="+mj-lt"/>
                        <a:cs typeface="Calibri"/>
                      </a:endParaRPr>
                    </a:p>
                  </a:txBody>
                  <a:tcPr marL="0" marR="0" marT="4445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</a:pPr>
                      <a:r>
                        <a:rPr sz="1800" spc="-5" dirty="0" smtClean="0">
                          <a:latin typeface="Calibri"/>
                          <a:cs typeface="Calibri"/>
                        </a:rPr>
                        <a:t>ООО</a:t>
                      </a:r>
                      <a:r>
                        <a:rPr lang="ru-RU" sz="1800" spc="-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 smtClean="0">
                          <a:latin typeface="Calibri"/>
                          <a:cs typeface="Calibri"/>
                        </a:rPr>
                        <a:t>"</a:t>
                      </a:r>
                      <a:r>
                        <a:rPr sz="1800" dirty="0" err="1" smtClean="0">
                          <a:latin typeface="Calibri"/>
                          <a:cs typeface="Calibri"/>
                        </a:rPr>
                        <a:t>Газпромнефть-Восток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"</a:t>
                      </a: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ct val="100000"/>
                        </a:lnSpc>
                      </a:pPr>
                      <a:r>
                        <a:rPr lang="ru-RU" sz="1800" i="1" dirty="0" smtClean="0">
                          <a:latin typeface="+mj-lt"/>
                          <a:cs typeface="Calibri"/>
                        </a:rPr>
                        <a:t>8,0</a:t>
                      </a:r>
                      <a:endParaRPr sz="1800" i="1" dirty="0">
                        <a:latin typeface="+mj-lt"/>
                        <a:cs typeface="Calibri"/>
                      </a:endParaRPr>
                    </a:p>
                  </a:txBody>
                  <a:tcPr marL="0" marR="0" marT="4445" marB="0" anchor="ctr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ct val="100000"/>
                        </a:lnSpc>
                      </a:pPr>
                      <a:r>
                        <a:rPr lang="ru-RU" sz="1800" i="1" dirty="0" smtClean="0">
                          <a:latin typeface="+mj-lt"/>
                          <a:cs typeface="Calibri"/>
                        </a:rPr>
                        <a:t>8,0</a:t>
                      </a:r>
                      <a:endParaRPr sz="1800" i="1" dirty="0">
                        <a:latin typeface="+mj-lt"/>
                        <a:cs typeface="Calibri"/>
                      </a:endParaRPr>
                    </a:p>
                  </a:txBody>
                  <a:tcPr marL="0" marR="0" marT="4445" marB="0" anchor="ctr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ct val="100000"/>
                        </a:lnSpc>
                      </a:pPr>
                      <a:r>
                        <a:rPr lang="ru-RU" sz="1800" i="1" dirty="0" smtClean="0">
                          <a:latin typeface="+mj-lt"/>
                          <a:cs typeface="Calibri"/>
                        </a:rPr>
                        <a:t>8,0</a:t>
                      </a:r>
                      <a:endParaRPr sz="1800" i="1" dirty="0">
                        <a:latin typeface="+mj-lt"/>
                        <a:cs typeface="Calibri"/>
                      </a:endParaRPr>
                    </a:p>
                  </a:txBody>
                  <a:tcPr marL="0" marR="0" marT="4445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</a:pPr>
                      <a:r>
                        <a:rPr lang="ru-RU" sz="1800" dirty="0" smtClean="0">
                          <a:latin typeface="Calibri"/>
                          <a:cs typeface="Calibri"/>
                        </a:rPr>
                        <a:t>ПАО "НК </a:t>
                      </a:r>
                      <a:r>
                        <a:rPr sz="1800" dirty="0" err="1" smtClean="0">
                          <a:latin typeface="Calibri"/>
                          <a:cs typeface="Calibri"/>
                        </a:rPr>
                        <a:t>Руснефть</a:t>
                      </a:r>
                      <a:r>
                        <a:rPr lang="ru-RU" sz="1800" dirty="0" smtClean="0">
                          <a:latin typeface="Calibri"/>
                          <a:cs typeface="Calibri"/>
                        </a:rPr>
                        <a:t>"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ct val="100000"/>
                        </a:lnSpc>
                      </a:pPr>
                      <a:r>
                        <a:rPr lang="ru-RU" sz="1800" i="1" dirty="0" smtClean="0">
                          <a:latin typeface="+mj-lt"/>
                          <a:cs typeface="Calibri"/>
                        </a:rPr>
                        <a:t>2,5</a:t>
                      </a:r>
                      <a:endParaRPr sz="1800" i="1" dirty="0">
                        <a:latin typeface="+mj-lt"/>
                        <a:cs typeface="Calibri"/>
                      </a:endParaRPr>
                    </a:p>
                  </a:txBody>
                  <a:tcPr marL="0" marR="0" marT="4445" marB="0" anchor="ctr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ct val="100000"/>
                        </a:lnSpc>
                      </a:pPr>
                      <a:r>
                        <a:rPr lang="ru-RU" sz="1800" i="1" dirty="0" smtClean="0">
                          <a:latin typeface="+mj-lt"/>
                          <a:cs typeface="Calibri"/>
                        </a:rPr>
                        <a:t>2,5</a:t>
                      </a:r>
                      <a:endParaRPr sz="1800" i="1" dirty="0">
                        <a:latin typeface="+mj-lt"/>
                        <a:cs typeface="Calibri"/>
                      </a:endParaRPr>
                    </a:p>
                  </a:txBody>
                  <a:tcPr marL="0" marR="0" marT="4445" marB="0" anchor="ctr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ct val="100000"/>
                        </a:lnSpc>
                      </a:pPr>
                      <a:r>
                        <a:rPr lang="ru-RU" sz="1800" i="1" dirty="0" smtClean="0">
                          <a:latin typeface="+mj-lt"/>
                          <a:cs typeface="Calibri"/>
                        </a:rPr>
                        <a:t>2,5</a:t>
                      </a:r>
                      <a:endParaRPr sz="1800" i="1" dirty="0">
                        <a:latin typeface="+mj-lt"/>
                        <a:cs typeface="Calibri"/>
                      </a:endParaRPr>
                    </a:p>
                  </a:txBody>
                  <a:tcPr marL="0" marR="0" marT="4445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5" dirty="0" smtClean="0">
                          <a:latin typeface="Calibri"/>
                          <a:cs typeface="Calibri"/>
                        </a:rPr>
                        <a:t>ООО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"НордИмпериал"</a:t>
                      </a: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 marR="1079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800" i="1" dirty="0" smtClean="0">
                          <a:latin typeface="+mj-lt"/>
                          <a:cs typeface="Calibri"/>
                        </a:rPr>
                        <a:t>1,1</a:t>
                      </a:r>
                      <a:endParaRPr sz="1800" i="1" dirty="0">
                        <a:latin typeface="+mj-lt"/>
                        <a:cs typeface="Calibri"/>
                      </a:endParaRPr>
                    </a:p>
                  </a:txBody>
                  <a:tcPr marL="0" marR="0" marT="4445" marB="0" anchor="ctr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800" i="1" dirty="0" smtClean="0">
                          <a:latin typeface="+mj-lt"/>
                          <a:cs typeface="Calibri"/>
                        </a:rPr>
                        <a:t>1,1</a:t>
                      </a:r>
                      <a:endParaRPr sz="1800" i="1" dirty="0">
                        <a:latin typeface="+mj-lt"/>
                        <a:cs typeface="Calibri"/>
                      </a:endParaRPr>
                    </a:p>
                  </a:txBody>
                  <a:tcPr marL="0" marR="0" marT="4445" marB="0" anchor="ctr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800" i="1" dirty="0" smtClean="0">
                          <a:latin typeface="+mj-lt"/>
                          <a:cs typeface="Calibri"/>
                        </a:rPr>
                        <a:t>1,1</a:t>
                      </a:r>
                      <a:endParaRPr sz="1800" i="1" dirty="0">
                        <a:latin typeface="+mj-lt"/>
                        <a:cs typeface="Calibri"/>
                      </a:endParaRPr>
                    </a:p>
                  </a:txBody>
                  <a:tcPr marL="0" marR="0" marT="4445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</a:pPr>
                      <a:r>
                        <a:rPr sz="1800" spc="-5" dirty="0" smtClean="0">
                          <a:latin typeface="Calibri"/>
                          <a:cs typeface="Calibri"/>
                        </a:rPr>
                        <a:t>ООО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"Альянснефтегаз"</a:t>
                      </a: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 marR="10795" algn="r">
                        <a:lnSpc>
                          <a:spcPct val="100000"/>
                        </a:lnSpc>
                      </a:pPr>
                      <a:r>
                        <a:rPr lang="ru-RU" sz="1800" i="1" dirty="0" smtClean="0">
                          <a:latin typeface="+mj-lt"/>
                          <a:cs typeface="Calibri"/>
                        </a:rPr>
                        <a:t>0,4</a:t>
                      </a:r>
                      <a:endParaRPr sz="1800" i="1" dirty="0">
                        <a:latin typeface="+mj-lt"/>
                        <a:cs typeface="Calibri"/>
                      </a:endParaRPr>
                    </a:p>
                  </a:txBody>
                  <a:tcPr marL="0" marR="0" marT="4445" marB="0" anchor="ctr"/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ct val="100000"/>
                        </a:lnSpc>
                      </a:pPr>
                      <a:r>
                        <a:rPr lang="ru-RU" sz="1800" i="1" dirty="0" smtClean="0">
                          <a:latin typeface="+mj-lt"/>
                          <a:cs typeface="Calibri"/>
                        </a:rPr>
                        <a:t>0,4</a:t>
                      </a:r>
                      <a:endParaRPr sz="1800" i="1" dirty="0">
                        <a:latin typeface="+mj-lt"/>
                        <a:cs typeface="Calibri"/>
                      </a:endParaRPr>
                    </a:p>
                  </a:txBody>
                  <a:tcPr marL="0" marR="0" marT="4445" marB="0" anchor="ctr"/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ct val="100000"/>
                        </a:lnSpc>
                      </a:pPr>
                      <a:r>
                        <a:rPr lang="ru-RU" sz="1800" i="1" dirty="0" smtClean="0">
                          <a:latin typeface="+mj-lt"/>
                          <a:cs typeface="Calibri"/>
                        </a:rPr>
                        <a:t>0,4</a:t>
                      </a:r>
                      <a:endParaRPr sz="1800" i="1" dirty="0">
                        <a:latin typeface="+mj-lt"/>
                        <a:cs typeface="Calibri"/>
                      </a:endParaRPr>
                    </a:p>
                  </a:txBody>
                  <a:tcPr marL="0" marR="0" marT="4445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</a:pPr>
                      <a:r>
                        <a:rPr sz="1800" spc="-5" dirty="0" smtClean="0">
                          <a:latin typeface="Calibri"/>
                          <a:cs typeface="Calibri"/>
                        </a:rPr>
                        <a:t>ООО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"СН-Газдобыча"</a:t>
                      </a: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 marR="10795" algn="r">
                        <a:lnSpc>
                          <a:spcPct val="100000"/>
                        </a:lnSpc>
                      </a:pPr>
                      <a:r>
                        <a:rPr lang="ru-RU" sz="1800" i="1" dirty="0" smtClean="0">
                          <a:latin typeface="+mj-lt"/>
                          <a:cs typeface="Calibri"/>
                        </a:rPr>
                        <a:t>0,3</a:t>
                      </a:r>
                      <a:endParaRPr sz="1800" i="1" dirty="0">
                        <a:latin typeface="+mj-lt"/>
                        <a:cs typeface="Calibri"/>
                      </a:endParaRPr>
                    </a:p>
                  </a:txBody>
                  <a:tcPr marL="0" marR="0" marT="4445" marB="0" anchor="ctr"/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ct val="100000"/>
                        </a:lnSpc>
                      </a:pPr>
                      <a:endParaRPr sz="1800" i="1" dirty="0">
                        <a:latin typeface="+mj-lt"/>
                        <a:cs typeface="Calibri"/>
                      </a:endParaRPr>
                    </a:p>
                  </a:txBody>
                  <a:tcPr marL="0" marR="0" marT="4445" marB="0" anchor="ctr"/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ct val="100000"/>
                        </a:lnSpc>
                      </a:pPr>
                      <a:endParaRPr sz="1800" i="1" dirty="0">
                        <a:latin typeface="+mj-lt"/>
                        <a:cs typeface="Calibri"/>
                      </a:endParaRPr>
                    </a:p>
                  </a:txBody>
                  <a:tcPr marL="0" marR="0" marT="4445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</a:pPr>
                      <a:r>
                        <a:rPr sz="1800" spc="-5" dirty="0" smtClean="0">
                          <a:latin typeface="Calibri"/>
                          <a:cs typeface="Calibri"/>
                        </a:rPr>
                        <a:t>ОАО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"ВТК"</a:t>
                      </a: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 marR="10795" algn="r">
                        <a:lnSpc>
                          <a:spcPct val="100000"/>
                        </a:lnSpc>
                      </a:pPr>
                      <a:r>
                        <a:rPr lang="ru-RU" sz="1800" i="1" dirty="0" smtClean="0">
                          <a:latin typeface="+mj-lt"/>
                          <a:cs typeface="Calibri"/>
                        </a:rPr>
                        <a:t>0,3</a:t>
                      </a:r>
                      <a:endParaRPr sz="1800" i="1" dirty="0">
                        <a:latin typeface="+mj-lt"/>
                        <a:cs typeface="Calibri"/>
                      </a:endParaRPr>
                    </a:p>
                  </a:txBody>
                  <a:tcPr marL="0" marR="0" marT="4445" marB="0" anchor="ctr"/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ct val="100000"/>
                        </a:lnSpc>
                      </a:pPr>
                      <a:endParaRPr sz="1800" i="1" dirty="0">
                        <a:latin typeface="+mj-lt"/>
                        <a:cs typeface="Calibri"/>
                      </a:endParaRPr>
                    </a:p>
                  </a:txBody>
                  <a:tcPr marL="0" marR="0" marT="4445" marB="0" anchor="ctr"/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ct val="100000"/>
                        </a:lnSpc>
                      </a:pPr>
                      <a:endParaRPr sz="1800" i="1" dirty="0">
                        <a:latin typeface="+mj-lt"/>
                        <a:cs typeface="Calibri"/>
                      </a:endParaRPr>
                    </a:p>
                  </a:txBody>
                  <a:tcPr marL="0" marR="0" marT="4445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</a:pPr>
                      <a:r>
                        <a:rPr sz="1800" spc="-5" dirty="0" smtClean="0">
                          <a:latin typeface="Calibri"/>
                          <a:cs typeface="Calibri"/>
                        </a:rPr>
                        <a:t>ОАО</a:t>
                      </a:r>
                      <a:r>
                        <a:rPr sz="1800" spc="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"Газпром-Трансгаз-Томск"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ct val="100000"/>
                        </a:lnSpc>
                      </a:pPr>
                      <a:r>
                        <a:rPr lang="ru-RU" sz="1800" i="1" dirty="0" smtClean="0">
                          <a:latin typeface="+mj-lt"/>
                          <a:cs typeface="Calibri"/>
                        </a:rPr>
                        <a:t>1,6</a:t>
                      </a:r>
                      <a:endParaRPr sz="1800" i="1" dirty="0">
                        <a:latin typeface="+mj-lt"/>
                        <a:cs typeface="Calibri"/>
                      </a:endParaRPr>
                    </a:p>
                  </a:txBody>
                  <a:tcPr marL="0" marR="0" marT="5080" marB="0" anchor="ctr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ct val="100000"/>
                        </a:lnSpc>
                      </a:pPr>
                      <a:r>
                        <a:rPr lang="ru-RU" sz="1800" i="1" dirty="0" smtClean="0">
                          <a:latin typeface="+mj-lt"/>
                          <a:cs typeface="Calibri"/>
                        </a:rPr>
                        <a:t>3,1</a:t>
                      </a:r>
                      <a:endParaRPr sz="1800" i="1" dirty="0">
                        <a:latin typeface="+mj-lt"/>
                        <a:cs typeface="Calibri"/>
                      </a:endParaRPr>
                    </a:p>
                  </a:txBody>
                  <a:tcPr marL="0" marR="0" marT="5080" marB="0" anchor="ctr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ct val="100000"/>
                        </a:lnSpc>
                      </a:pPr>
                      <a:r>
                        <a:rPr lang="ru-RU" sz="1800" i="1" dirty="0" smtClean="0">
                          <a:latin typeface="+mj-lt"/>
                          <a:cs typeface="Calibri"/>
                        </a:rPr>
                        <a:t>4,0</a:t>
                      </a:r>
                      <a:endParaRPr sz="1800" i="1" dirty="0">
                        <a:latin typeface="+mj-lt"/>
                        <a:cs typeface="Calibri"/>
                      </a:endParaRPr>
                    </a:p>
                  </a:txBody>
                  <a:tcPr marL="0" marR="0" marT="508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</a:pPr>
                      <a:r>
                        <a:rPr sz="1800" spc="-5" dirty="0" smtClean="0">
                          <a:latin typeface="Calibri"/>
                          <a:cs typeface="Calibri"/>
                        </a:rPr>
                        <a:t>ОАО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"Транснефть - Центральная</a:t>
                      </a:r>
                      <a:r>
                        <a:rPr sz="1800" spc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 err="1">
                          <a:latin typeface="Calibri"/>
                          <a:cs typeface="Calibri"/>
                        </a:rPr>
                        <a:t>Сибирь</a:t>
                      </a:r>
                      <a:r>
                        <a:rPr sz="1800" spc="-5" dirty="0" smtClean="0">
                          <a:latin typeface="Calibri"/>
                          <a:cs typeface="Calibri"/>
                        </a:rPr>
                        <a:t>"</a:t>
                      </a:r>
                      <a:endParaRPr lang="ru-RU" sz="1800" spc="-5" dirty="0" smtClean="0">
                        <a:latin typeface="Calibri"/>
                        <a:cs typeface="Calibri"/>
                      </a:endParaRPr>
                    </a:p>
                    <a:p>
                      <a:pPr marL="30480">
                        <a:lnSpc>
                          <a:spcPct val="100000"/>
                        </a:lnSpc>
                      </a:pP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 marR="10795" algn="r">
                        <a:lnSpc>
                          <a:spcPct val="100000"/>
                        </a:lnSpc>
                      </a:pPr>
                      <a:r>
                        <a:rPr lang="ru-RU" sz="1800" i="1" dirty="0" smtClean="0">
                          <a:latin typeface="+mj-lt"/>
                          <a:cs typeface="Calibri"/>
                        </a:rPr>
                        <a:t>1,0</a:t>
                      </a:r>
                      <a:endParaRPr sz="1800" i="1" dirty="0">
                        <a:latin typeface="+mj-lt"/>
                        <a:cs typeface="Calibri"/>
                      </a:endParaRPr>
                    </a:p>
                  </a:txBody>
                  <a:tcPr marL="0" marR="0" marT="444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sz="1800" i="1" dirty="0">
                        <a:latin typeface="+mj-lt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800" i="1" dirty="0" smtClean="0">
                          <a:latin typeface="+mj-lt"/>
                          <a:cs typeface="Times New Roman"/>
                        </a:rPr>
                        <a:t>1,2</a:t>
                      </a:r>
                      <a:endParaRPr sz="1800" i="1" dirty="0">
                        <a:latin typeface="+mj-lt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" algn="l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800" b="1" dirty="0" smtClean="0">
                          <a:latin typeface="Calibri"/>
                          <a:cs typeface="Calibri"/>
                        </a:rPr>
                        <a:t>Всего поступлений</a:t>
                      </a:r>
                      <a:endParaRPr sz="1800" b="1" dirty="0">
                        <a:latin typeface="Calibri"/>
                        <a:cs typeface="Calibri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ct val="100000"/>
                        </a:lnSpc>
                      </a:pPr>
                      <a:r>
                        <a:rPr lang="ru-RU" sz="2000" b="1" dirty="0" smtClean="0">
                          <a:latin typeface="Calibri"/>
                          <a:cs typeface="Calibri"/>
                        </a:rPr>
                        <a:t>38,5</a:t>
                      </a:r>
                      <a:endParaRPr sz="2000" b="1" dirty="0">
                        <a:latin typeface="Calibri"/>
                        <a:cs typeface="Calibri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ct val="100000"/>
                        </a:lnSpc>
                      </a:pPr>
                      <a:r>
                        <a:rPr lang="ru-RU" sz="2000" b="1" dirty="0" smtClean="0">
                          <a:latin typeface="Calibri"/>
                          <a:cs typeface="Calibri"/>
                        </a:rPr>
                        <a:t>36,8</a:t>
                      </a:r>
                      <a:endParaRPr sz="2000" b="1" dirty="0">
                        <a:latin typeface="Calibri"/>
                        <a:cs typeface="Calibri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ct val="100000"/>
                        </a:lnSpc>
                      </a:pPr>
                      <a:r>
                        <a:rPr lang="ru-RU" sz="2000" b="1" dirty="0" smtClean="0">
                          <a:latin typeface="Calibri"/>
                          <a:cs typeface="Calibri"/>
                        </a:rPr>
                        <a:t>38,9</a:t>
                      </a:r>
                      <a:endParaRPr sz="2000" b="1" dirty="0">
                        <a:latin typeface="Calibri"/>
                        <a:cs typeface="Calibri"/>
                      </a:endParaRPr>
                    </a:p>
                  </a:txBody>
                  <a:tcPr marL="0" marR="0" marT="444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36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332656"/>
            <a:ext cx="7715200" cy="612068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ru-RU" sz="2000" b="1" u="sng" dirty="0" smtClean="0">
                <a:solidFill>
                  <a:schemeClr val="bg2">
                    <a:lumMod val="25000"/>
                  </a:schemeClr>
                </a:solidFill>
              </a:rPr>
              <a:t>         </a:t>
            </a:r>
            <a:r>
              <a:rPr lang="en-US" sz="2000" b="1" u="sng" dirty="0" smtClean="0">
                <a:solidFill>
                  <a:schemeClr val="bg2">
                    <a:lumMod val="25000"/>
                  </a:schemeClr>
                </a:solidFill>
              </a:rPr>
              <a:t>2.10. </a:t>
            </a:r>
            <a:r>
              <a:rPr lang="ru-RU" sz="2000" b="1" u="sng" dirty="0" smtClean="0">
                <a:solidFill>
                  <a:schemeClr val="bg2">
                    <a:lumMod val="25000"/>
                  </a:schemeClr>
                </a:solidFill>
              </a:rPr>
              <a:t>Бюджетные расходы</a:t>
            </a:r>
          </a:p>
          <a:p>
            <a:pPr marL="0" indent="360000" algn="just">
              <a:buNone/>
            </a:pP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Расходование средств районного бюджета идет на исполнение расходных обязательств нашего района в соответствии с его полномочиями.</a:t>
            </a:r>
          </a:p>
          <a:p>
            <a:pPr marL="0" indent="360000" algn="just">
              <a:buNone/>
            </a:pP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Особенностью формирования расходной части бюджета на 2019-2021 годы является его программный характер (более 90 % расходов запланированы на исполнение 7 утвержденных муниципальных программ).</a:t>
            </a:r>
          </a:p>
          <a:p>
            <a:pPr marL="0" indent="360000" algn="just">
              <a:buNone/>
            </a:pP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</a:rPr>
              <a:t>Приоритетными направлениями расходов являются:</a:t>
            </a:r>
          </a:p>
          <a:p>
            <a:pPr marL="0" indent="457200" algn="just">
              <a:buNone/>
            </a:pP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- </a:t>
            </a:r>
            <a:r>
              <a:rPr lang="ru-RU" sz="1200" u="sng" dirty="0" smtClean="0">
                <a:solidFill>
                  <a:schemeClr val="bg2">
                    <a:lumMod val="25000"/>
                  </a:schemeClr>
                </a:solidFill>
              </a:rPr>
              <a:t>расходы на социальную сферу</a:t>
            </a: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 (образование, культура, физкультура и спорт, социальное обеспечение); </a:t>
            </a:r>
          </a:p>
          <a:p>
            <a:pPr marL="0" indent="457200" algn="just">
              <a:buNone/>
            </a:pPr>
            <a:endParaRPr lang="ru-RU" sz="1200" dirty="0" smtClean="0"/>
          </a:p>
          <a:p>
            <a:pPr marL="0" indent="457200" algn="just">
              <a:buNone/>
            </a:pPr>
            <a:endParaRPr lang="ru-RU" sz="1200" dirty="0"/>
          </a:p>
          <a:p>
            <a:pPr marL="0" indent="457200" algn="just">
              <a:buNone/>
            </a:pPr>
            <a:endParaRPr lang="ru-RU" sz="1200" dirty="0" smtClean="0"/>
          </a:p>
          <a:p>
            <a:pPr marL="0" indent="457200" algn="just">
              <a:buNone/>
            </a:pPr>
            <a:endParaRPr lang="ru-RU" sz="1200" dirty="0"/>
          </a:p>
          <a:p>
            <a:pPr marL="0" indent="457200" algn="just">
              <a:buNone/>
            </a:pPr>
            <a:endParaRPr lang="ru-RU" sz="1200" dirty="0" smtClean="0"/>
          </a:p>
          <a:p>
            <a:pPr marL="0" indent="457200" algn="just">
              <a:buNone/>
            </a:pPr>
            <a:endParaRPr lang="ru-RU" sz="1200" dirty="0"/>
          </a:p>
          <a:p>
            <a:pPr marL="0" indent="457200" algn="just">
              <a:buNone/>
            </a:pPr>
            <a:endParaRPr lang="ru-RU" sz="1200" dirty="0" smtClean="0"/>
          </a:p>
          <a:p>
            <a:pPr marL="0" indent="457200" algn="just">
              <a:buNone/>
            </a:pPr>
            <a:endParaRPr lang="ru-RU" sz="1200" dirty="0"/>
          </a:p>
          <a:p>
            <a:pPr marL="0" indent="457200" algn="just">
              <a:buNone/>
            </a:pP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- </a:t>
            </a:r>
            <a:r>
              <a:rPr lang="ru-RU" sz="1200" u="sng" dirty="0" smtClean="0">
                <a:solidFill>
                  <a:schemeClr val="bg2">
                    <a:lumMod val="25000"/>
                  </a:schemeClr>
                </a:solidFill>
              </a:rPr>
              <a:t>расходы на поддержку реального сектора экономики</a:t>
            </a: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 (субсидирование внутрирайонных пассажирских перевозок, поддержка развития сельского хозяйства, малого и среднего предпринимательства, жилищно-коммунального хозяйства, дорожная деятельность);</a:t>
            </a:r>
          </a:p>
          <a:p>
            <a:pPr marL="0" indent="457200" algn="just">
              <a:buNone/>
            </a:pPr>
            <a:endParaRPr lang="ru-RU" sz="12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8736"/>
              </p:ext>
            </p:extLst>
          </p:nvPr>
        </p:nvGraphicFramePr>
        <p:xfrm>
          <a:off x="1932384" y="2489840"/>
          <a:ext cx="6096000" cy="1515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2019 год, </a:t>
                      </a:r>
                      <a:r>
                        <a:rPr lang="ru-RU" sz="1200" dirty="0" smtClean="0"/>
                        <a:t>млн. руб.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2020 год, </a:t>
                      </a:r>
                      <a:r>
                        <a:rPr lang="ru-RU" sz="1200" dirty="0" smtClean="0"/>
                        <a:t>млн. руб.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2021 год, </a:t>
                      </a:r>
                      <a:r>
                        <a:rPr lang="ru-RU" sz="1200" dirty="0" smtClean="0"/>
                        <a:t>млн. руб.</a:t>
                      </a:r>
                      <a:endParaRPr lang="ru-RU" sz="1600" dirty="0"/>
                    </a:p>
                  </a:txBody>
                  <a:tcPr anchor="ctr"/>
                </a:tc>
              </a:tr>
              <a:tr h="565264"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506,5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484,2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488,8</a:t>
                      </a:r>
                      <a:endParaRPr lang="ru-RU" sz="1600" i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или 65,50 % </a:t>
                      </a:r>
                    </a:p>
                    <a:p>
                      <a:pPr algn="ctr"/>
                      <a:r>
                        <a:rPr lang="ru-RU" sz="1600" i="1" dirty="0" smtClean="0"/>
                        <a:t>всех расходов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или 66,40 % </a:t>
                      </a:r>
                    </a:p>
                    <a:p>
                      <a:pPr algn="ctr"/>
                      <a:r>
                        <a:rPr lang="ru-RU" sz="1600" i="1" dirty="0" smtClean="0"/>
                        <a:t>всех расходов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или 66,63 % </a:t>
                      </a:r>
                    </a:p>
                    <a:p>
                      <a:pPr algn="ctr"/>
                      <a:r>
                        <a:rPr lang="ru-RU" sz="1600" i="1" dirty="0" smtClean="0"/>
                        <a:t>всех расходов</a:t>
                      </a:r>
                      <a:endParaRPr lang="ru-RU" sz="1600" i="1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4882139"/>
              </p:ext>
            </p:extLst>
          </p:nvPr>
        </p:nvGraphicFramePr>
        <p:xfrm>
          <a:off x="1932384" y="4866104"/>
          <a:ext cx="6096000" cy="1515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2019 год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2020 год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2021 год</a:t>
                      </a:r>
                      <a:endParaRPr lang="ru-RU" sz="1600" dirty="0"/>
                    </a:p>
                  </a:txBody>
                  <a:tcPr anchor="ctr"/>
                </a:tc>
              </a:tr>
              <a:tr h="565264"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95,0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69,9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53,3</a:t>
                      </a:r>
                      <a:endParaRPr lang="ru-RU" sz="1600" i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или 12,48 % </a:t>
                      </a:r>
                    </a:p>
                    <a:p>
                      <a:pPr algn="ctr"/>
                      <a:r>
                        <a:rPr lang="ru-RU" sz="1600" i="1" dirty="0" smtClean="0"/>
                        <a:t>всех расходов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или 9,58 % </a:t>
                      </a:r>
                    </a:p>
                    <a:p>
                      <a:pPr algn="ctr"/>
                      <a:r>
                        <a:rPr lang="ru-RU" sz="1600" i="1" dirty="0" smtClean="0"/>
                        <a:t>всех расходов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Или</a:t>
                      </a:r>
                      <a:r>
                        <a:rPr lang="ru-RU" sz="1600" i="1" baseline="0" dirty="0" smtClean="0"/>
                        <a:t> 7,27</a:t>
                      </a:r>
                      <a:r>
                        <a:rPr lang="ru-RU" sz="1600" i="1" dirty="0" smtClean="0"/>
                        <a:t> % </a:t>
                      </a:r>
                    </a:p>
                    <a:p>
                      <a:pPr algn="ctr"/>
                      <a:r>
                        <a:rPr lang="ru-RU" sz="1600" i="1" dirty="0" smtClean="0"/>
                        <a:t>всех расходов</a:t>
                      </a:r>
                      <a:endParaRPr lang="ru-RU" sz="1600" i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711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332656"/>
            <a:ext cx="7715200" cy="6120680"/>
          </a:xfrm>
        </p:spPr>
        <p:txBody>
          <a:bodyPr>
            <a:normAutofit/>
          </a:bodyPr>
          <a:lstStyle/>
          <a:p>
            <a:pPr marL="0" indent="457200">
              <a:buNone/>
            </a:pPr>
            <a:r>
              <a:rPr lang="ru-RU" sz="1200" dirty="0" smtClean="0"/>
              <a:t>- </a:t>
            </a:r>
            <a:r>
              <a:rPr lang="ru-RU" sz="1200" u="sng" dirty="0" smtClean="0"/>
              <a:t>предоставление финансовой помощи бюджетам сельских поселений района;</a:t>
            </a:r>
          </a:p>
          <a:p>
            <a:pPr marL="0" indent="457200">
              <a:buNone/>
            </a:pPr>
            <a:endParaRPr lang="ru-RU" sz="1200" u="sng" dirty="0" smtClean="0"/>
          </a:p>
          <a:p>
            <a:pPr marL="0" indent="457200">
              <a:buNone/>
            </a:pPr>
            <a:endParaRPr lang="ru-RU" sz="1200" u="sng" dirty="0"/>
          </a:p>
          <a:p>
            <a:pPr marL="0" indent="457200">
              <a:buNone/>
            </a:pPr>
            <a:endParaRPr lang="ru-RU" sz="1200" u="sng" dirty="0" smtClean="0"/>
          </a:p>
          <a:p>
            <a:pPr marL="0" indent="457200">
              <a:buNone/>
            </a:pPr>
            <a:endParaRPr lang="ru-RU" sz="1200" u="sng" dirty="0"/>
          </a:p>
          <a:p>
            <a:pPr marL="0" indent="457200">
              <a:buNone/>
            </a:pPr>
            <a:endParaRPr lang="ru-RU" sz="1200" u="sng" dirty="0" smtClean="0"/>
          </a:p>
          <a:p>
            <a:pPr marL="0" indent="457200">
              <a:buNone/>
            </a:pPr>
            <a:endParaRPr lang="ru-RU" sz="1200" u="sng" dirty="0" smtClean="0"/>
          </a:p>
          <a:p>
            <a:pPr marL="0" indent="457200">
              <a:buNone/>
            </a:pPr>
            <a:endParaRPr lang="ru-RU" sz="1200" u="sng" dirty="0"/>
          </a:p>
          <a:p>
            <a:pPr marL="0" indent="457200">
              <a:buNone/>
            </a:pPr>
            <a:endParaRPr lang="ru-RU" sz="1200" u="sng" dirty="0" smtClean="0"/>
          </a:p>
          <a:p>
            <a:pPr marL="0" indent="457200">
              <a:buNone/>
            </a:pPr>
            <a:r>
              <a:rPr lang="ru-RU" sz="1200" u="sng" dirty="0" smtClean="0"/>
              <a:t>(ИМБТ – иные межбюджетные трансферты; на данный момент  не распределены трансферты за счет областных средств)</a:t>
            </a:r>
            <a:endParaRPr lang="ru-RU" sz="1200" u="sng" dirty="0"/>
          </a:p>
          <a:p>
            <a:pPr marL="0" indent="0" algn="just">
              <a:spcAft>
                <a:spcPts val="600"/>
              </a:spcAft>
              <a:buNone/>
            </a:pPr>
            <a:r>
              <a:rPr lang="ru-RU" sz="1200" b="1" dirty="0" smtClean="0"/>
              <a:t>дотации </a:t>
            </a:r>
            <a:r>
              <a:rPr lang="ru-RU" sz="1200" dirty="0" smtClean="0"/>
              <a:t>предоставляются с целью выравнивания  бюджетной обеспеченности поселений , а </a:t>
            </a:r>
            <a:r>
              <a:rPr lang="ru-RU" sz="1200" b="1" dirty="0" smtClean="0"/>
              <a:t>иные межбюджетные трансферты </a:t>
            </a:r>
            <a:r>
              <a:rPr lang="ru-RU" sz="1200" dirty="0" smtClean="0"/>
              <a:t>– с целью софинансирования расходов, имеющих целевое назначение (например: на дорожную деятельность, на компенсацию расходов по организации электроснабжения от дизельных электростанций, на развитие физкультуры и спорта, на организацию временных рабочих мест и др.)</a:t>
            </a:r>
          </a:p>
          <a:p>
            <a:pPr marL="0" indent="457200" algn="just">
              <a:buNone/>
            </a:pPr>
            <a:r>
              <a:rPr lang="ru-RU" sz="1200" dirty="0" smtClean="0"/>
              <a:t>- </a:t>
            </a:r>
            <a:r>
              <a:rPr lang="ru-RU" sz="1200" u="sng" dirty="0"/>
              <a:t>в</a:t>
            </a:r>
            <a:r>
              <a:rPr lang="ru-RU" sz="1200" u="sng" dirty="0" smtClean="0"/>
              <a:t> том числе расходы капитального характера </a:t>
            </a:r>
            <a:r>
              <a:rPr lang="ru-RU" sz="1200" dirty="0" smtClean="0"/>
              <a:t>(приобретение, строительство, реконструкция и капитальный ремонт объектов муниципальной собственности). </a:t>
            </a:r>
          </a:p>
          <a:p>
            <a:pPr algn="just">
              <a:buFontTx/>
              <a:buChar char="-"/>
            </a:pPr>
            <a:endParaRPr lang="ru-RU" sz="1200" u="sng" dirty="0" smtClean="0"/>
          </a:p>
          <a:p>
            <a:pPr marL="0" indent="457200">
              <a:buNone/>
            </a:pPr>
            <a:endParaRPr lang="ru-RU" sz="1200" u="sng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715246"/>
              </p:ext>
            </p:extLst>
          </p:nvPr>
        </p:nvGraphicFramePr>
        <p:xfrm>
          <a:off x="1547664" y="764704"/>
          <a:ext cx="6096000" cy="139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Дотации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ИМБТ</a:t>
                      </a:r>
                      <a:endParaRPr lang="ru-RU" sz="1600" dirty="0"/>
                    </a:p>
                  </a:txBody>
                  <a:tcPr anchor="ctr"/>
                </a:tc>
              </a:tr>
              <a:tr h="349240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/>
                        <a:t>2019 год</a:t>
                      </a:r>
                      <a:endParaRPr lang="ru-RU" sz="1600" b="1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81,79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13,54</a:t>
                      </a:r>
                      <a:endParaRPr lang="ru-RU" sz="1600" i="1" dirty="0"/>
                    </a:p>
                  </a:txBody>
                  <a:tcPr anchor="ctr"/>
                </a:tc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/>
                        <a:t>2020</a:t>
                      </a:r>
                      <a:r>
                        <a:rPr lang="ru-RU" sz="1600" b="1" i="0" baseline="0" dirty="0" smtClean="0"/>
                        <a:t> </a:t>
                      </a:r>
                      <a:r>
                        <a:rPr lang="ru-RU" sz="1600" b="1" i="0" dirty="0" smtClean="0"/>
                        <a:t>год</a:t>
                      </a:r>
                      <a:endParaRPr lang="ru-RU" sz="1600" b="1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dirty="0" smtClean="0"/>
                        <a:t>81,90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dirty="0" smtClean="0"/>
                        <a:t>12,84</a:t>
                      </a:r>
                    </a:p>
                  </a:txBody>
                  <a:tcPr anchor="ctr"/>
                </a:tc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/>
                        <a:t>2021 год</a:t>
                      </a:r>
                      <a:endParaRPr lang="ru-RU" sz="1600" b="1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dirty="0" smtClean="0"/>
                        <a:t>82,21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dirty="0" smtClean="0"/>
                        <a:t>8,46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133984"/>
              </p:ext>
            </p:extLst>
          </p:nvPr>
        </p:nvGraphicFramePr>
        <p:xfrm>
          <a:off x="1475656" y="4581128"/>
          <a:ext cx="6096000" cy="936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2019 год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2020 год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2021 год</a:t>
                      </a:r>
                      <a:endParaRPr lang="ru-RU" sz="1600" dirty="0"/>
                    </a:p>
                  </a:txBody>
                  <a:tcPr anchor="ctr"/>
                </a:tc>
              </a:tr>
              <a:tr h="565264"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73,8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38,9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38,9</a:t>
                      </a:r>
                      <a:endParaRPr lang="ru-RU" sz="1600" i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563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06896" y="44624"/>
            <a:ext cx="8229600" cy="498384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b="1" dirty="0" smtClean="0"/>
              <a:t>Расходы бюджета  по отраслям муниципального хозяйства</a:t>
            </a:r>
            <a:endParaRPr lang="ru-RU" sz="20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4419517"/>
              </p:ext>
            </p:extLst>
          </p:nvPr>
        </p:nvGraphicFramePr>
        <p:xfrm>
          <a:off x="1115616" y="692696"/>
          <a:ext cx="7848871" cy="59320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0079"/>
                <a:gridCol w="3312369"/>
                <a:gridCol w="1041701"/>
                <a:gridCol w="1387361"/>
                <a:gridCol w="1387361"/>
              </a:tblGrid>
              <a:tr h="2400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 Cyr"/>
                        </a:rPr>
                        <a:t>0100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effectLst/>
                          <a:latin typeface="Arial Cyr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 smtClean="0">
                          <a:effectLst/>
                          <a:latin typeface="Arial Cyr"/>
                        </a:rPr>
                        <a:t>74 944,6</a:t>
                      </a:r>
                      <a:endParaRPr lang="ru-RU" sz="10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 smtClean="0">
                          <a:effectLst/>
                          <a:latin typeface="Arial Cyr"/>
                        </a:rPr>
                        <a:t>88 457,7</a:t>
                      </a:r>
                      <a:endParaRPr lang="ru-RU" sz="10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 smtClean="0">
                          <a:effectLst/>
                          <a:latin typeface="Arial Cyr"/>
                        </a:rPr>
                        <a:t>103 260,1</a:t>
                      </a:r>
                      <a:endParaRPr lang="ru-RU" sz="10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2400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0102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1 961,9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1 961,9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1 961,9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4823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0103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2 721,0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2 721,0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2 721,0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7201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0104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43 075,4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43 173,4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43 275,8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7201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0106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13 779,1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13 779,1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13 779,1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6000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0111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Резервные фонды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3000,0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3 000,0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3 000,0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2342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0113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Другие общегосударственные вопросы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10 407,2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23 822,2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38 522,2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1641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 Cyr"/>
                        </a:rPr>
                        <a:t>0200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effectLst/>
                          <a:latin typeface="Arial Cyr"/>
                        </a:rPr>
                        <a:t>НАЦИОНАЛЬНАЯ ОБОРОНА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0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0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0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2400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0203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Мобилизационная и вневойсковая подготовка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1641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 Cyr"/>
                        </a:rPr>
                        <a:t>0400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effectLst/>
                          <a:latin typeface="Arial Cyr"/>
                        </a:rPr>
                        <a:t>НАЦИОНАЛЬНАЯ ЭКОНОМИКА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 smtClean="0">
                          <a:effectLst/>
                          <a:latin typeface="Arial Cyr"/>
                        </a:rPr>
                        <a:t>73 454,6</a:t>
                      </a:r>
                      <a:endParaRPr lang="ru-RU" sz="10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 smtClean="0">
                          <a:effectLst/>
                          <a:latin typeface="Arial Cyr"/>
                        </a:rPr>
                        <a:t>59 323,1</a:t>
                      </a:r>
                      <a:endParaRPr lang="ru-RU" sz="10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 smtClean="0">
                          <a:effectLst/>
                          <a:latin typeface="Arial Cyr"/>
                        </a:rPr>
                        <a:t>40 776,1</a:t>
                      </a:r>
                      <a:endParaRPr lang="ru-RU" sz="10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2400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0401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Общеэкономические вопросы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226,7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226,7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226,7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2329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0405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Сельское хозяйство и рыболовство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1 666,4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1 666,4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1 666,4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1641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0408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Транспорт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37 880,5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24 450,0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10</a:t>
                      </a:r>
                      <a:r>
                        <a:rPr lang="ru-RU" sz="1000" b="0" i="0" u="none" strike="noStrike" baseline="0" dirty="0" smtClean="0">
                          <a:effectLst/>
                          <a:latin typeface="Arial Cyr"/>
                        </a:rPr>
                        <a:t> 250,0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1641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0409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Дорожное хозяйство (дорожные фонды)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32 926,0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32 225,0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27 878,0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0412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755,0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755,0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755,0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 Cyr"/>
                        </a:rPr>
                        <a:t>0500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effectLst/>
                          <a:latin typeface="Arial Cyr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 smtClean="0">
                          <a:effectLst/>
                          <a:latin typeface="Arial Cyr"/>
                        </a:rPr>
                        <a:t>21 793,9</a:t>
                      </a:r>
                      <a:endParaRPr lang="ru-RU" sz="10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 smtClean="0">
                          <a:effectLst/>
                          <a:latin typeface="Arial Cyr"/>
                        </a:rPr>
                        <a:t>10 768,9</a:t>
                      </a:r>
                      <a:endParaRPr lang="ru-RU" sz="10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 smtClean="0">
                          <a:effectLst/>
                          <a:latin typeface="Arial Cyr"/>
                        </a:rPr>
                        <a:t>12</a:t>
                      </a:r>
                      <a:r>
                        <a:rPr lang="ru-RU" sz="1000" b="1" i="0" u="none" strike="noStrike" baseline="0" dirty="0" smtClean="0">
                          <a:effectLst/>
                          <a:latin typeface="Arial Cyr"/>
                        </a:rPr>
                        <a:t> 768,9</a:t>
                      </a:r>
                      <a:endParaRPr lang="ru-RU" sz="10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0501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Жилищное хозяйство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9 281,6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281,6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281,6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0502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Коммунальное хозяйство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5 545,0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3 500,0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5 500,0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0505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Другие вопросы в области жилищно-коммунального хозяйства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6 967,3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6 987,3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6 987,3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84368" y="404664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/>
              <a:t>рублей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989928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556792"/>
            <a:ext cx="7992888" cy="1296144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В целях обеспечения прозрачности и открытости бюджетного процесса в Каргасокском  районе представляем вам этот информационный сборник.</a:t>
            </a:r>
          </a:p>
          <a:p>
            <a:pPr algn="just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Здесь можно, не обладая специальными знаниями в сфере бюджетного законодательства, познакомиться с бюджетной политикой нашего района, с основными этапами бюджетного процесса и основными характеристиками бюджета муниципального образования «Каргасокский район» на период 2019-2021 годы, принятого в первом чтении.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8072" y="404665"/>
            <a:ext cx="7772400" cy="1080119"/>
          </a:xfrm>
        </p:spPr>
        <p:txBody>
          <a:bodyPr>
            <a:noAutofit/>
          </a:bodyPr>
          <a:lstStyle/>
          <a:p>
            <a:pPr algn="r">
              <a:lnSpc>
                <a:spcPts val="3000"/>
              </a:lnSpc>
            </a:pP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</a:rPr>
              <a:t>Уважаемые жители и гости Каргасокского района!</a:t>
            </a:r>
            <a:endParaRPr lang="ru-RU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92080" y="4365104"/>
            <a:ext cx="34563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</a:rPr>
              <a:t>Начальник Муниципального казенного учреждения Управление финансов Администрации Каргасокского района</a:t>
            </a:r>
          </a:p>
          <a:p>
            <a:pPr algn="r"/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</a:rPr>
              <a:t>Андрейчук Т.В.</a:t>
            </a:r>
            <a:endParaRPr lang="ru-RU" sz="20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3095089"/>
            <a:ext cx="41764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u="sng" dirty="0" smtClean="0">
                <a:solidFill>
                  <a:schemeClr val="bg2">
                    <a:lumMod val="25000"/>
                  </a:schemeClr>
                </a:solidFill>
              </a:rPr>
              <a:t>Контактная информация:</a:t>
            </a:r>
          </a:p>
          <a:p>
            <a:r>
              <a:rPr lang="ru-RU" sz="1400" b="1" i="1" dirty="0" smtClean="0">
                <a:solidFill>
                  <a:schemeClr val="bg2">
                    <a:lumMod val="25000"/>
                  </a:schemeClr>
                </a:solidFill>
              </a:rPr>
              <a:t>636700, Томская область,</a:t>
            </a:r>
          </a:p>
          <a:p>
            <a:r>
              <a:rPr lang="ru-RU" sz="1400" b="1" i="1" dirty="0" smtClean="0">
                <a:solidFill>
                  <a:schemeClr val="bg2">
                    <a:lumMod val="25000"/>
                  </a:schemeClr>
                </a:solidFill>
              </a:rPr>
              <a:t>с. Каргасок, ул. Пушкина , д. 31,</a:t>
            </a:r>
          </a:p>
          <a:p>
            <a:r>
              <a:rPr lang="ru-RU" sz="1400" b="1" i="1" dirty="0" smtClean="0">
                <a:solidFill>
                  <a:schemeClr val="bg2">
                    <a:lumMod val="25000"/>
                  </a:schemeClr>
                </a:solidFill>
              </a:rPr>
              <a:t>Тел.: +7-(38253)211-95, +7-(38253)-222-64, +7(38253)212-54 (факс),</a:t>
            </a:r>
          </a:p>
          <a:p>
            <a:r>
              <a:rPr lang="en-US" sz="1400" b="1" i="1" dirty="0" smtClean="0">
                <a:solidFill>
                  <a:schemeClr val="bg2">
                    <a:lumMod val="25000"/>
                  </a:schemeClr>
                </a:solidFill>
              </a:rPr>
              <a:t>E-mail: </a:t>
            </a:r>
            <a:r>
              <a:rPr lang="en-US" sz="1400" b="1" i="1" dirty="0" smtClean="0">
                <a:solidFill>
                  <a:schemeClr val="bg2">
                    <a:lumMod val="25000"/>
                  </a:schemeClr>
                </a:solidFill>
                <a:hlinkClick r:id="rId3"/>
              </a:rPr>
              <a:t>kargasok@findep.org</a:t>
            </a:r>
            <a:endParaRPr lang="ru-RU" sz="1400" b="1" i="1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en-US" sz="1600" b="1" i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1400" i="1" dirty="0" smtClean="0">
                <a:solidFill>
                  <a:schemeClr val="bg2">
                    <a:lumMod val="25000"/>
                  </a:schemeClr>
                </a:solidFill>
              </a:rPr>
              <a:t>График работы: с 9</a:t>
            </a:r>
            <a:r>
              <a:rPr lang="ru-RU" sz="1400" i="1" baseline="30000" dirty="0" smtClean="0">
                <a:solidFill>
                  <a:schemeClr val="bg2">
                    <a:lumMod val="25000"/>
                  </a:schemeClr>
                </a:solidFill>
              </a:rPr>
              <a:t>00</a:t>
            </a:r>
            <a:r>
              <a:rPr lang="ru-RU" sz="1400" i="1" dirty="0" smtClean="0">
                <a:solidFill>
                  <a:schemeClr val="bg2">
                    <a:lumMod val="25000"/>
                  </a:schemeClr>
                </a:solidFill>
              </a:rPr>
              <a:t> до 17</a:t>
            </a:r>
            <a:r>
              <a:rPr lang="ru-RU" sz="1400" i="1" baseline="30000" dirty="0" smtClean="0">
                <a:solidFill>
                  <a:schemeClr val="bg2">
                    <a:lumMod val="25000"/>
                  </a:schemeClr>
                </a:solidFill>
              </a:rPr>
              <a:t>15 </a:t>
            </a:r>
            <a:r>
              <a:rPr lang="ru-RU" sz="1400" i="1" dirty="0" smtClean="0">
                <a:solidFill>
                  <a:schemeClr val="bg2">
                    <a:lumMod val="25000"/>
                  </a:schemeClr>
                </a:solidFill>
              </a:rPr>
              <a:t>(кроме субботы, воскресенья и праздничных дней)</a:t>
            </a:r>
            <a:endParaRPr lang="ru-RU" sz="1400" i="1" baseline="30000" dirty="0" smtClean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1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437696"/>
              </p:ext>
            </p:extLst>
          </p:nvPr>
        </p:nvGraphicFramePr>
        <p:xfrm>
          <a:off x="1115616" y="476672"/>
          <a:ext cx="7848871" cy="57606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0079"/>
                <a:gridCol w="3312369"/>
                <a:gridCol w="1041701"/>
                <a:gridCol w="1387361"/>
                <a:gridCol w="1387361"/>
              </a:tblGrid>
              <a:tr h="2390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 Cyr"/>
                        </a:rPr>
                        <a:t>0700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effectLst/>
                          <a:latin typeface="Arial Cyr"/>
                        </a:rPr>
                        <a:t>ОБРАЗОВАНИЕ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 smtClean="0">
                          <a:effectLst/>
                          <a:latin typeface="Arial Cyr"/>
                        </a:rPr>
                        <a:t>407</a:t>
                      </a:r>
                      <a:r>
                        <a:rPr lang="ru-RU" sz="1000" b="1" i="0" u="none" strike="noStrike" baseline="0" dirty="0" smtClean="0">
                          <a:effectLst/>
                          <a:latin typeface="Arial Cyr"/>
                        </a:rPr>
                        <a:t> 221,1</a:t>
                      </a:r>
                      <a:endParaRPr lang="ru-RU" sz="10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 smtClean="0">
                          <a:effectLst/>
                          <a:latin typeface="Arial Cyr"/>
                        </a:rPr>
                        <a:t>400 062,8</a:t>
                      </a:r>
                      <a:endParaRPr lang="ru-RU" sz="10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 smtClean="0">
                          <a:effectLst/>
                          <a:latin typeface="Arial Cyr"/>
                        </a:rPr>
                        <a:t>404 346,3</a:t>
                      </a:r>
                      <a:endParaRPr lang="ru-RU" sz="10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2390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0701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Дошкольное образование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194 533,0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176 186,6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177 686,6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4802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0702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Общее образование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132 373,7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142 690,1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144 203,7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2581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0703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Дополнительное образование детей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36 964,5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37 164,5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38</a:t>
                      </a:r>
                      <a:r>
                        <a:rPr lang="ru-RU" sz="1000" b="0" i="0" u="none" strike="noStrike" baseline="0" dirty="0" smtClean="0">
                          <a:effectLst/>
                          <a:latin typeface="Arial Cyr"/>
                        </a:rPr>
                        <a:t> 349,4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2151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0705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Профессиональная подготовка, переподготовка и повышение квалификации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235,0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215,0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215,0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2151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215,00707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Молодежная </a:t>
                      </a:r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политика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4 455,3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4 955,3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4 955,3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2868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0709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Другие вопросы в области образования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38 659,6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38 851,3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38 936,3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2332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 Cyr"/>
                        </a:rPr>
                        <a:t>0800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effectLst/>
                          <a:latin typeface="Arial Cyr"/>
                        </a:rPr>
                        <a:t>КУЛЬТУРА, КИНЕМАТОГРАФИЯ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 smtClean="0">
                          <a:effectLst/>
                          <a:latin typeface="Arial Cyr"/>
                        </a:rPr>
                        <a:t>40 136,0</a:t>
                      </a:r>
                      <a:endParaRPr lang="ru-RU" sz="10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 smtClean="0">
                          <a:effectLst/>
                          <a:latin typeface="Arial Cyr"/>
                        </a:rPr>
                        <a:t>40 237,6</a:t>
                      </a:r>
                      <a:endParaRPr lang="ru-RU" sz="10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 smtClean="0">
                          <a:effectLst/>
                          <a:latin typeface="Arial Cyr"/>
                        </a:rPr>
                        <a:t>40 479,4</a:t>
                      </a:r>
                      <a:endParaRPr lang="ru-RU" sz="10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1634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0801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Культура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34 211,5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34 313,1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34 554,9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2390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0804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5 924,5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5 924,5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5 924,5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1634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 Cyr"/>
                        </a:rPr>
                        <a:t>1000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effectLst/>
                          <a:latin typeface="Arial Cyr"/>
                        </a:rPr>
                        <a:t>СОЦИАЛЬНАЯ ПОЛИТИКА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 smtClean="0">
                          <a:effectLst/>
                          <a:latin typeface="Arial Cyr"/>
                        </a:rPr>
                        <a:t>40 708,4</a:t>
                      </a:r>
                      <a:endParaRPr lang="ru-RU" sz="10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 smtClean="0">
                          <a:effectLst/>
                          <a:latin typeface="Arial Cyr"/>
                        </a:rPr>
                        <a:t>41 344,1</a:t>
                      </a:r>
                      <a:endParaRPr lang="ru-RU" sz="10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 smtClean="0">
                          <a:effectLst/>
                          <a:latin typeface="Arial Cyr"/>
                        </a:rPr>
                        <a:t>41 344,1</a:t>
                      </a:r>
                      <a:endParaRPr lang="ru-RU" sz="10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2390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1003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Социальное обеспечение населения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4 197,0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4 833,2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4 833,2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2319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1004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Охрана семьи и детства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36 511,4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36 510,9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36 510 9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1634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 Cyr"/>
                        </a:rPr>
                        <a:t>1100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effectLst/>
                          <a:latin typeface="Arial Cyr"/>
                        </a:rPr>
                        <a:t>ФИЗИЧЕСКАЯ КУЛЬТУРА И СПОРТ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 smtClean="0">
                          <a:effectLst/>
                          <a:latin typeface="Arial Cyr"/>
                        </a:rPr>
                        <a:t>18 380,4</a:t>
                      </a:r>
                      <a:endParaRPr lang="ru-RU" sz="10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 smtClean="0">
                          <a:effectLst/>
                          <a:latin typeface="Arial Cyr"/>
                        </a:rPr>
                        <a:t>2 580,4</a:t>
                      </a:r>
                      <a:endParaRPr lang="ru-RU" sz="10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 smtClean="0">
                          <a:effectLst/>
                          <a:latin typeface="Arial Cyr"/>
                        </a:rPr>
                        <a:t>2 580,4</a:t>
                      </a:r>
                      <a:endParaRPr lang="ru-RU" sz="10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1634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1101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Физическая культура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400,0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600,0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600,0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1612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1103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Спорт высших достижений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380,4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1 600,0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1 600,0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3129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 Cyr"/>
                        </a:rPr>
                        <a:t>1300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effectLst/>
                          <a:latin typeface="Arial Cyr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 smtClean="0">
                          <a:effectLst/>
                          <a:latin typeface="Arial Cyr"/>
                        </a:rPr>
                        <a:t>3 200,0</a:t>
                      </a:r>
                      <a:endParaRPr lang="ru-RU" sz="10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 smtClean="0">
                          <a:effectLst/>
                          <a:latin typeface="Arial Cyr"/>
                        </a:rPr>
                        <a:t>4 575,0</a:t>
                      </a:r>
                      <a:endParaRPr lang="ru-RU" sz="10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 smtClean="0">
                          <a:effectLst/>
                          <a:latin typeface="Arial Cyr"/>
                        </a:rPr>
                        <a:t>5 779,0</a:t>
                      </a:r>
                      <a:endParaRPr lang="ru-RU" sz="10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3129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1301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Обслуживание государственного внутреннего и муниципального долга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3 200,0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4 575,0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5 779,0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4647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 Cyr"/>
                        </a:rPr>
                        <a:t>1400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effectLst/>
                          <a:latin typeface="Arial Cyr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 smtClean="0">
                          <a:effectLst/>
                          <a:latin typeface="Arial Cyr"/>
                        </a:rPr>
                        <a:t>81 785,6</a:t>
                      </a:r>
                      <a:endParaRPr lang="ru-RU" sz="10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 smtClean="0">
                          <a:effectLst/>
                          <a:latin typeface="Arial Cyr"/>
                        </a:rPr>
                        <a:t>81 939,6</a:t>
                      </a:r>
                      <a:endParaRPr lang="ru-RU" sz="10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 smtClean="0">
                          <a:effectLst/>
                          <a:latin typeface="Arial Cyr"/>
                        </a:rPr>
                        <a:t>82 214,2</a:t>
                      </a:r>
                      <a:endParaRPr lang="ru-RU" sz="10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4647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1401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59 430,1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61 155,7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60 942,6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1766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1403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Прочие межбюджетные трансферты общего характера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22 355,5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20 783,9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21</a:t>
                      </a:r>
                      <a:r>
                        <a:rPr lang="ru-RU" sz="1000" b="0" i="0" u="none" strike="noStrike" baseline="0" dirty="0" smtClean="0">
                          <a:effectLst/>
                          <a:latin typeface="Arial Cyr"/>
                        </a:rPr>
                        <a:t> 271,6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230284">
                <a:tc gridSpan="2"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effectLst/>
                          <a:latin typeface="Arial Cyr"/>
                        </a:rPr>
                        <a:t>ИТОГО</a:t>
                      </a:r>
                      <a:endParaRPr lang="en-US" sz="1000" b="1" i="0" u="none" strike="noStrike" dirty="0" smtClean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effectLst/>
                          <a:latin typeface="Arial Cyr"/>
                        </a:rPr>
                        <a:t>761 624,6</a:t>
                      </a:r>
                      <a:endParaRPr lang="ru-RU" sz="10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effectLst/>
                          <a:latin typeface="Arial Cyr"/>
                        </a:rPr>
                        <a:t>729 289,2</a:t>
                      </a:r>
                      <a:endParaRPr lang="ru-RU" sz="10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smtClean="0">
                          <a:effectLst/>
                          <a:latin typeface="Arial Cyr"/>
                        </a:rPr>
                        <a:t>733 548,5</a:t>
                      </a:r>
                      <a:endParaRPr lang="ru-RU" sz="10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55872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80528" y="1268760"/>
            <a:ext cx="7486600" cy="5544616"/>
          </a:xfrm>
        </p:spPr>
        <p:txBody>
          <a:bodyPr>
            <a:normAutofit fontScale="90000"/>
          </a:bodyPr>
          <a:lstStyle/>
          <a:p>
            <a:pPr algn="r"/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 smtClean="0"/>
              <a:t>Муниципальная </a:t>
            </a:r>
            <a:r>
              <a:rPr lang="ru-RU" sz="4000" b="1" dirty="0"/>
              <a:t>программа «Повышение энергоэффективности в муниципальном образовании Каргасокский район</a:t>
            </a:r>
            <a:r>
              <a:rPr lang="ru-RU" sz="4000" b="1" dirty="0" smtClean="0"/>
              <a:t>»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ru-RU" sz="3100" i="1" dirty="0"/>
              <a:t>Утверждена постановлением Администрации Каргасокского района от 13.10.2015 №154 период реализации 2016-2021 </a:t>
            </a:r>
            <a:r>
              <a:rPr lang="ru-RU" sz="3100" i="1" dirty="0" smtClean="0"/>
              <a:t>гг</a:t>
            </a:r>
            <a:r>
              <a:rPr lang="ru-RU" sz="3100" i="1" dirty="0"/>
              <a:t>.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96488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293096"/>
            <a:ext cx="9108213" cy="2780017"/>
          </a:xfrm>
          <a:prstGeom prst="rect">
            <a:avLst/>
          </a:prstGeom>
          <a:effectLst>
            <a:softEdge rad="495300"/>
          </a:effectLst>
        </p:spPr>
      </p:pic>
      <p:sp>
        <p:nvSpPr>
          <p:cNvPr id="2" name="TextBox 1"/>
          <p:cNvSpPr txBox="1"/>
          <p:nvPr/>
        </p:nvSpPr>
        <p:spPr>
          <a:xfrm>
            <a:off x="1043608" y="1124744"/>
            <a:ext cx="734481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</a:rPr>
              <a:t>Программа является комплексным и системным планом действий для поэтапной реализации энергоресурсосберегающих мероприятий на территории Каргасокского района</a:t>
            </a:r>
            <a:r>
              <a:rPr lang="ru-RU" sz="2400" b="1" dirty="0" smtClean="0">
                <a:solidFill>
                  <a:schemeClr val="tx2"/>
                </a:solidFill>
              </a:rPr>
              <a:t>.</a:t>
            </a:r>
          </a:p>
          <a:p>
            <a:pPr algn="ctr"/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Программа предусматривает проведение комплекса мероприятий, направленных на реализацию имеющегося в районе потенциала энергосбережения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257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25" y="4578350"/>
            <a:ext cx="6634163" cy="2276475"/>
          </a:xfrm>
          <a:prstGeom prst="rect">
            <a:avLst/>
          </a:prstGeom>
          <a:noFill/>
          <a:ln>
            <a:noFill/>
          </a:ln>
          <a:effectLst>
            <a:softEdge rad="355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38906" y="692696"/>
            <a:ext cx="8681566" cy="252028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a typeface="Times New Roman" panose="02020603050405020304" pitchFamily="18" charset="0"/>
              </a:rPr>
              <a:t>ЦЕЛЬ ПРОГРАММЫ: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ea typeface="Times New Roman" panose="02020603050405020304" pitchFamily="18" charset="0"/>
              </a:rPr>
              <a:t>Повышение энергоэффективности в муниципальном образовании «Каргасокский район»</a:t>
            </a:r>
            <a:r>
              <a:rPr lang="ru-RU" sz="2800" b="1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ea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>
              <a:solidFill>
                <a:srgbClr val="918655">
                  <a:lumMod val="75000"/>
                </a:srgbClr>
              </a:solidFill>
              <a:latin typeface="Trebuchet MS" panose="020B0603020202020204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834884"/>
              </p:ext>
            </p:extLst>
          </p:nvPr>
        </p:nvGraphicFramePr>
        <p:xfrm>
          <a:off x="755575" y="2060848"/>
          <a:ext cx="7992889" cy="4388326"/>
        </p:xfrm>
        <a:graphic>
          <a:graphicData uri="http://schemas.openxmlformats.org/drawingml/2006/table">
            <a:tbl>
              <a:tblPr/>
              <a:tblGrid>
                <a:gridCol w="3528393"/>
                <a:gridCol w="1080120"/>
                <a:gridCol w="1152128"/>
                <a:gridCol w="1152128"/>
                <a:gridCol w="1080120"/>
              </a:tblGrid>
              <a:tr h="7841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ПОКАЗАТЕЛИ ЦЕЛИ</a:t>
                      </a:r>
                    </a:p>
                  </a:txBody>
                  <a:tcPr marL="91448" marR="91448"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 marL="91448" marR="91448"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19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 marL="91448" marR="91448"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 marL="91448" marR="91448"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L="91448" marR="91448"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088494">
                <a:tc>
                  <a:txBody>
                    <a:bodyPr/>
                    <a:lstStyle>
                      <a:lvl1pPr indent="449263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44926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Сокращение потребления топливно-энергетических ресурсов объектами социальной сферы, %</a:t>
                      </a:r>
                    </a:p>
                    <a:p>
                      <a:pPr marL="0" marR="0" lvl="0" indent="44926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4775" marR="39373" marT="39364" marB="647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0,5</a:t>
                      </a:r>
                    </a:p>
                  </a:txBody>
                  <a:tcPr marL="91448" marR="91448"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0,5</a:t>
                      </a:r>
                    </a:p>
                  </a:txBody>
                  <a:tcPr marL="91448" marR="91448"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5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1448" marR="91448"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0,5</a:t>
                      </a:r>
                    </a:p>
                  </a:txBody>
                  <a:tcPr marL="91448" marR="91448"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</a:tr>
              <a:tr h="652804">
                <a:tc>
                  <a:txBody>
                    <a:bodyPr/>
                    <a:lstStyle>
                      <a:lvl1pPr indent="449263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44926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Сокращение расхода топлива котельными, %</a:t>
                      </a:r>
                    </a:p>
                    <a:p>
                      <a:pPr marL="0" marR="0" lvl="0" indent="44926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4775" marR="39373" marT="39364" marB="647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1448" marR="91448"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1448" marR="91448"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1448" marR="91448"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2,0</a:t>
                      </a:r>
                    </a:p>
                  </a:txBody>
                  <a:tcPr marL="91448" marR="91448"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</a:tr>
              <a:tr h="966642">
                <a:tc>
                  <a:txBody>
                    <a:bodyPr/>
                    <a:lstStyle>
                      <a:lvl1pPr indent="449263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44926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Сокращение потребления бензина муниципальным автотранспортом, %</a:t>
                      </a:r>
                    </a:p>
                    <a:p>
                      <a:pPr marL="0" marR="0" lvl="0" indent="44926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4775" marR="39373" marT="39364" marB="647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1448" marR="91448"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1448" marR="91448"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0,5</a:t>
                      </a:r>
                    </a:p>
                  </a:txBody>
                  <a:tcPr marL="91448" marR="91448"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1,0</a:t>
                      </a:r>
                    </a:p>
                  </a:txBody>
                  <a:tcPr marL="91448" marR="91448"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998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74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4581525"/>
            <a:ext cx="5468937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7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79613" cy="1117600"/>
          </a:xfrm>
          <a:prstGeom prst="rect">
            <a:avLst/>
          </a:prstGeom>
          <a:noFill/>
          <a:ln>
            <a:noFill/>
          </a:ln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9371254"/>
              </p:ext>
            </p:extLst>
          </p:nvPr>
        </p:nvGraphicFramePr>
        <p:xfrm>
          <a:off x="388243" y="2774619"/>
          <a:ext cx="8504237" cy="3246669"/>
        </p:xfrm>
        <a:graphic>
          <a:graphicData uri="http://schemas.openxmlformats.org/drawingml/2006/table">
            <a:tbl>
              <a:tblPr/>
              <a:tblGrid>
                <a:gridCol w="5263877"/>
                <a:gridCol w="1080120"/>
                <a:gridCol w="1080120"/>
                <a:gridCol w="1080120"/>
              </a:tblGrid>
              <a:tr h="4587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Наименование подпрограмм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2019 год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2020 год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 год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819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Эффективное использование энергоресурсов в социальной сфере Каргасокского района»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2000,0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67000"/>
                      </a:schemeClr>
                    </a:solidFill>
                  </a:tcPr>
                </a:tc>
              </a:tr>
              <a:tr h="7819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Повышение энергетической эффективности в ЖКХ Каргасокского района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00,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3500,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3500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,0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67000"/>
                      </a:schemeClr>
                    </a:solidFill>
                  </a:tcPr>
                </a:tc>
              </a:tr>
              <a:tr h="7819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Повышение энергетической эффективности в транспортном комплексе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500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67000"/>
                      </a:schemeClr>
                    </a:solidFill>
                  </a:tcPr>
                </a:tc>
              </a:tr>
              <a:tr h="4420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Обеспечивающая подпрограмма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6 387,3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6 387,3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6 387,3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67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371" name="TextBox 2"/>
          <p:cNvSpPr txBox="1">
            <a:spLocks noChangeArrowheads="1"/>
          </p:cNvSpPr>
          <p:nvPr/>
        </p:nvSpPr>
        <p:spPr bwMode="auto">
          <a:xfrm>
            <a:off x="7996238" y="1268413"/>
            <a:ext cx="10810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16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60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2400" y="0"/>
            <a:ext cx="971600" cy="1340769"/>
          </a:xfrm>
          <a:prstGeom prst="rect">
            <a:avLst/>
          </a:prstGeom>
          <a:effectLst>
            <a:softEdge rad="190500"/>
          </a:effec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907704" y="573039"/>
            <a:ext cx="5904656" cy="864442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ysClr val="window" lastClr="FFFFFF">
                    <a:lumMod val="25000"/>
                  </a:sysClr>
                </a:solidFill>
                <a:latin typeface="Trebuchet MS" panose="020B0603020202020204"/>
              </a:rPr>
              <a:t/>
            </a:r>
            <a:br>
              <a:rPr lang="ru-RU" sz="2800" dirty="0" smtClean="0">
                <a:solidFill>
                  <a:sysClr val="window" lastClr="FFFFFF">
                    <a:lumMod val="25000"/>
                  </a:sysClr>
                </a:solidFill>
                <a:latin typeface="Trebuchet MS" panose="020B0603020202020204"/>
              </a:rPr>
            </a:b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rebuchet MS" panose="020B0603020202020204"/>
              </a:rPr>
              <a:t/>
            </a:r>
            <a:b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rebuchet MS" panose="020B0603020202020204"/>
              </a:rPr>
            </a:b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rebuchet MS" panose="020B0603020202020204"/>
              </a:rPr>
              <a:t/>
            </a:r>
            <a:b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rebuchet MS" panose="020B0603020202020204"/>
              </a:rPr>
            </a:b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a typeface="Times New Roman" panose="02020603050405020304" pitchFamily="18" charset="0"/>
              </a:rPr>
              <a:t>ОБЪЕМ ФИНАНСИРОВАНИЯ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a typeface="Times New Roman" panose="02020603050405020304" pitchFamily="18" charset="0"/>
              </a:rPr>
              <a:t>ПРОГРАММЫ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1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568277"/>
            <a:ext cx="1471612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Рисунок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286077"/>
            <a:ext cx="1468437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6831" y="4963735"/>
            <a:ext cx="3672407" cy="2143610"/>
          </a:xfrm>
          <a:prstGeom prst="rect">
            <a:avLst/>
          </a:prstGeom>
          <a:effectLst>
            <a:softEdge rad="520700"/>
          </a:effectLst>
        </p:spPr>
      </p:pic>
      <p:sp>
        <p:nvSpPr>
          <p:cNvPr id="16391" name="Прямоугольник 3"/>
          <p:cNvSpPr>
            <a:spLocks noChangeArrowheads="1"/>
          </p:cNvSpPr>
          <p:nvPr/>
        </p:nvSpPr>
        <p:spPr bwMode="auto">
          <a:xfrm>
            <a:off x="971600" y="1386333"/>
            <a:ext cx="6336704" cy="318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endParaRPr lang="ru-RU" sz="2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lnSpc>
                <a:spcPct val="106000"/>
              </a:lnSpc>
              <a:spcAft>
                <a:spcPts val="0"/>
              </a:spcAft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Ремонт ветхих сетей теплоснабжения, водоснабжения, замена оборудования в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котельных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+mj-lt"/>
              <a:cs typeface="Times New Roman" pitchFamily="18" charset="0"/>
            </a:endParaRPr>
          </a:p>
          <a:p>
            <a:pPr algn="just" fontAlgn="base">
              <a:lnSpc>
                <a:spcPct val="106000"/>
              </a:lnSpc>
              <a:spcAft>
                <a:spcPts val="0"/>
              </a:spcAft>
            </a:pPr>
            <a:endParaRPr lang="ru-RU" sz="2000" dirty="0" smtClean="0">
              <a:solidFill>
                <a:schemeClr val="bg2">
                  <a:lumMod val="25000"/>
                </a:schemeClr>
              </a:solidFill>
              <a:latin typeface="+mj-lt"/>
              <a:ea typeface="Calibri" panose="020F0502020204030204" pitchFamily="34" charset="0"/>
              <a:cs typeface="Times New Roman" pitchFamily="18" charset="0"/>
            </a:endParaRPr>
          </a:p>
          <a:p>
            <a:pPr algn="just" fontAlgn="base">
              <a:lnSpc>
                <a:spcPct val="106000"/>
              </a:lnSpc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Ремонт ветхих сетей электроснабжения, замена оборудования в дизельных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электростанциях</a:t>
            </a:r>
            <a:endParaRPr lang="ru-RU" sz="2000" dirty="0" smtClean="0">
              <a:solidFill>
                <a:schemeClr val="bg2">
                  <a:lumMod val="2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6000"/>
              </a:lnSpc>
              <a:spcAft>
                <a:spcPts val="0"/>
              </a:spcAft>
            </a:pPr>
            <a:endParaRPr lang="ru-RU" sz="2000" dirty="0">
              <a:solidFill>
                <a:schemeClr val="bg2">
                  <a:lumMod val="2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6000"/>
              </a:lnSpc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Повышение числа высокоэкономичных транспортных средств муниципальной принадлежности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6000"/>
              </a:lnSpc>
              <a:spcAft>
                <a:spcPts val="0"/>
              </a:spcAft>
            </a:pPr>
            <a:endParaRPr lang="ru-RU" sz="1100" dirty="0">
              <a:solidFill>
                <a:srgbClr val="00006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392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825577"/>
            <a:ext cx="1465262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3" name="Прямоугольник 7"/>
          <p:cNvSpPr>
            <a:spLocks noChangeArrowheads="1"/>
          </p:cNvSpPr>
          <p:nvPr/>
        </p:nvSpPr>
        <p:spPr bwMode="auto">
          <a:xfrm>
            <a:off x="971600" y="4653136"/>
            <a:ext cx="6336704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eaLnBrk="1" hangingPunct="1"/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Обеспечение деятельности Муниципального казенного учреждения «Управление жилищно-коммунального хозяйства и капитального строительства МО «Каргасокский район»</a:t>
            </a:r>
            <a:endParaRPr lang="ru-RU" dirty="0">
              <a:solidFill>
                <a:schemeClr val="bg2">
                  <a:lumMod val="2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971600" y="260648"/>
            <a:ext cx="7952332" cy="1017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2800" b="1" dirty="0" smtClean="0">
                <a:solidFill>
                  <a:schemeClr val="bg2">
                    <a:lumMod val="25000"/>
                  </a:schemeClr>
                </a:solidFill>
              </a:rPr>
              <a:t>Основные направления расходования средств на реализацию Программы в 2019-2021 гг.</a:t>
            </a:r>
            <a:endParaRPr lang="ru-RU" sz="128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72398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-252536" y="2780928"/>
            <a:ext cx="8099946" cy="4392488"/>
          </a:xfrm>
        </p:spPr>
        <p:txBody>
          <a:bodyPr>
            <a:normAutofit fontScale="90000"/>
          </a:bodyPr>
          <a:lstStyle/>
          <a:p>
            <a:pPr algn="r">
              <a:defRPr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Муниципальная программа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effectLst/>
              </a:rPr>
              <a:t>«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Обеспечение безопасности жизнедеятельности населения муниципального образования «Каргасокский район»</a:t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Утверждена постановлением Администрации </a:t>
            </a:r>
            <a:br>
              <a:rPr lang="ru-RU" sz="28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i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Каргасокского</a:t>
            </a:r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района от 15.10.2015  № 155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ru-RU" b="1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42061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sz="3200" b="1" dirty="0" smtClean="0"/>
              <a:t>Цель и задачи муниципальной программы</a:t>
            </a:r>
            <a:endParaRPr lang="ru-RU" sz="3200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0" y="2204864"/>
            <a:ext cx="7848872" cy="392129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  <a:defRPr/>
            </a:pPr>
            <a:r>
              <a:rPr lang="ru-RU" b="1" u="sng" dirty="0" smtClean="0">
                <a:solidFill>
                  <a:schemeClr val="bg2">
                    <a:lumMod val="25000"/>
                  </a:schemeClr>
                </a:solidFill>
              </a:rPr>
              <a:t>Цель:</a:t>
            </a:r>
          </a:p>
          <a:p>
            <a:pPr>
              <a:defRPr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Повышение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уровня безопасности населения муниципального образования «Каргасокский район»</a:t>
            </a:r>
          </a:p>
          <a:p>
            <a:pPr>
              <a:defRPr/>
            </a:pPr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ru-RU" b="1" u="sng" dirty="0" smtClean="0">
                <a:solidFill>
                  <a:schemeClr val="bg2">
                    <a:lumMod val="25000"/>
                  </a:schemeClr>
                </a:solidFill>
              </a:rPr>
              <a:t>Задачи:</a:t>
            </a:r>
            <a:endParaRPr lang="ru-RU" b="1" u="sng" dirty="0">
              <a:solidFill>
                <a:schemeClr val="bg2">
                  <a:lumMod val="25000"/>
                </a:schemeClr>
              </a:solidFill>
            </a:endParaRPr>
          </a:p>
          <a:p>
            <a:pPr algn="just"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1. Обеспечение надлежащего уровня антитеррористической защищенности и защиты от проявлений экстремисткой деятельности на территории муниципального образования «Каргасокский район».</a:t>
            </a:r>
          </a:p>
          <a:p>
            <a:pPr algn="just"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2. Снижение уровня преступности и уровня наркомании.</a:t>
            </a:r>
          </a:p>
          <a:p>
            <a:pPr algn="just"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3. Создание условий для сокращения количества лиц, погибших в результате ДТП,  количества ДТП.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11363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dirty="0" smtClean="0"/>
              <a:t>Показатели цели муниципальной программы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7243865"/>
              </p:ext>
            </p:extLst>
          </p:nvPr>
        </p:nvGraphicFramePr>
        <p:xfrm>
          <a:off x="1105222" y="2492896"/>
          <a:ext cx="7715250" cy="2967663"/>
        </p:xfrm>
        <a:graphic>
          <a:graphicData uri="http://schemas.openxmlformats.org/drawingml/2006/table">
            <a:tbl>
              <a:tblPr/>
              <a:tblGrid>
                <a:gridCol w="3857625"/>
                <a:gridCol w="1083153"/>
                <a:gridCol w="948418"/>
                <a:gridCol w="948418"/>
                <a:gridCol w="877636"/>
              </a:tblGrid>
              <a:tr h="504056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</a:rPr>
                        <a:t>Показатели цели</a:t>
                      </a:r>
                    </a:p>
                  </a:txBody>
                  <a:tcPr marL="91439" marR="91439" marT="45719" marB="45719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</a:rPr>
                        <a:t>201</a:t>
                      </a:r>
                      <a:r>
                        <a:rPr kumimoji="0" lang="en-US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</a:rPr>
                        <a:t>8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j-lt"/>
                      </a:endParaRPr>
                    </a:p>
                  </a:txBody>
                  <a:tcPr marL="91439" marR="91439" marT="45719" marB="45719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</a:rPr>
                        <a:t>201</a:t>
                      </a:r>
                      <a:r>
                        <a:rPr kumimoji="0" lang="en-US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</a:rPr>
                        <a:t>9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j-lt"/>
                      </a:endParaRPr>
                    </a:p>
                  </a:txBody>
                  <a:tcPr marL="91439" marR="91439" marT="45719" marB="45719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</a:rPr>
                        <a:t>20</a:t>
                      </a:r>
                      <a:r>
                        <a:rPr kumimoji="0" lang="en-US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</a:rPr>
                        <a:t>20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j-lt"/>
                      </a:endParaRPr>
                    </a:p>
                  </a:txBody>
                  <a:tcPr marL="91439" marR="91439" marT="45719" marB="45719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</a:rPr>
                        <a:t>20</a:t>
                      </a:r>
                      <a:r>
                        <a:rPr kumimoji="0" lang="en-US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</a:rPr>
                        <a:t>21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j-lt"/>
                      </a:endParaRPr>
                    </a:p>
                  </a:txBody>
                  <a:tcPr marL="91439" marR="91439" marT="45719" marB="45719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214645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</a:rPr>
                        <a:t>Сокращение количества погибших в результате ДТП, преступных посягательств - до, чел.</a:t>
                      </a:r>
                    </a:p>
                  </a:txBody>
                  <a:tcPr marL="91439" marR="91439" marT="45719" marB="45719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</a:rPr>
                        <a:t>6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1439" marR="91439" marT="45719" marB="45719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</a:rPr>
                        <a:t>6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1439" marR="91439" marT="45719" marB="45719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1439" marR="91439" marT="45719" marB="45719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</a:rPr>
                        <a:t>5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1439" marR="91439" marT="45719" marB="45719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1248962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</a:rPr>
                        <a:t>Сокращение количества пострадавших в результате ДТП, преступных посягательств - до, чел.</a:t>
                      </a:r>
                    </a:p>
                  </a:txBody>
                  <a:tcPr marL="91439" marR="91439" marT="45719" marB="45719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</a:rPr>
                        <a:t>28</a:t>
                      </a:r>
                      <a:r>
                        <a:rPr kumimoji="0" lang="en-US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</a:rPr>
                        <a:t>0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1439" marR="91439" marT="45719" marB="45719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</a:rPr>
                        <a:t>2</a:t>
                      </a:r>
                      <a:r>
                        <a:rPr kumimoji="0" lang="en-US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</a:rPr>
                        <a:t>80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1439" marR="91439" marT="45719" marB="45719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</a:rPr>
                        <a:t>2</a:t>
                      </a:r>
                      <a:r>
                        <a:rPr kumimoji="0" lang="en-US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</a:rPr>
                        <a:t>75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1439" marR="91439" marT="45719" marB="45719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</a:rPr>
                        <a:t>275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1439" marR="91439" marT="45719" marB="45719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25276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2282666"/>
              </p:ext>
            </p:extLst>
          </p:nvPr>
        </p:nvGraphicFramePr>
        <p:xfrm>
          <a:off x="323528" y="2729309"/>
          <a:ext cx="8504237" cy="3633640"/>
        </p:xfrm>
        <a:graphic>
          <a:graphicData uri="http://schemas.openxmlformats.org/drawingml/2006/table">
            <a:tbl>
              <a:tblPr/>
              <a:tblGrid>
                <a:gridCol w="4968552"/>
                <a:gridCol w="1224136"/>
                <a:gridCol w="1223367"/>
                <a:gridCol w="1088182"/>
              </a:tblGrid>
              <a:tr h="4790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Наименование подпрограмм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9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3105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Профилактика террористической и экстремистской деятельности на территории муниципального образования «Каргасокский район»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448"/>
                          </a:solidFill>
                          <a:effectLst/>
                          <a:latin typeface="Century Gothic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448"/>
                          </a:solidFill>
                          <a:effectLst/>
                          <a:latin typeface="Century Gothic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448"/>
                          </a:solidFill>
                          <a:effectLst/>
                          <a:latin typeface="Century Gothic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5753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Профилактика преступности и наркомании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448"/>
                          </a:solidFill>
                          <a:effectLst/>
                          <a:latin typeface="Century Gothic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448"/>
                          </a:solidFill>
                          <a:effectLst/>
                          <a:latin typeface="Century Gothic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448"/>
                          </a:solidFill>
                          <a:effectLst/>
                          <a:latin typeface="Century Gothic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C2448"/>
                        </a:solidFill>
                        <a:effectLst/>
                        <a:latin typeface="Century Gothic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448"/>
                          </a:solidFill>
                          <a:effectLst/>
                          <a:latin typeface="Century Gothic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C2448"/>
                        </a:solidFill>
                        <a:effectLst/>
                        <a:latin typeface="Century Gothic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5792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Повышение безопасности дорожного движения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448"/>
                          </a:solidFill>
                          <a:effectLst/>
                          <a:latin typeface="Century Gothic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448"/>
                          </a:solidFill>
                          <a:effectLst/>
                          <a:latin typeface="Century Gothic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C2448"/>
                        </a:solidFill>
                        <a:effectLst/>
                        <a:latin typeface="Century Gothic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448"/>
                          </a:solidFill>
                          <a:effectLst/>
                          <a:latin typeface="Century Gothic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C2448"/>
                        </a:solidFill>
                        <a:effectLst/>
                        <a:latin typeface="Century Gothic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419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448"/>
                          </a:solidFill>
                          <a:effectLst/>
                          <a:latin typeface="Century Gothic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448"/>
                          </a:solidFill>
                          <a:effectLst/>
                          <a:latin typeface="Century Gothic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448"/>
                          </a:solidFill>
                          <a:effectLst/>
                          <a:latin typeface="Century Gothic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C2448"/>
                        </a:solidFill>
                        <a:effectLst/>
                        <a:latin typeface="Century Gothic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448"/>
                          </a:solidFill>
                          <a:effectLst/>
                          <a:latin typeface="Century Gothic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C2448"/>
                        </a:solidFill>
                        <a:effectLst/>
                        <a:latin typeface="Century Gothic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4371" name="TextBox 2"/>
          <p:cNvSpPr txBox="1">
            <a:spLocks noChangeArrowheads="1"/>
          </p:cNvSpPr>
          <p:nvPr/>
        </p:nvSpPr>
        <p:spPr bwMode="auto">
          <a:xfrm>
            <a:off x="7996238" y="2370783"/>
            <a:ext cx="10810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6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907704" y="573039"/>
            <a:ext cx="6912768" cy="864442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/>
        </p:spPr>
        <p:txBody>
          <a:bodyPr anchor="b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ysClr val="window" lastClr="FFFFFF">
                    <a:lumMod val="25000"/>
                  </a:sysClr>
                </a:solidFill>
                <a:latin typeface="Trebuchet MS" panose="020B0603020202020204"/>
              </a:rPr>
              <a:t/>
            </a:r>
            <a:br>
              <a:rPr lang="ru-RU" sz="2800" dirty="0" smtClean="0">
                <a:solidFill>
                  <a:sysClr val="window" lastClr="FFFFFF">
                    <a:lumMod val="25000"/>
                  </a:sysClr>
                </a:solidFill>
                <a:latin typeface="Trebuchet MS" panose="020B0603020202020204"/>
              </a:rPr>
            </a:br>
            <a:r>
              <a:rPr lang="ru-RU" sz="2800" dirty="0" smtClean="0">
                <a:solidFill>
                  <a:sysClr val="window" lastClr="FFFFFF">
                    <a:lumMod val="25000"/>
                  </a:sysClr>
                </a:solidFill>
                <a:latin typeface="Trebuchet MS" panose="020B0603020202020204"/>
              </a:rPr>
              <a:t/>
            </a:r>
            <a:br>
              <a:rPr lang="ru-RU" sz="2800" dirty="0" smtClean="0">
                <a:solidFill>
                  <a:sysClr val="window" lastClr="FFFFFF">
                    <a:lumMod val="25000"/>
                  </a:sysClr>
                </a:solidFill>
                <a:latin typeface="Trebuchet MS" panose="020B0603020202020204"/>
              </a:rPr>
            </a:br>
            <a:r>
              <a:rPr lang="ru-RU" sz="2800" dirty="0" smtClean="0">
                <a:solidFill>
                  <a:sysClr val="window" lastClr="FFFFFF">
                    <a:lumMod val="25000"/>
                  </a:sysClr>
                </a:solidFill>
                <a:latin typeface="Trebuchet MS" panose="020B0603020202020204"/>
              </a:rPr>
              <a:t/>
            </a:r>
            <a:br>
              <a:rPr lang="ru-RU" sz="2800" dirty="0" smtClean="0">
                <a:solidFill>
                  <a:sysClr val="window" lastClr="FFFFFF">
                    <a:lumMod val="25000"/>
                  </a:sysClr>
                </a:solidFill>
                <a:latin typeface="Trebuchet MS" panose="020B0603020202020204"/>
              </a:rPr>
            </a:b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a typeface="Times New Roman" panose="02020603050405020304" pitchFamily="18" charset="0"/>
              </a:rPr>
              <a:t>ОБЪЕМ ФИНАНСИРОВАНИЯ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a typeface="Times New Roman" panose="02020603050405020304" pitchFamily="18" charset="0"/>
              </a:rPr>
              <a:t>ПРОГРАММЫ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13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600" b="1" dirty="0" smtClean="0"/>
              <a:t>Содержание</a:t>
            </a:r>
            <a:endParaRPr lang="ru-RU" sz="2600" b="1" dirty="0"/>
          </a:p>
        </p:txBody>
      </p:sp>
      <p:sp>
        <p:nvSpPr>
          <p:cNvPr id="6" name="Объект 1"/>
          <p:cNvSpPr>
            <a:spLocks noGrp="1"/>
          </p:cNvSpPr>
          <p:nvPr>
            <p:ph idx="1"/>
          </p:nvPr>
        </p:nvSpPr>
        <p:spPr>
          <a:xfrm>
            <a:off x="195391" y="1628800"/>
            <a:ext cx="8841105" cy="5400600"/>
          </a:xfrm>
        </p:spPr>
        <p:txBody>
          <a:bodyPr>
            <a:normAutofit fontScale="77500" lnSpcReduction="20000"/>
          </a:bodyPr>
          <a:lstStyle/>
          <a:p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</a:rPr>
              <a:t>Основные понятия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</a:rPr>
              <a:t>………………………………………………………………………………………</a:t>
            </a:r>
            <a:r>
              <a:rPr lang="en-US" sz="1200" b="1" dirty="0" smtClean="0">
                <a:solidFill>
                  <a:schemeClr val="bg2">
                    <a:lumMod val="25000"/>
                  </a:schemeClr>
                </a:solidFill>
              </a:rPr>
              <a:t>………………………………………………..……………..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</a:rPr>
              <a:t>…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</a:rPr>
              <a:t>слайд 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</a:rPr>
              <a:t>№</a:t>
            </a:r>
            <a:r>
              <a:rPr lang="en-US" sz="1200" b="1" dirty="0" smtClean="0">
                <a:solidFill>
                  <a:schemeClr val="bg2">
                    <a:lumMod val="25000"/>
                  </a:schemeClr>
                </a:solidFill>
              </a:rPr>
              <a:t>4</a:t>
            </a:r>
            <a:endParaRPr lang="ru-RU" sz="12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</a:rPr>
              <a:t>Какие бывают бюджеты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</a:rPr>
              <a:t>…………………………………………………………………………...……</a:t>
            </a:r>
            <a:r>
              <a:rPr lang="en-US" sz="1200" b="1" dirty="0" smtClean="0">
                <a:solidFill>
                  <a:schemeClr val="bg2">
                    <a:lumMod val="25000"/>
                  </a:schemeClr>
                </a:solidFill>
              </a:rPr>
              <a:t>……………………………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</a:rPr>
              <a:t>……</a:t>
            </a:r>
            <a:r>
              <a:rPr lang="en-US" sz="1200" b="1" dirty="0" smtClean="0">
                <a:solidFill>
                  <a:schemeClr val="bg2">
                    <a:lumMod val="25000"/>
                  </a:schemeClr>
                </a:solidFill>
              </a:rPr>
              <a:t>………………………….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</a:rPr>
              <a:t>..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</a:rPr>
              <a:t>слайд 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</a:rPr>
              <a:t>№</a:t>
            </a:r>
            <a:r>
              <a:rPr lang="en-US" sz="1200" b="1" dirty="0" smtClean="0">
                <a:solidFill>
                  <a:schemeClr val="bg2">
                    <a:lumMod val="25000"/>
                  </a:schemeClr>
                </a:solidFill>
              </a:rPr>
              <a:t>5</a:t>
            </a:r>
            <a:endParaRPr lang="ru-RU" sz="12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</a:rPr>
              <a:t>Основные нормативно-правовые акты, регулирующие бюджетный процесс 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</a:rPr>
              <a:t>………………….…</a:t>
            </a:r>
            <a:r>
              <a:rPr lang="en-US" sz="1200" b="1" dirty="0" smtClean="0">
                <a:solidFill>
                  <a:schemeClr val="bg2">
                    <a:lumMod val="25000"/>
                  </a:schemeClr>
                </a:solidFill>
              </a:rPr>
              <a:t>……..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</a:rPr>
              <a:t>…</a:t>
            </a:r>
            <a:r>
              <a:rPr lang="en-US" sz="1200" b="1" dirty="0" smtClean="0">
                <a:solidFill>
                  <a:schemeClr val="bg2">
                    <a:lumMod val="25000"/>
                  </a:schemeClr>
                </a:solidFill>
              </a:rPr>
              <a:t>…………………………..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</a:rPr>
              <a:t>слайд 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</a:rPr>
              <a:t>№</a:t>
            </a:r>
            <a:r>
              <a:rPr lang="en-US" sz="1200" b="1" dirty="0" smtClean="0">
                <a:solidFill>
                  <a:schemeClr val="bg2">
                    <a:lumMod val="25000"/>
                  </a:schemeClr>
                </a:solidFill>
              </a:rPr>
              <a:t>6</a:t>
            </a:r>
            <a:endParaRPr lang="ru-RU" sz="12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1200" b="1" dirty="0">
                <a:solidFill>
                  <a:schemeClr val="bg2">
                    <a:lumMod val="25000"/>
                  </a:schemeClr>
                </a:solidFill>
              </a:rPr>
              <a:t>Основные этапы составления проекта районного 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</a:rPr>
              <a:t>бюджета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</a:rPr>
              <a:t>………………………………………...…</a:t>
            </a:r>
            <a:r>
              <a:rPr lang="en-US" sz="1200" b="1" dirty="0" smtClean="0">
                <a:solidFill>
                  <a:schemeClr val="bg2">
                    <a:lumMod val="25000"/>
                  </a:schemeClr>
                </a:solidFill>
              </a:rPr>
              <a:t>………………………………………..…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</a:rPr>
              <a:t>слайд 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</a:rPr>
              <a:t>№</a:t>
            </a:r>
            <a:r>
              <a:rPr lang="en-US" sz="1200" b="1" dirty="0" smtClean="0">
                <a:solidFill>
                  <a:schemeClr val="bg2">
                    <a:lumMod val="25000"/>
                  </a:schemeClr>
                </a:solidFill>
              </a:rPr>
              <a:t>7</a:t>
            </a:r>
            <a:endParaRPr lang="ru-RU" sz="12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1200" b="1" dirty="0">
                <a:solidFill>
                  <a:schemeClr val="bg2">
                    <a:lumMod val="25000"/>
                  </a:schemeClr>
                </a:solidFill>
              </a:rPr>
              <a:t>Динамика основных показателей социально-экономического развития Каргасокского 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</a:rPr>
              <a:t>района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</a:rPr>
              <a:t>…</a:t>
            </a:r>
            <a:r>
              <a:rPr lang="en-US" sz="1200" b="1" dirty="0" smtClean="0">
                <a:solidFill>
                  <a:schemeClr val="bg2">
                    <a:lumMod val="25000"/>
                  </a:schemeClr>
                </a:solidFill>
              </a:rPr>
              <a:t>……………………………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</a:rPr>
              <a:t>..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</a:rPr>
              <a:t>слайд 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</a:rPr>
              <a:t>№</a:t>
            </a:r>
            <a:r>
              <a:rPr lang="en-US" sz="1200" b="1" dirty="0">
                <a:solidFill>
                  <a:schemeClr val="bg2">
                    <a:lumMod val="25000"/>
                  </a:schemeClr>
                </a:solidFill>
              </a:rPr>
              <a:t>8</a:t>
            </a:r>
            <a:endParaRPr lang="ru-RU" sz="12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1200" b="1" dirty="0">
                <a:solidFill>
                  <a:schemeClr val="bg2">
                    <a:lumMod val="25000"/>
                  </a:schemeClr>
                </a:solidFill>
              </a:rPr>
              <a:t>Цели и задачи бюджетной 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</a:rPr>
              <a:t>политики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</a:rPr>
              <a:t>……………………………………………………………...…</a:t>
            </a:r>
            <a:r>
              <a:rPr lang="en-US" sz="1200" b="1" dirty="0" smtClean="0">
                <a:solidFill>
                  <a:schemeClr val="bg2">
                    <a:lumMod val="25000"/>
                  </a:schemeClr>
                </a:solidFill>
              </a:rPr>
              <a:t>……………………………………………………..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</a:rPr>
              <a:t>……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</a:rPr>
              <a:t>слайд 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</a:rPr>
              <a:t>№</a:t>
            </a:r>
            <a:r>
              <a:rPr lang="en-US" sz="1200" b="1" dirty="0" smtClean="0">
                <a:solidFill>
                  <a:schemeClr val="bg2">
                    <a:lumMod val="25000"/>
                  </a:schemeClr>
                </a:solidFill>
              </a:rPr>
              <a:t>9</a:t>
            </a:r>
            <a:endParaRPr lang="ru-RU" sz="1200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1200" b="1" dirty="0">
                <a:solidFill>
                  <a:schemeClr val="bg2">
                    <a:lumMod val="25000"/>
                  </a:schemeClr>
                </a:solidFill>
              </a:rPr>
              <a:t>Основные характеристики районного 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</a:rPr>
              <a:t>бюджета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</a:rPr>
              <a:t>………………………………………………………</a:t>
            </a:r>
            <a:r>
              <a:rPr lang="en-US" sz="1200" b="1" dirty="0" smtClean="0">
                <a:solidFill>
                  <a:schemeClr val="bg2">
                    <a:lumMod val="25000"/>
                  </a:schemeClr>
                </a:solidFill>
              </a:rPr>
              <a:t>…………………………………………………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</a:rPr>
              <a:t>…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</a:rPr>
              <a:t>слайд №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</a:rPr>
              <a:t>1</a:t>
            </a:r>
            <a:r>
              <a:rPr lang="en-US" sz="1200" b="1" dirty="0" smtClean="0">
                <a:solidFill>
                  <a:schemeClr val="bg2">
                    <a:lumMod val="25000"/>
                  </a:schemeClr>
                </a:solidFill>
              </a:rPr>
              <a:t>0</a:t>
            </a:r>
            <a:endParaRPr lang="ru-RU" sz="12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1200" b="1" dirty="0">
                <a:solidFill>
                  <a:schemeClr val="bg2">
                    <a:lumMod val="25000"/>
                  </a:schemeClr>
                </a:solidFill>
              </a:rPr>
              <a:t>Виды доходов 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</a:rPr>
              <a:t>бюджета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</a:rPr>
              <a:t>……………………………………………………………………………</a:t>
            </a:r>
            <a:r>
              <a:rPr lang="en-US" sz="1200" b="1" dirty="0" smtClean="0">
                <a:solidFill>
                  <a:schemeClr val="bg2">
                    <a:lumMod val="25000"/>
                  </a:schemeClr>
                </a:solidFill>
              </a:rPr>
              <a:t>…………………………….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</a:rPr>
              <a:t>…</a:t>
            </a:r>
            <a:r>
              <a:rPr lang="en-US" sz="1200" b="1" dirty="0" smtClean="0">
                <a:solidFill>
                  <a:schemeClr val="bg2">
                    <a:lumMod val="25000"/>
                  </a:schemeClr>
                </a:solidFill>
              </a:rPr>
              <a:t>…………………………….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</a:rPr>
              <a:t>…….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</a:rPr>
              <a:t>слайд №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</a:rPr>
              <a:t>1</a:t>
            </a:r>
            <a:r>
              <a:rPr lang="en-US" sz="1200" b="1" dirty="0" smtClean="0">
                <a:solidFill>
                  <a:schemeClr val="bg2">
                    <a:lumMod val="25000"/>
                  </a:schemeClr>
                </a:solidFill>
              </a:rPr>
              <a:t>1</a:t>
            </a:r>
            <a:endParaRPr lang="ru-RU" sz="1200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1200" b="1" dirty="0">
                <a:solidFill>
                  <a:schemeClr val="bg2">
                    <a:lumMod val="25000"/>
                  </a:schemeClr>
                </a:solidFill>
              </a:rPr>
              <a:t>Состав налоговых доходов районного 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</a:rPr>
              <a:t>бюджета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</a:rPr>
              <a:t>……………………………………………...……</a:t>
            </a:r>
            <a:r>
              <a:rPr lang="en-US" sz="1200" b="1" dirty="0" smtClean="0">
                <a:solidFill>
                  <a:schemeClr val="bg2">
                    <a:lumMod val="25000"/>
                  </a:schemeClr>
                </a:solidFill>
              </a:rPr>
              <a:t>……………………………………………….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</a:rPr>
              <a:t>……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</a:rPr>
              <a:t>слайд №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</a:rPr>
              <a:t>1</a:t>
            </a:r>
            <a:r>
              <a:rPr lang="en-US" sz="1200" b="1" dirty="0" smtClean="0">
                <a:solidFill>
                  <a:schemeClr val="bg2">
                    <a:lumMod val="25000"/>
                  </a:schemeClr>
                </a:solidFill>
              </a:rPr>
              <a:t>2</a:t>
            </a:r>
            <a:endParaRPr lang="ru-RU" sz="12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1200" b="1" dirty="0">
                <a:solidFill>
                  <a:schemeClr val="bg2">
                    <a:lumMod val="25000"/>
                  </a:schemeClr>
                </a:solidFill>
              </a:rPr>
              <a:t>Состав неналоговых доходов районного 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</a:rPr>
              <a:t>бюджета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</a:rPr>
              <a:t>…………………………………………..……</a:t>
            </a:r>
            <a:r>
              <a:rPr lang="en-US" sz="1200" b="1" dirty="0" smtClean="0">
                <a:solidFill>
                  <a:schemeClr val="bg2">
                    <a:lumMod val="25000"/>
                  </a:schemeClr>
                </a:solidFill>
              </a:rPr>
              <a:t>……………………………………………….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</a:rPr>
              <a:t>……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</a:rPr>
              <a:t>слайд №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</a:rPr>
              <a:t>1</a:t>
            </a:r>
            <a:r>
              <a:rPr lang="en-US" sz="1200" b="1" dirty="0" smtClean="0">
                <a:solidFill>
                  <a:schemeClr val="bg2">
                    <a:lumMod val="25000"/>
                  </a:schemeClr>
                </a:solidFill>
              </a:rPr>
              <a:t>3</a:t>
            </a:r>
            <a:endParaRPr lang="ru-RU" sz="12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1200" b="1" dirty="0">
                <a:solidFill>
                  <a:schemeClr val="bg2">
                    <a:lumMod val="25000"/>
                  </a:schemeClr>
                </a:solidFill>
              </a:rPr>
              <a:t>Виды безвозмездных поступлений районного 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</a:rPr>
              <a:t>бюджета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</a:rPr>
              <a:t>…………………………………….……</a:t>
            </a:r>
            <a:r>
              <a:rPr lang="en-US" sz="1200" b="1" dirty="0" smtClean="0">
                <a:solidFill>
                  <a:schemeClr val="bg2">
                    <a:lumMod val="25000"/>
                  </a:schemeClr>
                </a:solidFill>
              </a:rPr>
              <a:t>……………………………………………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</a:rPr>
              <a:t>……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</a:rPr>
              <a:t>слайд №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</a:rPr>
              <a:t>1</a:t>
            </a:r>
            <a:r>
              <a:rPr lang="en-US" sz="1200" b="1" dirty="0" smtClean="0">
                <a:solidFill>
                  <a:schemeClr val="bg2">
                    <a:lumMod val="25000"/>
                  </a:schemeClr>
                </a:solidFill>
              </a:rPr>
              <a:t>4</a:t>
            </a:r>
            <a:endParaRPr lang="ru-RU" sz="1200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1200" b="1" dirty="0">
                <a:solidFill>
                  <a:schemeClr val="bg2">
                    <a:lumMod val="25000"/>
                  </a:schemeClr>
                </a:solidFill>
              </a:rPr>
              <a:t>Состав безвозмездных поступлений районного 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</a:rPr>
              <a:t>бюджета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</a:rPr>
              <a:t>……………………………………..…</a:t>
            </a:r>
            <a:r>
              <a:rPr lang="en-US" sz="1200" b="1" dirty="0" smtClean="0">
                <a:solidFill>
                  <a:schemeClr val="bg2">
                    <a:lumMod val="25000"/>
                  </a:schemeClr>
                </a:solidFill>
              </a:rPr>
              <a:t>…………………………………………..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</a:rPr>
              <a:t>…….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</a:rPr>
              <a:t>слайд №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</a:rPr>
              <a:t>1</a:t>
            </a:r>
            <a:r>
              <a:rPr lang="en-US" sz="1200" b="1" dirty="0" smtClean="0">
                <a:solidFill>
                  <a:schemeClr val="bg2">
                    <a:lumMod val="25000"/>
                  </a:schemeClr>
                </a:solidFill>
              </a:rPr>
              <a:t>5</a:t>
            </a:r>
            <a:endParaRPr lang="ru-RU" sz="1200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1200" b="1" dirty="0">
                <a:solidFill>
                  <a:schemeClr val="bg2">
                    <a:lumMod val="25000"/>
                  </a:schemeClr>
                </a:solidFill>
              </a:rPr>
              <a:t>Прочие безвозмездные 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</a:rPr>
              <a:t>поступления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</a:rPr>
              <a:t>……………………………………………………………...…</a:t>
            </a:r>
            <a:r>
              <a:rPr lang="en-US" sz="1200" b="1" dirty="0" smtClean="0">
                <a:solidFill>
                  <a:schemeClr val="bg2">
                    <a:lumMod val="25000"/>
                  </a:schemeClr>
                </a:solidFill>
              </a:rPr>
              <a:t>…………………………………………………..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</a:rPr>
              <a:t>……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</a:rPr>
              <a:t>слайд №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</a:rPr>
              <a:t>1</a:t>
            </a:r>
            <a:r>
              <a:rPr lang="en-US" sz="1200" b="1" dirty="0" smtClean="0">
                <a:solidFill>
                  <a:schemeClr val="bg2">
                    <a:lumMod val="25000"/>
                  </a:schemeClr>
                </a:solidFill>
              </a:rPr>
              <a:t>6</a:t>
            </a:r>
            <a:endParaRPr lang="ru-RU" sz="12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1200" b="1" dirty="0">
                <a:solidFill>
                  <a:schemeClr val="bg2">
                    <a:lumMod val="25000"/>
                  </a:schemeClr>
                </a:solidFill>
              </a:rPr>
              <a:t>Бюджетные 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</a:rPr>
              <a:t>расходы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</a:rPr>
              <a:t>…………………………………………………………………………………</a:t>
            </a:r>
            <a:r>
              <a:rPr lang="en-US" sz="1200" b="1" dirty="0" smtClean="0">
                <a:solidFill>
                  <a:schemeClr val="bg2">
                    <a:lumMod val="25000"/>
                  </a:schemeClr>
                </a:solidFill>
              </a:rPr>
              <a:t>……………………………..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</a:rPr>
              <a:t>..…</a:t>
            </a:r>
            <a:r>
              <a:rPr lang="en-US" sz="1200" b="1" dirty="0" smtClean="0">
                <a:solidFill>
                  <a:schemeClr val="bg2">
                    <a:lumMod val="25000"/>
                  </a:schemeClr>
                </a:solidFill>
              </a:rPr>
              <a:t>…………………………….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</a:rPr>
              <a:t>…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</a:rPr>
              <a:t>слайд №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</a:rPr>
              <a:t>1</a:t>
            </a:r>
            <a:r>
              <a:rPr lang="en-US" sz="1200" b="1" dirty="0" smtClean="0">
                <a:solidFill>
                  <a:schemeClr val="bg2">
                    <a:lumMod val="25000"/>
                  </a:schemeClr>
                </a:solidFill>
              </a:rPr>
              <a:t>7</a:t>
            </a:r>
            <a:endParaRPr lang="en-US" sz="1200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1200" b="1" dirty="0">
                <a:solidFill>
                  <a:schemeClr val="bg2">
                    <a:lumMod val="25000"/>
                  </a:schemeClr>
                </a:solidFill>
              </a:rPr>
              <a:t>Муниципальная программа «Повышение энергоэффективности в муниципальном образовании Каргасокский район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</a:rPr>
              <a:t>»……………………………………………………………………………………</a:t>
            </a:r>
            <a:r>
              <a:rPr lang="en-US" sz="1200" b="1" dirty="0" smtClean="0">
                <a:solidFill>
                  <a:schemeClr val="bg2">
                    <a:lumMod val="25000"/>
                  </a:schemeClr>
                </a:solidFill>
              </a:rPr>
              <a:t>…………………………………………………………………………………….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</a:rPr>
              <a:t>…</a:t>
            </a:r>
            <a:r>
              <a:rPr lang="ru-RU" sz="1200" b="1" dirty="0">
                <a:solidFill>
                  <a:schemeClr val="bg2">
                    <a:lumMod val="25000"/>
                  </a:schemeClr>
                </a:solidFill>
              </a:rPr>
              <a:t>слайд №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</a:rPr>
              <a:t>2</a:t>
            </a:r>
            <a:r>
              <a:rPr lang="en-US" sz="1200" b="1" dirty="0" smtClean="0">
                <a:solidFill>
                  <a:schemeClr val="bg2">
                    <a:lumMod val="25000"/>
                  </a:schemeClr>
                </a:solidFill>
              </a:rPr>
              <a:t>1</a:t>
            </a:r>
            <a:endParaRPr lang="ru-RU" sz="1200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1200" b="1" dirty="0">
                <a:solidFill>
                  <a:schemeClr val="bg2">
                    <a:lumMod val="25000"/>
                  </a:schemeClr>
                </a:solidFill>
              </a:rPr>
              <a:t>Муниципальная программа «Обеспечение безопасности жизнедеятельности населения муниципального образования «Каргасокский район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</a:rPr>
              <a:t>»»…………………………………………………………</a:t>
            </a:r>
            <a:r>
              <a:rPr lang="en-US" sz="1200" b="1" dirty="0" smtClean="0">
                <a:solidFill>
                  <a:schemeClr val="bg2">
                    <a:lumMod val="25000"/>
                  </a:schemeClr>
                </a:solidFill>
              </a:rPr>
              <a:t>……………………………………………………………………………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</a:rPr>
              <a:t>………….</a:t>
            </a:r>
            <a:r>
              <a:rPr lang="ru-RU" sz="1200" b="1" dirty="0">
                <a:solidFill>
                  <a:schemeClr val="bg2">
                    <a:lumMod val="25000"/>
                  </a:schemeClr>
                </a:solidFill>
              </a:rPr>
              <a:t>слайд №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</a:rPr>
              <a:t>2</a:t>
            </a:r>
            <a:r>
              <a:rPr lang="en-US" sz="1200" b="1" dirty="0" smtClean="0">
                <a:solidFill>
                  <a:schemeClr val="bg2">
                    <a:lumMod val="25000"/>
                  </a:schemeClr>
                </a:solidFill>
              </a:rPr>
              <a:t>6</a:t>
            </a:r>
            <a:endParaRPr lang="ru-RU" sz="1200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Муниципальная программа</a:t>
            </a:r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«Развитие молодёжной политики, физической культуры и спорта на территории муниципального образования «Каргасокский район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»»………………………</a:t>
            </a:r>
            <a:r>
              <a:rPr lang="en-US" sz="12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……………………………………………..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………</a:t>
            </a:r>
            <a:r>
              <a:rPr lang="en-US" sz="12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……………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….</a:t>
            </a:r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слайд №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3</a:t>
            </a:r>
            <a:r>
              <a:rPr lang="en-US" sz="12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1</a:t>
            </a:r>
            <a:endParaRPr lang="ru-RU" sz="1200" b="1" dirty="0">
              <a:solidFill>
                <a:schemeClr val="bg2">
                  <a:lumMod val="25000"/>
                </a:schemeClr>
              </a:solidFill>
              <a:ea typeface="Times New Roman" pitchFamily="18" charset="0"/>
              <a:cs typeface="Times New Roman" pitchFamily="18" charset="0"/>
            </a:endParaRPr>
          </a:p>
          <a:p>
            <a:r>
              <a:rPr lang="ru-RU" sz="1200" b="1" dirty="0">
                <a:solidFill>
                  <a:schemeClr val="bg2">
                    <a:lumMod val="25000"/>
                  </a:schemeClr>
                </a:solidFill>
              </a:rPr>
              <a:t>Муниципальная программа «Обеспечение доступным  и комфортным жильем и коммунальными услугами жителей муниципального образования «Каргасокский район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</a:rPr>
              <a:t>»……………………………………</a:t>
            </a:r>
            <a:r>
              <a:rPr lang="en-US" sz="1200" b="1" dirty="0" smtClean="0">
                <a:solidFill>
                  <a:schemeClr val="bg2">
                    <a:lumMod val="25000"/>
                  </a:schemeClr>
                </a:solidFill>
              </a:rPr>
              <a:t>………………………………………………………..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</a:rPr>
              <a:t>….</a:t>
            </a:r>
            <a:r>
              <a:rPr lang="ru-RU" sz="1200" b="1" dirty="0">
                <a:solidFill>
                  <a:schemeClr val="bg2">
                    <a:lumMod val="25000"/>
                  </a:schemeClr>
                </a:solidFill>
              </a:rPr>
              <a:t>слайд №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</a:rPr>
              <a:t>3</a:t>
            </a:r>
            <a:r>
              <a:rPr lang="en-US" sz="1200" b="1" dirty="0" smtClean="0">
                <a:solidFill>
                  <a:schemeClr val="bg2">
                    <a:lumMod val="25000"/>
                  </a:schemeClr>
                </a:solidFill>
              </a:rPr>
              <a:t>6</a:t>
            </a:r>
            <a:endParaRPr lang="ru-RU" sz="1200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1200" b="1" dirty="0">
                <a:solidFill>
                  <a:schemeClr val="bg2">
                    <a:lumMod val="25000"/>
                  </a:schemeClr>
                </a:solidFill>
              </a:rPr>
              <a:t>Муниципальная программа «Развитие культуры и туризма в муниципальном образовании «Каргасокский район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</a:rPr>
              <a:t>»……………………………………………………………………………………………………</a:t>
            </a:r>
            <a:r>
              <a:rPr lang="en-US" sz="1200" b="1" dirty="0" smtClean="0">
                <a:solidFill>
                  <a:schemeClr val="bg2">
                    <a:lumMod val="25000"/>
                  </a:schemeClr>
                </a:solidFill>
              </a:rPr>
              <a:t>……………………………………………………………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</a:rPr>
              <a:t>…….</a:t>
            </a:r>
            <a:r>
              <a:rPr lang="ru-RU" sz="1200" b="1" dirty="0">
                <a:solidFill>
                  <a:schemeClr val="bg2">
                    <a:lumMod val="25000"/>
                  </a:schemeClr>
                </a:solidFill>
              </a:rPr>
              <a:t>слайд №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</a:rPr>
              <a:t>4</a:t>
            </a:r>
            <a:r>
              <a:rPr lang="en-US" sz="1200" b="1" dirty="0" smtClean="0">
                <a:solidFill>
                  <a:schemeClr val="bg2">
                    <a:lumMod val="25000"/>
                  </a:schemeClr>
                </a:solidFill>
              </a:rPr>
              <a:t>7</a:t>
            </a:r>
            <a:endParaRPr lang="ru-RU" sz="1200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1200" b="1" dirty="0">
                <a:solidFill>
                  <a:schemeClr val="bg2">
                    <a:lumMod val="25000"/>
                  </a:schemeClr>
                </a:solidFill>
              </a:rPr>
              <a:t>Муниципальная программа «Развитие образования в муниципальном образовании «Каргасокский район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</a:rPr>
              <a:t>»………………………………………………………………………………………………...…</a:t>
            </a:r>
            <a:r>
              <a:rPr lang="en-US" sz="1200" b="1" dirty="0" smtClean="0">
                <a:solidFill>
                  <a:schemeClr val="bg2">
                    <a:lumMod val="25000"/>
                  </a:schemeClr>
                </a:solidFill>
              </a:rPr>
              <a:t>……………………………………………………………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</a:rPr>
              <a:t>……</a:t>
            </a:r>
            <a:r>
              <a:rPr lang="ru-RU" sz="1200" b="1" dirty="0">
                <a:solidFill>
                  <a:schemeClr val="bg2">
                    <a:lumMod val="25000"/>
                  </a:schemeClr>
                </a:solidFill>
              </a:rPr>
              <a:t>слайд №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</a:rPr>
              <a:t>5</a:t>
            </a:r>
            <a:r>
              <a:rPr lang="en-US" sz="1200" b="1" dirty="0" smtClean="0">
                <a:solidFill>
                  <a:schemeClr val="bg2">
                    <a:lumMod val="25000"/>
                  </a:schemeClr>
                </a:solidFill>
              </a:rPr>
              <a:t>3</a:t>
            </a:r>
            <a:endParaRPr lang="ru-RU" sz="1200" b="1" u="sng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endParaRPr lang="ru-RU" sz="12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sz="1400" b="1" u="sng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sz="1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sz="1400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067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1435608" y="485800"/>
            <a:ext cx="7498080" cy="1143000"/>
          </a:xfrm>
        </p:spPr>
        <p:txBody>
          <a:bodyPr>
            <a:noAutofit/>
          </a:bodyPr>
          <a:lstStyle/>
          <a:p>
            <a:pPr algn="r"/>
            <a:r>
              <a:rPr lang="ru-RU" sz="3200" b="1" dirty="0" smtClean="0"/>
              <a:t>Основная направленность мероприятий Программы в 201</a:t>
            </a:r>
            <a:r>
              <a:rPr lang="en-US" sz="3200" b="1" dirty="0"/>
              <a:t>9</a:t>
            </a:r>
            <a:r>
              <a:rPr lang="ru-RU" sz="3200" b="1" dirty="0" smtClean="0"/>
              <a:t>-20</a:t>
            </a:r>
            <a:r>
              <a:rPr lang="en-US" sz="3200" b="1" dirty="0" smtClean="0"/>
              <a:t>21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гг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868760"/>
            <a:ext cx="7498080" cy="4800600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надлежащего уровня антитеррористической защищенности и защиты от проявлений экстремистской деятельности на территории муниципального образования «Каргасокский район»</a:t>
            </a:r>
          </a:p>
          <a:p>
            <a:pPr algn="just">
              <a:defRPr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условий для сокращения количества лиц, погибших в результате ДТП, количества ДТП</a:t>
            </a:r>
          </a:p>
          <a:p>
            <a:pPr algn="just">
              <a:defRPr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Привлечение граждан Российской Федерации к охране общественного порядка на территории муниципального образования «Каргасокский район»</a:t>
            </a:r>
          </a:p>
          <a:p>
            <a:pPr algn="just"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Программа реализуется в том числе и за счет смет учреждений</a:t>
            </a:r>
            <a:endParaRPr lang="ru-RU" sz="2400" dirty="0"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721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-36512" y="1772816"/>
            <a:ext cx="8712968" cy="4464496"/>
          </a:xfrm>
        </p:spPr>
        <p:txBody>
          <a:bodyPr>
            <a:normAutofit fontScale="90000"/>
          </a:bodyPr>
          <a:lstStyle/>
          <a:p>
            <a:pPr lvl="0" algn="r" eaLnBrk="0" fontAlgn="base" hangingPunct="0">
              <a:spcAft>
                <a:spcPct val="0"/>
              </a:spcAft>
            </a:pP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Муниципальная </a:t>
            </a:r>
            <a:r>
              <a:rPr lang="ru-RU" sz="4000" b="1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программа</a:t>
            </a:r>
            <a:r>
              <a:rPr lang="ru-RU" sz="4000" b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/>
            </a:r>
            <a:br>
              <a:rPr lang="ru-RU" sz="4000" b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</a:br>
            <a:r>
              <a:rPr lang="ru-RU" sz="4000" b="1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«Развитие молодёжной политики, физической культуры </a:t>
            </a:r>
            <a:br>
              <a:rPr lang="ru-RU" sz="4000" b="1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и спорта на территории муниципального образования «Каргасокский район»»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</a:br>
            <a:r>
              <a:rPr lang="ru-RU" sz="3100" i="1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утверждена  постановлением </a:t>
            </a:r>
            <a:br>
              <a:rPr lang="ru-RU" sz="3100" i="1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</a:br>
            <a:r>
              <a:rPr lang="ru-RU" sz="3100" i="1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Администрации Каргасокского района </a:t>
            </a:r>
            <a:r>
              <a:rPr lang="ru-RU" sz="3100" i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3100" i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</a:br>
            <a:r>
              <a:rPr lang="ru-RU" sz="3100" i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от </a:t>
            </a:r>
            <a:r>
              <a:rPr lang="ru-RU" sz="3100" i="1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11.10.2015 года №</a:t>
            </a:r>
            <a:r>
              <a:rPr lang="ru-RU" sz="3100" i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175</a:t>
            </a:r>
            <a:r>
              <a:rPr lang="ru-RU" sz="3100" i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/>
            </a:r>
            <a:br>
              <a:rPr lang="ru-RU" sz="3100" i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</a:br>
            <a:r>
              <a:rPr lang="ru-RU" sz="3100" i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период реализации </a:t>
            </a:r>
            <a:r>
              <a:rPr lang="ru-RU" sz="3100" i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2019 </a:t>
            </a:r>
            <a:r>
              <a:rPr lang="ru-RU" sz="3100" i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– </a:t>
            </a:r>
            <a:r>
              <a:rPr lang="ru-RU" sz="3100" i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2021 </a:t>
            </a:r>
            <a:r>
              <a:rPr lang="ru-RU" sz="3100" i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гг</a:t>
            </a:r>
            <a:endParaRPr lang="ru-RU" sz="31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44375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03648" y="1124744"/>
            <a:ext cx="7200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Программа является комплексным и системным планом мероприятий для поэтапного увеличения численности населения, систематически занимающегося физической культурой и спортом</a:t>
            </a:r>
          </a:p>
          <a:p>
            <a:pPr algn="just"/>
            <a:endParaRPr lang="ru-RU" sz="2400" dirty="0" smtClean="0">
              <a:solidFill>
                <a:schemeClr val="bg2">
                  <a:lumMod val="25000"/>
                </a:schemeClr>
              </a:solidFill>
              <a:latin typeface="+mj-lt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Программа предусматривает  реализацию комплекса мероприятий, направленных на создание благоприятных условий для занятий физической культурой и спортом на территории Каргасокского района 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8" name="Picture 2" descr="Картинки по запросу спор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5085184"/>
            <a:ext cx="2448272" cy="15121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2985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Картинки по запросу спор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5431252"/>
            <a:ext cx="4608512" cy="123810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71599" y="686887"/>
            <a:ext cx="780426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u="sng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Цель Программы:</a:t>
            </a:r>
            <a:endParaRPr lang="en-US" sz="2400" b="1" u="sng" dirty="0" smtClean="0">
              <a:solidFill>
                <a:schemeClr val="bg2">
                  <a:lumMod val="25000"/>
                </a:schemeClr>
              </a:solidFill>
              <a:latin typeface="+mj-lt"/>
              <a:cs typeface="Times New Roman" pitchFamily="18" charset="0"/>
            </a:endParaRPr>
          </a:p>
          <a:p>
            <a:pPr algn="just"/>
            <a:endParaRPr lang="ru-RU" sz="600" dirty="0" smtClean="0">
              <a:solidFill>
                <a:schemeClr val="bg2">
                  <a:lumMod val="25000"/>
                </a:schemeClr>
              </a:solidFill>
              <a:latin typeface="+mj-lt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«Создание условий для развития физической культуры и спорта и эффективной молодежной политики в муниципальном образовании «Каргасокский район»»</a:t>
            </a:r>
            <a:endParaRPr lang="ru-RU" b="1" dirty="0" smtClean="0">
              <a:solidFill>
                <a:schemeClr val="bg2">
                  <a:lumMod val="25000"/>
                </a:schemeClr>
              </a:solidFill>
              <a:latin typeface="+mj-lt"/>
              <a:cs typeface="Times New Roman" pitchFamily="18" charset="0"/>
            </a:endParaRPr>
          </a:p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2643089"/>
              </p:ext>
            </p:extLst>
          </p:nvPr>
        </p:nvGraphicFramePr>
        <p:xfrm>
          <a:off x="1115615" y="2132856"/>
          <a:ext cx="7660250" cy="3924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7"/>
                <a:gridCol w="1152128"/>
                <a:gridCol w="1152128"/>
                <a:gridCol w="1152128"/>
                <a:gridCol w="1179529"/>
              </a:tblGrid>
              <a:tr h="3600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ПОКАЗАТЕЛИ ЦЕЛИ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 marL="91448" marR="91448" marT="45712" marB="45712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 marL="91448" marR="91448" marT="45712" marB="45712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 marL="91448" marR="91448" marT="45712" marB="4571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1448" marR="91448" marT="45712" marB="45712" anchor="ctr" horzOverflow="overflow"/>
                </a:tc>
              </a:tr>
              <a:tr h="3716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lt"/>
                          <a:ea typeface="Times New Roman"/>
                        </a:rPr>
                        <a:t>Доля населения муниципального образования «Каргасокский район», систематически занимающегося физической культурой и спортом </a:t>
                      </a: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lt"/>
                          <a:ea typeface="Times New Roman"/>
                        </a:rPr>
                        <a:t>, %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44450" marR="44450" marT="0" marB="0"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lt"/>
                          <a:ea typeface="Times New Roman"/>
                        </a:rPr>
                        <a:t>30,5</a:t>
                      </a:r>
                      <a:endParaRPr lang="ru-RU" sz="1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lt"/>
                          <a:ea typeface="Times New Roman"/>
                        </a:rPr>
                        <a:t>30,5</a:t>
                      </a:r>
                      <a:endParaRPr lang="ru-RU" sz="1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lt"/>
                          <a:ea typeface="Times New Roman"/>
                        </a:rPr>
                        <a:t>30,6</a:t>
                      </a:r>
                      <a:endParaRPr lang="ru-RU" sz="1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lt"/>
                          <a:ea typeface="Times New Roman"/>
                        </a:rPr>
                        <a:t>30,6</a:t>
                      </a:r>
                      <a:endParaRPr lang="ru-RU" sz="1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alpha val="70000"/>
                      </a:schemeClr>
                    </a:solidFill>
                  </a:tcPr>
                </a:tc>
              </a:tr>
              <a:tr h="3716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lt"/>
                          <a:ea typeface="Times New Roman"/>
                        </a:rPr>
                        <a:t>Удельный вес молодежи (14 - 30 лет), положительно оценивающей возможности для развития и самореализации молодежи в Каргасокском </a:t>
                      </a: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lt"/>
                          <a:ea typeface="Times New Roman"/>
                        </a:rPr>
                        <a:t>районе, %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44450" marR="44450" marT="0" marB="0"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lt"/>
                          <a:ea typeface="Times New Roman"/>
                        </a:rPr>
                        <a:t>14,0</a:t>
                      </a:r>
                    </a:p>
                  </a:txBody>
                  <a:tcPr marL="44450" marR="44450" marT="0" marB="0" anchor="ctr"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lt"/>
                          <a:ea typeface="Times New Roman"/>
                        </a:rPr>
                        <a:t>14,0</a:t>
                      </a:r>
                    </a:p>
                  </a:txBody>
                  <a:tcPr marL="44450" marR="44450" marT="0" marB="0" anchor="ctr"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lt"/>
                          <a:ea typeface="Times New Roman"/>
                        </a:rPr>
                        <a:t>14,1</a:t>
                      </a:r>
                      <a:endParaRPr lang="ru-RU" sz="1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lt"/>
                          <a:ea typeface="Times New Roman"/>
                        </a:rPr>
                        <a:t>14,2</a:t>
                      </a:r>
                      <a:endParaRPr lang="ru-RU" sz="1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233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260648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Объем финансирования Программы</a:t>
            </a:r>
            <a:endParaRPr lang="ru-RU" sz="2400" b="1" dirty="0">
              <a:solidFill>
                <a:schemeClr val="bg2">
                  <a:lumMod val="25000"/>
                </a:schemeClr>
              </a:solidFill>
              <a:latin typeface="+mj-lt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3799544"/>
              </p:ext>
            </p:extLst>
          </p:nvPr>
        </p:nvGraphicFramePr>
        <p:xfrm>
          <a:off x="467544" y="2348881"/>
          <a:ext cx="8424936" cy="27750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3291"/>
                <a:gridCol w="1099237"/>
                <a:gridCol w="1152128"/>
                <a:gridCol w="1224136"/>
                <a:gridCol w="1296144"/>
              </a:tblGrid>
              <a:tr h="5481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Наименование подпрограмм</a:t>
                      </a:r>
                    </a:p>
                  </a:txBody>
                  <a:tcPr marT="45727" marB="45727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2018 год</a:t>
                      </a:r>
                    </a:p>
                  </a:txBody>
                  <a:tcPr marT="45727" marB="45727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2019 год</a:t>
                      </a:r>
                    </a:p>
                  </a:txBody>
                  <a:tcPr marT="45727" marB="45727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20120 год</a:t>
                      </a: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T="45727" marB="45727" horzOverflow="overflow"/>
                </a:tc>
              </a:tr>
              <a:tr h="812060">
                <a:tc>
                  <a:txBody>
                    <a:bodyPr/>
                    <a:lstStyle/>
                    <a:p>
                      <a:pPr algn="just"/>
                      <a:r>
                        <a:rPr lang="ru-RU" sz="1600" u="none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«Развитие физической культуры</a:t>
                      </a:r>
                      <a:r>
                        <a:rPr lang="ru-RU" sz="1600" u="none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и спорта </a:t>
                      </a:r>
                      <a:r>
                        <a:rPr lang="ru-RU" sz="1600" u="none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на территории Каргасокского района»</a:t>
                      </a:r>
                    </a:p>
                    <a:p>
                      <a:pPr algn="just"/>
                      <a:endParaRPr lang="ru-RU" sz="1600" u="none" dirty="0">
                        <a:solidFill>
                          <a:schemeClr val="bg2">
                            <a:lumMod val="25000"/>
                          </a:schemeClr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36</a:t>
                      </a:r>
                      <a:r>
                        <a:rPr lang="ru-RU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 988,8</a:t>
                      </a: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17</a:t>
                      </a:r>
                      <a:r>
                        <a:rPr lang="ru-RU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 980,4</a:t>
                      </a: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1980,4</a:t>
                      </a: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1980,4</a:t>
                      </a: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116008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«Развитие эффективной молодежной политики и патриотического воспитания в Каргасокском районе»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192,0</a:t>
                      </a: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100,0</a:t>
                      </a: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100,0</a:t>
                      </a: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100,0</a:t>
                      </a: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340" name="Picture 4" descr="Картинки по запросу виды спорта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5013176"/>
            <a:ext cx="2376264" cy="151279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740352" y="1988840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тыс. руб.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67467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19672" y="509771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Основные направления расходования средств на реализацию Программы в 2019 году</a:t>
            </a:r>
            <a:endParaRPr lang="ru-RU" sz="2400" b="1" dirty="0">
              <a:solidFill>
                <a:schemeClr val="bg2">
                  <a:lumMod val="2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1844824"/>
            <a:ext cx="777686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sz="1600" spc="50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Организация и проведение официальных спортивно-массовых мероприятий среди населения на территории Каргасокского района;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spc="50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Организация участия сборных команд Каргасокского района в официальных межмуниципальных, региональных и всероссийских физкультурно-спортивных мероприятиях;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spc="50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Стимулирование спортсменов Каргасокского района и их тренеров к высоким спортивным достижениям;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spc="50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Укрепление материально-технической базы отрасли спорта путем приобретения спортивного инвентаря и оборудования;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spc="50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Реализация крупного инвестиционного проекта по реконструкции стадиона «Юность» в с. Каргасок;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spc="50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Организация участия талантливой молодёжи  в региональных форумах, конкурсах,  фестивалях. </a:t>
            </a:r>
            <a:endParaRPr lang="ru-RU" sz="1600" spc="50" dirty="0">
              <a:solidFill>
                <a:schemeClr val="bg2">
                  <a:lumMod val="25000"/>
                </a:schemeClr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7413" name="Picture 5" descr="Картинки по запросу виды спорта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5508104" y="5517232"/>
            <a:ext cx="3300366" cy="7920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5597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07950" y="1556792"/>
            <a:ext cx="9036050" cy="304854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/>
              <a:t> </a:t>
            </a:r>
            <a:r>
              <a:rPr lang="ru-RU" b="1" dirty="0"/>
              <a:t/>
            </a:r>
            <a:br>
              <a:rPr lang="ru-RU" b="1" dirty="0"/>
            </a:br>
            <a:endParaRPr lang="ru-RU" dirty="0">
              <a:solidFill>
                <a:schemeClr val="bg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568" y="476672"/>
            <a:ext cx="820891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b="1" dirty="0">
                <a:solidFill>
                  <a:schemeClr val="bg2">
                    <a:lumMod val="25000"/>
                  </a:schemeClr>
                </a:solidFill>
              </a:rPr>
              <a:t>Муниципальная программа «Обеспечение доступным  и комфортным жильем и коммунальными услугами жителей муниципального образования «Каргасокский район</a:t>
            </a: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</a:rPr>
              <a:t>»</a:t>
            </a:r>
          </a:p>
          <a:p>
            <a:pPr algn="r"/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</a:rPr>
              <a:t>Утверждена постановлением </a:t>
            </a:r>
          </a:p>
          <a:p>
            <a:pPr algn="r"/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</a:rPr>
              <a:t>Администрации </a:t>
            </a:r>
            <a:r>
              <a:rPr lang="ru-RU" sz="2800" b="1" i="1" dirty="0" err="1" smtClean="0">
                <a:solidFill>
                  <a:schemeClr val="bg2">
                    <a:lumMod val="25000"/>
                  </a:schemeClr>
                </a:solidFill>
              </a:rPr>
              <a:t>Каргасокского</a:t>
            </a:r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</a:rPr>
              <a:t> района от 27.10.2015  №160</a:t>
            </a:r>
            <a:endParaRPr lang="ru-RU" sz="2800" i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4990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4000" b="1" dirty="0" smtClean="0"/>
              <a:t>Цели программы</a:t>
            </a:r>
            <a:endParaRPr lang="ru-RU" sz="4000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/>
              <a:t>Цель </a:t>
            </a:r>
            <a:r>
              <a:rPr lang="ru-RU" dirty="0"/>
              <a:t>1 -   Повышение доступности жилья и улучшение качества жилищного обеспечения населения муниципального образования «Каргасокский район»</a:t>
            </a:r>
          </a:p>
          <a:p>
            <a:pPr algn="just"/>
            <a:r>
              <a:rPr lang="ru-RU" dirty="0"/>
              <a:t>Цель 2 - Повышение качества и надежности предоставления жилищно-коммунальных услуг населению муниципального образования «Каргасокский район»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57351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4000" b="1" dirty="0" smtClean="0"/>
              <a:t>Показатели цели №1</a:t>
            </a:r>
            <a:endParaRPr lang="ru-RU" sz="4000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 algn="just">
              <a:buFont typeface="Wingdings" pitchFamily="2" charset="2"/>
              <a:buChar char="ü"/>
            </a:pPr>
            <a:r>
              <a:rPr lang="ru-RU" dirty="0" smtClean="0"/>
              <a:t>Доля </a:t>
            </a:r>
            <a:r>
              <a:rPr lang="ru-RU" dirty="0"/>
              <a:t>граждан, улучшивших жилищные условия в рамках подпрограмм, от общей </a:t>
            </a:r>
            <a:r>
              <a:rPr lang="ru-RU" dirty="0" smtClean="0"/>
              <a:t>численности признанных </a:t>
            </a:r>
            <a:r>
              <a:rPr lang="ru-RU" dirty="0"/>
              <a:t>участниками, </a:t>
            </a:r>
            <a:r>
              <a:rPr lang="ru-RU" dirty="0" smtClean="0"/>
              <a:t>201</a:t>
            </a:r>
            <a:r>
              <a:rPr lang="en-US" dirty="0" smtClean="0"/>
              <a:t>8</a:t>
            </a:r>
            <a:r>
              <a:rPr lang="ru-RU" dirty="0" smtClean="0"/>
              <a:t> </a:t>
            </a:r>
            <a:r>
              <a:rPr lang="ru-RU" dirty="0"/>
              <a:t>г. – </a:t>
            </a:r>
            <a:r>
              <a:rPr lang="ru-RU" dirty="0" smtClean="0"/>
              <a:t>9</a:t>
            </a:r>
            <a:r>
              <a:rPr lang="en-US" dirty="0" smtClean="0"/>
              <a:t>3</a:t>
            </a:r>
            <a:r>
              <a:rPr lang="ru-RU" dirty="0" smtClean="0"/>
              <a:t>,</a:t>
            </a:r>
            <a:r>
              <a:rPr lang="en-US" dirty="0" smtClean="0"/>
              <a:t>48</a:t>
            </a:r>
            <a:r>
              <a:rPr lang="ru-RU" dirty="0" smtClean="0"/>
              <a:t> </a:t>
            </a:r>
            <a:r>
              <a:rPr lang="ru-RU" dirty="0"/>
              <a:t>%, </a:t>
            </a:r>
            <a:r>
              <a:rPr lang="ru-RU" dirty="0" smtClean="0"/>
              <a:t>201</a:t>
            </a:r>
            <a:r>
              <a:rPr lang="en-US" dirty="0" smtClean="0"/>
              <a:t>9</a:t>
            </a:r>
            <a:r>
              <a:rPr lang="ru-RU" dirty="0" smtClean="0"/>
              <a:t> </a:t>
            </a:r>
            <a:r>
              <a:rPr lang="ru-RU" dirty="0"/>
              <a:t>г. – </a:t>
            </a:r>
            <a:r>
              <a:rPr lang="en-US" dirty="0" smtClean="0"/>
              <a:t>95</a:t>
            </a:r>
            <a:r>
              <a:rPr lang="ru-RU" dirty="0" smtClean="0"/>
              <a:t>,</a:t>
            </a:r>
            <a:r>
              <a:rPr lang="en-US" dirty="0" smtClean="0"/>
              <a:t>56</a:t>
            </a:r>
            <a:r>
              <a:rPr lang="ru-RU" dirty="0" smtClean="0"/>
              <a:t> </a:t>
            </a:r>
            <a:r>
              <a:rPr lang="ru-RU" dirty="0"/>
              <a:t>%, </a:t>
            </a:r>
            <a:r>
              <a:rPr lang="ru-RU" dirty="0" smtClean="0"/>
              <a:t>20</a:t>
            </a:r>
            <a:r>
              <a:rPr lang="en-US" dirty="0" smtClean="0"/>
              <a:t>20</a:t>
            </a:r>
            <a:r>
              <a:rPr lang="ru-RU" dirty="0" smtClean="0"/>
              <a:t> </a:t>
            </a:r>
            <a:r>
              <a:rPr lang="ru-RU" dirty="0"/>
              <a:t>г. – </a:t>
            </a:r>
            <a:r>
              <a:rPr lang="ru-RU" dirty="0" smtClean="0"/>
              <a:t>9</a:t>
            </a:r>
            <a:r>
              <a:rPr lang="en-US" dirty="0" smtClean="0"/>
              <a:t>3</a:t>
            </a:r>
            <a:r>
              <a:rPr lang="ru-RU" dirty="0" smtClean="0"/>
              <a:t>,</a:t>
            </a:r>
            <a:r>
              <a:rPr lang="en-US" dirty="0" smtClean="0"/>
              <a:t>73</a:t>
            </a:r>
            <a:r>
              <a:rPr lang="ru-RU" dirty="0" smtClean="0"/>
              <a:t>%, 2021 г. – 94%.</a:t>
            </a:r>
            <a:endParaRPr lang="ru-RU" dirty="0"/>
          </a:p>
          <a:p>
            <a:pPr lvl="0" algn="just">
              <a:buFont typeface="Wingdings" pitchFamily="2" charset="2"/>
              <a:buChar char="ü"/>
            </a:pPr>
            <a:r>
              <a:rPr lang="ru-RU" dirty="0"/>
              <a:t>Доля ветеранов Великой Отечественной войны 1941-1945 годов и вдов участников Великой Отечественной войны 1941-1945 годов, которым оказана помощь в ремонте жилых помещений, в общей численности ветеранов Великой Отечественной войны 1941-1945 годов и вдов участников Великой Отечественной войны 1941-1945 годов, 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dirty="0" smtClean="0"/>
              <a:t>201</a:t>
            </a:r>
            <a:r>
              <a:rPr lang="en-US" dirty="0" smtClean="0"/>
              <a:t>8</a:t>
            </a:r>
            <a:r>
              <a:rPr lang="ru-RU" dirty="0" smtClean="0"/>
              <a:t> </a:t>
            </a:r>
            <a:r>
              <a:rPr lang="ru-RU" dirty="0"/>
              <a:t>г. – </a:t>
            </a:r>
            <a:r>
              <a:rPr lang="en-US" dirty="0" smtClean="0"/>
              <a:t>4,4%</a:t>
            </a:r>
            <a:r>
              <a:rPr lang="ru-RU" dirty="0" smtClean="0"/>
              <a:t>, 201</a:t>
            </a:r>
            <a:r>
              <a:rPr lang="en-US" dirty="0" smtClean="0"/>
              <a:t>9</a:t>
            </a:r>
            <a:r>
              <a:rPr lang="ru-RU" dirty="0" smtClean="0"/>
              <a:t> </a:t>
            </a:r>
            <a:r>
              <a:rPr lang="ru-RU" dirty="0"/>
              <a:t>г. – </a:t>
            </a:r>
            <a:r>
              <a:rPr lang="en-US" dirty="0"/>
              <a:t>5</a:t>
            </a:r>
            <a:r>
              <a:rPr lang="ru-RU" dirty="0" smtClean="0"/>
              <a:t> </a:t>
            </a:r>
            <a:r>
              <a:rPr lang="ru-RU" dirty="0"/>
              <a:t>%, </a:t>
            </a:r>
            <a:r>
              <a:rPr lang="ru-RU" dirty="0" smtClean="0"/>
              <a:t>20</a:t>
            </a:r>
            <a:r>
              <a:rPr lang="en-US" dirty="0" smtClean="0"/>
              <a:t>20</a:t>
            </a:r>
            <a:r>
              <a:rPr lang="ru-RU" dirty="0" smtClean="0"/>
              <a:t> </a:t>
            </a:r>
            <a:r>
              <a:rPr lang="ru-RU" dirty="0"/>
              <a:t>г. – </a:t>
            </a:r>
            <a:r>
              <a:rPr lang="ru-RU" dirty="0" smtClean="0"/>
              <a:t>5</a:t>
            </a:r>
            <a:r>
              <a:rPr lang="en-US" dirty="0" smtClean="0"/>
              <a:t>,8</a:t>
            </a:r>
            <a:r>
              <a:rPr lang="ru-RU" dirty="0" smtClean="0"/>
              <a:t>%, 2021 г. – 6,1%.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79511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4000" b="1" dirty="0" smtClean="0"/>
              <a:t>Показатели цели №2</a:t>
            </a:r>
            <a:endParaRPr lang="ru-RU" sz="4000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Calibri" pitchFamily="34" charset="0"/>
              </a:rPr>
              <a:t>Доля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Calibri" pitchFamily="34" charset="0"/>
              </a:rPr>
              <a:t>жилищного фонда, оборудованного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Calibri" pitchFamily="34" charset="0"/>
              </a:rPr>
              <a:t>водопроводом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Calibri" pitchFamily="34" charset="0"/>
              </a:rPr>
              <a:t>:</a:t>
            </a:r>
            <a:endParaRPr lang="ru-RU" dirty="0">
              <a:solidFill>
                <a:schemeClr val="bg2">
                  <a:lumMod val="25000"/>
                </a:schemeClr>
              </a:solidFill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Calibri" pitchFamily="34" charset="0"/>
              </a:rPr>
              <a:t>201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Calibri" pitchFamily="34" charset="0"/>
              </a:rPr>
              <a:t>8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Calibri" pitchFamily="34" charset="0"/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Calibri" pitchFamily="34" charset="0"/>
              </a:rPr>
              <a:t>г. –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Calibri" pitchFamily="34" charset="0"/>
              </a:rPr>
              <a:t>6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Calibri" pitchFamily="34" charset="0"/>
              </a:rPr>
              <a:t>4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Calibri" pitchFamily="34" charset="0"/>
              </a:rPr>
              <a:t>,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Calibri" pitchFamily="34" charset="0"/>
              </a:rPr>
              <a:t>52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Calibri" pitchFamily="34" charset="0"/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Calibri" pitchFamily="34" charset="0"/>
              </a:rPr>
              <a:t>%,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Calibri" pitchFamily="34" charset="0"/>
              </a:rPr>
              <a:t>201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Calibri" pitchFamily="34" charset="0"/>
              </a:rPr>
              <a:t>9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Calibri" pitchFamily="34" charset="0"/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Calibri" pitchFamily="34" charset="0"/>
              </a:rPr>
              <a:t>г. –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Calibri" pitchFamily="34" charset="0"/>
              </a:rPr>
              <a:t>6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Calibri" pitchFamily="34" charset="0"/>
              </a:rPr>
              <a:t>4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Calibri" pitchFamily="34" charset="0"/>
              </a:rPr>
              <a:t>,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Calibri" pitchFamily="34" charset="0"/>
              </a:rPr>
              <a:t>52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Calibri" pitchFamily="34" charset="0"/>
              </a:rPr>
              <a:t>%, 20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Calibri" pitchFamily="34" charset="0"/>
              </a:rPr>
              <a:t>20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Calibri" pitchFamily="34" charset="0"/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Calibri" pitchFamily="34" charset="0"/>
              </a:rPr>
              <a:t>г. –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Calibri" pitchFamily="34" charset="0"/>
              </a:rPr>
              <a:t>64,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Calibri" pitchFamily="34" charset="0"/>
              </a:rPr>
              <a:t>52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Calibri" pitchFamily="34" charset="0"/>
              </a:rPr>
              <a:t>%, 2021 г. – 64,52%. 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dirty="0">
              <a:solidFill>
                <a:schemeClr val="bg2">
                  <a:lumMod val="25000"/>
                </a:schemeClr>
              </a:solidFill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Calibri" pitchFamily="34" charset="0"/>
              </a:rPr>
              <a:t>Доля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Calibri" pitchFamily="34" charset="0"/>
              </a:rPr>
              <a:t>газифицированного жилищного фонда: </a:t>
            </a:r>
            <a:endParaRPr lang="ru-RU" dirty="0">
              <a:solidFill>
                <a:schemeClr val="bg2">
                  <a:lumMod val="25000"/>
                </a:schemeClr>
              </a:solidFill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201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8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г.  –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38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,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1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%,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201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9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г. –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39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%, 20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20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г. –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4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3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,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1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 %, 2021 г. – 44%.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dirty="0">
              <a:solidFill>
                <a:schemeClr val="bg2">
                  <a:lumMod val="25000"/>
                </a:schemeClr>
              </a:solidFill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Calibri" pitchFamily="34" charset="0"/>
              </a:rPr>
              <a:t>Количество аварий на объектах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Calibri" pitchFamily="34" charset="0"/>
              </a:rPr>
              <a:t>ЖКХ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Calibri" pitchFamily="34" charset="0"/>
              </a:rPr>
              <a:t>:</a:t>
            </a:r>
            <a:endParaRPr lang="ru-RU" dirty="0">
              <a:solidFill>
                <a:schemeClr val="bg2">
                  <a:lumMod val="25000"/>
                </a:schemeClr>
              </a:solidFill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201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8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г. – 0 ед.,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201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9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г. – 0 ед.,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20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20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г. – 0 ед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., 2021 г. – 0 ед.</a:t>
            </a:r>
            <a:endParaRPr lang="ru-RU" dirty="0">
              <a:solidFill>
                <a:schemeClr val="bg2">
                  <a:lumMod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850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2630"/>
            <a:ext cx="8229600" cy="562074"/>
          </a:xfrm>
        </p:spPr>
        <p:txBody>
          <a:bodyPr>
            <a:normAutofit/>
          </a:bodyPr>
          <a:lstStyle/>
          <a:p>
            <a:pPr marL="514350" indent="-514350" algn="r">
              <a:buFont typeface="+mj-lt"/>
              <a:buAutoNum type="arabicPeriod"/>
            </a:pPr>
            <a:r>
              <a:rPr lang="ru-RU" sz="2600" b="1" dirty="0" smtClean="0"/>
              <a:t>Общие сведения о бюджете</a:t>
            </a:r>
            <a:endParaRPr lang="ru-RU" sz="2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836712"/>
            <a:ext cx="7992888" cy="5688632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ru-RU" sz="2000" b="1" u="sng" dirty="0" smtClean="0">
                <a:solidFill>
                  <a:schemeClr val="bg2">
                    <a:lumMod val="25000"/>
                  </a:schemeClr>
                </a:solidFill>
              </a:rPr>
              <a:t>1.1. Основные понятия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sz="1200" b="1" i="1" dirty="0" smtClean="0">
                <a:solidFill>
                  <a:schemeClr val="bg2">
                    <a:lumMod val="25000"/>
                  </a:schemeClr>
                </a:solidFill>
              </a:rPr>
              <a:t>Бюджет</a:t>
            </a:r>
            <a:r>
              <a:rPr lang="ru-RU" sz="1200" i="1" dirty="0" smtClean="0">
                <a:solidFill>
                  <a:schemeClr val="bg2">
                    <a:lumMod val="25000"/>
                  </a:schemeClr>
                </a:solidFill>
              </a:rPr>
              <a:t> – это форма образования и расходования денежных средств на финансовое обеспечение определенных задач и функций на определенный период.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sz="1200" b="1" i="1" dirty="0" smtClean="0">
                <a:solidFill>
                  <a:schemeClr val="bg2">
                    <a:lumMod val="25000"/>
                  </a:schemeClr>
                </a:solidFill>
              </a:rPr>
              <a:t>Дефицит бюджета </a:t>
            </a:r>
            <a:r>
              <a:rPr lang="ru-RU" sz="1200" i="1" dirty="0" smtClean="0">
                <a:solidFill>
                  <a:schemeClr val="bg2">
                    <a:lumMod val="25000"/>
                  </a:schemeClr>
                </a:solidFill>
              </a:rPr>
              <a:t>– превышение расходов бюджета над его доходами.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sz="1200" b="1" i="1" dirty="0" smtClean="0">
                <a:solidFill>
                  <a:schemeClr val="bg2">
                    <a:lumMod val="25000"/>
                  </a:schemeClr>
                </a:solidFill>
              </a:rPr>
              <a:t>Профицит бюджета </a:t>
            </a:r>
            <a:r>
              <a:rPr lang="ru-RU" sz="1200" i="1" dirty="0" smtClean="0">
                <a:solidFill>
                  <a:schemeClr val="bg2">
                    <a:lumMod val="25000"/>
                  </a:schemeClr>
                </a:solidFill>
              </a:rPr>
              <a:t>– превышение доходов бюджета над его расходами.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sz="1200" b="1" i="1" dirty="0" smtClean="0">
                <a:solidFill>
                  <a:schemeClr val="bg2">
                    <a:lumMod val="25000"/>
                  </a:schemeClr>
                </a:solidFill>
              </a:rPr>
              <a:t>Расходные обязательства </a:t>
            </a:r>
            <a:r>
              <a:rPr lang="ru-RU" sz="1200" i="1" dirty="0" smtClean="0">
                <a:solidFill>
                  <a:schemeClr val="bg2">
                    <a:lumMod val="25000"/>
                  </a:schemeClr>
                </a:solidFill>
              </a:rPr>
              <a:t>– это обязанность в соответствии с нормативным актом или договором предоставить кому-либо средства из соответствующего бюджета.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sz="1200" b="1" i="1" dirty="0" smtClean="0">
                <a:solidFill>
                  <a:schemeClr val="bg2">
                    <a:lumMod val="25000"/>
                  </a:schemeClr>
                </a:solidFill>
              </a:rPr>
              <a:t>Бюджетные ассигнования </a:t>
            </a:r>
            <a:r>
              <a:rPr lang="ru-RU" sz="1200" i="1" dirty="0" smtClean="0">
                <a:solidFill>
                  <a:schemeClr val="bg2">
                    <a:lumMod val="25000"/>
                  </a:schemeClr>
                </a:solidFill>
              </a:rPr>
              <a:t>– предельные объемы денежных средств, предусмотренных в соответствующем финансовом году для исполнения расходных обязательств этого года.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sz="1200" b="1" i="1" dirty="0" smtClean="0">
                <a:solidFill>
                  <a:schemeClr val="bg2">
                    <a:lumMod val="25000"/>
                  </a:schemeClr>
                </a:solidFill>
              </a:rPr>
              <a:t>Муниципальная программа </a:t>
            </a:r>
            <a:r>
              <a:rPr lang="ru-RU" sz="1200" i="1" dirty="0" smtClean="0">
                <a:solidFill>
                  <a:schemeClr val="bg2">
                    <a:lumMod val="25000"/>
                  </a:schemeClr>
                </a:solidFill>
              </a:rPr>
              <a:t>– документ стратегического планирования, с комплексом мероприятий, взаимоувязанных по задачам, срокам исполнения и финансовым ресурсам, призванных обеспечить эффективное достижение целей и задач социально – экономического развития Каргасокского района.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sz="1200" b="1" i="1" dirty="0" smtClean="0">
                <a:solidFill>
                  <a:schemeClr val="bg2">
                    <a:lumMod val="25000"/>
                  </a:schemeClr>
                </a:solidFill>
              </a:rPr>
              <a:t>Межбюджетные трансферты </a:t>
            </a:r>
            <a:r>
              <a:rPr lang="ru-RU" sz="1200" i="1" dirty="0" smtClean="0">
                <a:solidFill>
                  <a:schemeClr val="bg2">
                    <a:lumMod val="25000"/>
                  </a:schemeClr>
                </a:solidFill>
              </a:rPr>
              <a:t>– средства, предоставляемые одним бюджетом бюджетной системы другому бюджету бюджетной системы.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sz="1200" b="1" i="1" dirty="0" smtClean="0">
                <a:solidFill>
                  <a:schemeClr val="bg2">
                    <a:lumMod val="25000"/>
                  </a:schemeClr>
                </a:solidFill>
              </a:rPr>
              <a:t>Бюджетная система </a:t>
            </a:r>
            <a:r>
              <a:rPr lang="ru-RU" sz="1200" i="1" dirty="0" smtClean="0">
                <a:solidFill>
                  <a:schemeClr val="bg2">
                    <a:lumMod val="25000"/>
                  </a:schemeClr>
                </a:solidFill>
              </a:rPr>
              <a:t>– это совокупность видов бюджетов публично-правовых образований. И бюджет МО «Каргасокский район» и бюджеты сельских поселений являются местными бюджетами. Вместе они образуют консолидированный бюджет Каргасокского района;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sz="1200" b="1" i="1" dirty="0" smtClean="0">
                <a:solidFill>
                  <a:schemeClr val="bg2">
                    <a:lumMod val="25000"/>
                  </a:schemeClr>
                </a:solidFill>
              </a:rPr>
              <a:t>Муниципальный долг – </a:t>
            </a:r>
            <a:r>
              <a:rPr lang="ru-RU" sz="1200" i="1" dirty="0" smtClean="0">
                <a:solidFill>
                  <a:schemeClr val="bg2">
                    <a:lumMod val="25000"/>
                  </a:schemeClr>
                </a:solidFill>
              </a:rPr>
              <a:t>это обязательства муниципального образования по ценным бумагам, бюджетным кредитам, кредитам кредитных организаций или по муниципальным гарантиям;</a:t>
            </a:r>
            <a:r>
              <a:rPr lang="ru-RU" sz="1200" b="1" i="1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sz="1200" b="1" i="1" dirty="0" smtClean="0">
                <a:solidFill>
                  <a:schemeClr val="bg2">
                    <a:lumMod val="25000"/>
                  </a:schemeClr>
                </a:solidFill>
              </a:rPr>
              <a:t>Долговая нагрузка </a:t>
            </a:r>
            <a:r>
              <a:rPr lang="ru-RU" sz="1200" i="1" dirty="0" smtClean="0">
                <a:solidFill>
                  <a:schemeClr val="bg2">
                    <a:lumMod val="25000"/>
                  </a:schemeClr>
                </a:solidFill>
              </a:rPr>
              <a:t>– отношение муниципального долга к объему доходов без учета финансовой помощи.</a:t>
            </a:r>
          </a:p>
          <a:p>
            <a:pPr marL="0" indent="0">
              <a:buNone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37430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8864" y="1052736"/>
            <a:ext cx="8229600" cy="1186392"/>
          </a:xfrm>
        </p:spPr>
        <p:txBody>
          <a:bodyPr>
            <a:noAutofit/>
          </a:bodyPr>
          <a:lstStyle/>
          <a:p>
            <a:pPr lvl="0" algn="r" fontAlgn="base">
              <a:spcAft>
                <a:spcPct val="0"/>
              </a:spcAft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Объем финансирования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Подпрограммы №1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«Ликвидация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ветхого и  аварийного муниципального жилищного фонда» </a:t>
            </a:r>
            <a:r>
              <a:rPr lang="ru-RU" sz="2800" b="1" i="1" u="sng" dirty="0">
                <a:solidFill>
                  <a:prstClr val="black"/>
                </a:solidFill>
                <a:cs typeface="Arial" pitchFamily="34" charset="0"/>
              </a:rPr>
              <a:t/>
            </a:r>
            <a:br>
              <a:rPr lang="ru-RU" sz="2800" b="1" i="1" u="sng" dirty="0">
                <a:solidFill>
                  <a:prstClr val="black"/>
                </a:solidFill>
                <a:cs typeface="Arial" pitchFamily="34" charset="0"/>
              </a:rPr>
            </a:br>
            <a:endParaRPr lang="ru-RU" sz="2800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62352" y="2732856"/>
            <a:ext cx="7858120" cy="4800600"/>
          </a:xfrm>
        </p:spPr>
        <p:txBody>
          <a:bodyPr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2018 </a:t>
            </a:r>
            <a:r>
              <a:rPr lang="ru-RU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г. – </a:t>
            </a:r>
            <a:r>
              <a:rPr lang="ru-RU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480,6 </a:t>
            </a:r>
            <a:r>
              <a:rPr lang="ru-RU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тыс. </a:t>
            </a:r>
            <a:r>
              <a:rPr lang="ru-RU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рублей</a:t>
            </a:r>
            <a:r>
              <a:rPr lang="ru-RU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2019 </a:t>
            </a:r>
            <a:r>
              <a:rPr lang="ru-RU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г. – </a:t>
            </a:r>
            <a:r>
              <a:rPr lang="ru-RU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0 </a:t>
            </a:r>
            <a:r>
              <a:rPr lang="ru-RU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тыс. рублей</a:t>
            </a:r>
            <a:r>
              <a:rPr lang="ru-RU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, 2020 </a:t>
            </a:r>
            <a:r>
              <a:rPr lang="ru-RU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г. – </a:t>
            </a:r>
            <a:r>
              <a:rPr lang="ru-RU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0 </a:t>
            </a:r>
            <a:r>
              <a:rPr lang="ru-RU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тыс. </a:t>
            </a:r>
            <a:r>
              <a:rPr lang="ru-RU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рублей, 2021 г. –0 тыс.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dirty="0">
              <a:solidFill>
                <a:prstClr val="black"/>
              </a:solidFill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dirty="0">
              <a:solidFill>
                <a:prstClr val="black"/>
              </a:solidFill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dirty="0">
              <a:solidFill>
                <a:prstClr val="black"/>
              </a:solidFill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Направление расходов – Ликвидация  жилищного фонда, признанного аварийным или непригодным для </a:t>
            </a:r>
            <a:r>
              <a:rPr lang="ru-RU" sz="2000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проживания.</a:t>
            </a:r>
            <a:endParaRPr lang="ru-RU" sz="2000" dirty="0">
              <a:solidFill>
                <a:prstClr val="black"/>
              </a:solidFill>
              <a:cs typeface="Arial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57510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8864" y="514416"/>
            <a:ext cx="8229600" cy="1186392"/>
          </a:xfrm>
        </p:spPr>
        <p:txBody>
          <a:bodyPr>
            <a:noAutofit/>
          </a:bodyPr>
          <a:lstStyle/>
          <a:p>
            <a:pPr lvl="0" algn="r" fontAlgn="base">
              <a:spcAft>
                <a:spcPct val="0"/>
              </a:spcAft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Объем финансирования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Подпрограммы №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2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«Чистая вода </a:t>
            </a:r>
            <a:r>
              <a:rPr lang="ru-RU" sz="2800" b="1" dirty="0" err="1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Каргасокского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 района» </a:t>
            </a:r>
            <a:r>
              <a:rPr lang="ru-RU" sz="2800" b="1" i="1" u="sng" dirty="0">
                <a:solidFill>
                  <a:prstClr val="black"/>
                </a:solidFill>
                <a:cs typeface="Arial" pitchFamily="34" charset="0"/>
              </a:rPr>
              <a:t/>
            </a:r>
            <a:br>
              <a:rPr lang="ru-RU" sz="2800" b="1" i="1" u="sng" dirty="0">
                <a:solidFill>
                  <a:prstClr val="black"/>
                </a:solidFill>
                <a:cs typeface="Arial" pitchFamily="34" charset="0"/>
              </a:rPr>
            </a:br>
            <a:endParaRPr lang="ru-RU" sz="2800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62352" y="1796752"/>
            <a:ext cx="7858120" cy="4800600"/>
          </a:xfrm>
        </p:spPr>
        <p:txBody>
          <a:bodyPr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2019 </a:t>
            </a:r>
            <a:r>
              <a:rPr lang="ru-RU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г. </a:t>
            </a:r>
            <a:r>
              <a:rPr lang="ru-RU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– 45,0 тыс. руб.,  2020 г. – 0 тыс. руб., 2021 г. – 0 тыс. руб.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accent3"/>
                </a:solidFill>
                <a:cs typeface="Times New Roman" pitchFamily="18" charset="0"/>
              </a:rPr>
              <a:t>Направления расходования средств –  приобретение насоса на очистные сооружения в </a:t>
            </a:r>
            <a:r>
              <a:rPr lang="ru-RU" sz="2000" dirty="0" err="1" smtClean="0">
                <a:solidFill>
                  <a:schemeClr val="accent3"/>
                </a:solidFill>
                <a:cs typeface="Times New Roman" pitchFamily="18" charset="0"/>
              </a:rPr>
              <a:t>Каргаске</a:t>
            </a:r>
            <a:endParaRPr lang="ru-RU" sz="2000" dirty="0" smtClean="0">
              <a:solidFill>
                <a:schemeClr val="accent3"/>
              </a:solidFill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accent3"/>
                </a:solidFill>
                <a:cs typeface="Times New Roman" pitchFamily="18" charset="0"/>
              </a:rPr>
              <a:t>при получении </a:t>
            </a:r>
            <a:r>
              <a:rPr lang="ru-RU" sz="2000" dirty="0" err="1" smtClean="0">
                <a:solidFill>
                  <a:schemeClr val="accent3"/>
                </a:solidFill>
                <a:cs typeface="Times New Roman" pitchFamily="18" charset="0"/>
              </a:rPr>
              <a:t>софинансирования</a:t>
            </a:r>
            <a:r>
              <a:rPr lang="ru-RU" sz="2000" dirty="0" smtClean="0">
                <a:solidFill>
                  <a:schemeClr val="accent3"/>
                </a:solidFill>
                <a:cs typeface="Times New Roman" pitchFamily="18" charset="0"/>
              </a:rPr>
              <a:t> из областного бюджета – строительство станции водоподготовки и водопроводных сетей вс. Средний </a:t>
            </a:r>
            <a:r>
              <a:rPr lang="ru-RU" sz="2000" dirty="0" err="1" smtClean="0">
                <a:solidFill>
                  <a:schemeClr val="accent3"/>
                </a:solidFill>
                <a:cs typeface="Times New Roman" pitchFamily="18" charset="0"/>
              </a:rPr>
              <a:t>Васюган</a:t>
            </a:r>
            <a:endParaRPr lang="ru-RU" sz="20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5162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62880" y="620688"/>
            <a:ext cx="8229600" cy="1296144"/>
          </a:xfrm>
        </p:spPr>
        <p:txBody>
          <a:bodyPr>
            <a:normAutofit fontScale="90000"/>
          </a:bodyPr>
          <a:lstStyle/>
          <a:p>
            <a:pPr lvl="0" algn="r"/>
            <a:r>
              <a:rPr lang="ru-RU" sz="3100" b="1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Объем финансирования Подпрограммы  </a:t>
            </a:r>
            <a:r>
              <a:rPr lang="ru-RU" sz="31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№</a:t>
            </a:r>
            <a:r>
              <a:rPr lang="ru-RU" sz="31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3 </a:t>
            </a:r>
            <a:r>
              <a:rPr lang="ru-RU" sz="3100" b="1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«Устойчивое развитие  сельских территорий Каргасокского района»</a:t>
            </a:r>
            <a:r>
              <a:rPr lang="ru-RU" sz="1200" b="1" i="1" u="sng" dirty="0">
                <a:solidFill>
                  <a:prstClr val="black"/>
                </a:solidFill>
                <a:cs typeface="Arial" pitchFamily="34" charset="0"/>
              </a:rPr>
              <a:t/>
            </a:r>
            <a:br>
              <a:rPr lang="ru-RU" sz="1200" b="1" i="1" u="sng" dirty="0">
                <a:solidFill>
                  <a:prstClr val="black"/>
                </a:solidFill>
                <a:cs typeface="Arial" pitchFamily="34" charset="0"/>
              </a:rPr>
            </a:b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43608" y="2012776"/>
            <a:ext cx="7890080" cy="4368552"/>
          </a:xfrm>
        </p:spPr>
        <p:txBody>
          <a:bodyPr>
            <a:norm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2018 </a:t>
            </a:r>
            <a:r>
              <a:rPr lang="ru-RU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г. – </a:t>
            </a:r>
            <a:r>
              <a:rPr lang="ru-RU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2 399,6 </a:t>
            </a:r>
            <a:r>
              <a:rPr lang="ru-RU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тыс. рублей, </a:t>
            </a:r>
            <a:r>
              <a:rPr lang="ru-RU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2019 </a:t>
            </a:r>
            <a:r>
              <a:rPr lang="ru-RU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г. – </a:t>
            </a:r>
            <a:r>
              <a:rPr lang="ru-RU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905 </a:t>
            </a:r>
            <a:r>
              <a:rPr lang="ru-RU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тыс. рублей, </a:t>
            </a:r>
            <a:r>
              <a:rPr lang="ru-RU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2020 </a:t>
            </a:r>
            <a:r>
              <a:rPr lang="ru-RU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г. – </a:t>
            </a:r>
            <a:r>
              <a:rPr lang="ru-RU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833,2 </a:t>
            </a:r>
            <a:r>
              <a:rPr lang="ru-RU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тыс. </a:t>
            </a:r>
            <a:r>
              <a:rPr lang="ru-RU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руб., 2021 г. – 833,2 тыс. руб.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dirty="0">
              <a:solidFill>
                <a:prstClr val="black"/>
              </a:solidFill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dirty="0">
              <a:solidFill>
                <a:prstClr val="black"/>
              </a:solidFill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Направление расходов</a:t>
            </a:r>
            <a:r>
              <a:rPr lang="ru-RU" sz="2200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: </a:t>
            </a:r>
            <a:endParaRPr lang="ru-RU" sz="2200" dirty="0" smtClean="0">
              <a:solidFill>
                <a:prstClr val="black"/>
              </a:solidFill>
              <a:cs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200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	</a:t>
            </a:r>
            <a:r>
              <a:rPr lang="ru-RU" sz="2200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Предоставление государственной поддержки на улучшение жилищных условий гражданам,  в том числе молодым семьям и молодым специалистам (количество семей, которым предоставлена государственная поддержка – 3</a:t>
            </a:r>
            <a:r>
              <a:rPr lang="ru-RU" sz="2200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семей).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0473833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584176"/>
          </a:xfrm>
        </p:spPr>
        <p:txBody>
          <a:bodyPr>
            <a:noAutofit/>
          </a:bodyPr>
          <a:lstStyle/>
          <a:p>
            <a:pPr lvl="0" algn="r"/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Объем финансирования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Подпрограммы №4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«Обеспечение жильем молодых семей в Каргасокском районе»</a:t>
            </a:r>
            <a:r>
              <a:rPr lang="ru-RU" sz="2800" b="1" i="1" u="sng" dirty="0">
                <a:solidFill>
                  <a:prstClr val="black"/>
                </a:solidFill>
                <a:cs typeface="Arial" pitchFamily="34" charset="0"/>
              </a:rPr>
              <a:t/>
            </a:r>
            <a:br>
              <a:rPr lang="ru-RU" sz="2800" b="1" i="1" u="sng" dirty="0">
                <a:solidFill>
                  <a:prstClr val="black"/>
                </a:solidFill>
                <a:cs typeface="Arial" pitchFamily="34" charset="0"/>
              </a:rPr>
            </a:br>
            <a:endParaRPr lang="ru-RU" sz="28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1940768"/>
            <a:ext cx="7498080" cy="4800600"/>
          </a:xfrm>
        </p:spPr>
        <p:txBody>
          <a:bodyPr>
            <a:norm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2018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г. –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2 066,4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тыс.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руб., 2019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г.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– 692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тыс.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руб., 2020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г. – 1400 тыс.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руб., 2021 г. – 1400 тыс. руб.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dirty="0">
              <a:solidFill>
                <a:schemeClr val="bg2">
                  <a:lumMod val="25000"/>
                </a:schemeClr>
              </a:solidFill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Направление расходов - Оказание молодым семьям государственной поддержки в целях улучшения жилищных условий путем предоставления социальных выплат на приобретение жилых помещений или создание объекта индивидуального жилищного строительства (доля семей, получивших социальную выплату в текущем году, от общего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числа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участников подпрограммы - 30 %).</a:t>
            </a:r>
            <a:endParaRPr lang="ru-RU" sz="2000" dirty="0">
              <a:solidFill>
                <a:schemeClr val="bg2">
                  <a:lumMod val="25000"/>
                </a:schemeClr>
              </a:solidFill>
              <a:cs typeface="Arial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19412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584176"/>
          </a:xfrm>
        </p:spPr>
        <p:txBody>
          <a:bodyPr>
            <a:noAutofit/>
          </a:bodyPr>
          <a:lstStyle/>
          <a:p>
            <a:pPr lvl="0" algn="r"/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Объем финансирования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Подпрограммы №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5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 «Газификация </a:t>
            </a:r>
            <a:r>
              <a:rPr lang="ru-RU" sz="2800" b="1" dirty="0" err="1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Каргасокского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 района»</a:t>
            </a:r>
            <a:r>
              <a:rPr lang="ru-RU" sz="2800" b="1" i="1" u="sng" dirty="0">
                <a:solidFill>
                  <a:prstClr val="black"/>
                </a:solidFill>
                <a:cs typeface="Arial" pitchFamily="34" charset="0"/>
              </a:rPr>
              <a:t/>
            </a:r>
            <a:br>
              <a:rPr lang="ru-RU" sz="2800" b="1" i="1" u="sng" dirty="0">
                <a:solidFill>
                  <a:prstClr val="black"/>
                </a:solidFill>
                <a:cs typeface="Arial" pitchFamily="34" charset="0"/>
              </a:rPr>
            </a:br>
            <a:endParaRPr lang="ru-RU" sz="28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1940768"/>
            <a:ext cx="7498080" cy="4800600"/>
          </a:xfrm>
        </p:spPr>
        <p:txBody>
          <a:bodyPr>
            <a:norm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2018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г.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– 2 100 тыс. рублей – строительство газораспределительных сетей в с.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Вертикос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и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Каргасок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(подводы к жилым домам на уже газифицированных участках)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948043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650512"/>
          </a:xfrm>
        </p:spPr>
        <p:txBody>
          <a:bodyPr>
            <a:noAutofit/>
          </a:bodyPr>
          <a:lstStyle/>
          <a:p>
            <a:pPr lvl="0" algn="r"/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Объем финансирования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Подпрограммы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№6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«Оказание помощи в ремонте жилья ветеранов Великой Отечественной войны 1941-1945 годов и вдов участников Великой Отечественной войны 1941-1945 годов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Calibri" pitchFamily="34" charset="0"/>
              </a:rPr>
              <a:t>»</a:t>
            </a:r>
            <a:r>
              <a:rPr lang="ru-RU" sz="24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2400" b="1" dirty="0">
                <a:solidFill>
                  <a:schemeClr val="bg1"/>
                </a:solidFill>
                <a:cs typeface="Arial" pitchFamily="34" charset="0"/>
              </a:rPr>
            </a:b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0344" y="1916832"/>
            <a:ext cx="7498080" cy="4800600"/>
          </a:xfrm>
        </p:spPr>
        <p:txBody>
          <a:bodyPr>
            <a:norm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2018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г. –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2 282,8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тыс. рублей ,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2019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г. – 2600 тыс. рублей,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2020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г. - 2600 тыс. рублей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., 2021 г. – 2600 тыс. руб.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dirty="0">
              <a:solidFill>
                <a:schemeClr val="bg2">
                  <a:lumMod val="25000"/>
                </a:schemeClr>
              </a:solidFill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dirty="0" smtClean="0">
              <a:solidFill>
                <a:schemeClr val="bg2">
                  <a:lumMod val="25000"/>
                </a:schemeClr>
              </a:solidFill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dirty="0">
              <a:solidFill>
                <a:schemeClr val="bg2">
                  <a:lumMod val="25000"/>
                </a:schemeClr>
              </a:solidFill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dirty="0">
              <a:solidFill>
                <a:schemeClr val="bg2">
                  <a:lumMod val="25000"/>
                </a:schemeClr>
              </a:solidFill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Направление расходов - Проведение ремонта жилых помещений ветеранов ВОВ и вдов участников ВОВ (количество отремонтированных жилых помещений, в которых проживают ветераны ВОВ и вдовы участников ВОВ –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3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ед.).</a:t>
            </a:r>
            <a:endParaRPr lang="ru-RU" sz="2000" dirty="0">
              <a:solidFill>
                <a:schemeClr val="bg2">
                  <a:lumMod val="25000"/>
                </a:schemeClr>
              </a:solidFill>
              <a:cs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800" dirty="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2789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r"/>
            <a:r>
              <a:rPr lang="ru-RU" sz="3600" b="1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Подпрограмма 7 «Обеспечивающая подпрограмма</a:t>
            </a: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Calibri" pitchFamily="34" charset="0"/>
              </a:rPr>
              <a:t>»</a:t>
            </a:r>
            <a:endParaRPr lang="ru-RU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35608" y="1508720"/>
            <a:ext cx="7498080" cy="4800600"/>
          </a:xfrm>
        </p:spPr>
        <p:txBody>
          <a:bodyPr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cs typeface="Calibri" pitchFamily="34" charset="0"/>
              </a:rPr>
              <a:t>Расходы на содержание Администрации Каргасокского района: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2800" dirty="0">
              <a:solidFill>
                <a:schemeClr val="bg2">
                  <a:lumMod val="25000"/>
                </a:schemeClr>
              </a:solidFill>
              <a:cs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	2018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г. –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48 074,3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тыс.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рублей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.</a:t>
            </a:r>
            <a:endParaRPr lang="ru-RU" sz="2800" dirty="0" smtClean="0">
              <a:solidFill>
                <a:schemeClr val="bg2">
                  <a:lumMod val="25000"/>
                </a:schemeClr>
              </a:solidFill>
              <a:ea typeface="Times New Roman" pitchFamily="18" charset="0"/>
              <a:cs typeface="Times New Roman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	2019 г.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48 027,3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тыс.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рублей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.</a:t>
            </a:r>
            <a:endParaRPr lang="ru-RU" sz="2800" dirty="0" smtClean="0">
              <a:solidFill>
                <a:schemeClr val="bg2">
                  <a:lumMod val="25000"/>
                </a:schemeClr>
              </a:solidFill>
              <a:ea typeface="Times New Roman" pitchFamily="18" charset="0"/>
              <a:cs typeface="Times New Roman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	2020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г. –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48 124,9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тыс.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рублей.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	2021 г. – 48 227,3 тыс. рублей.</a:t>
            </a:r>
            <a:endParaRPr lang="en-US" sz="2800" dirty="0">
              <a:solidFill>
                <a:schemeClr val="bg2">
                  <a:lumMod val="2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16458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2636912"/>
            <a:ext cx="7812360" cy="3744416"/>
          </a:xfrm>
        </p:spPr>
        <p:txBody>
          <a:bodyPr>
            <a:normAutofit fontScale="90000"/>
          </a:bodyPr>
          <a:lstStyle/>
          <a:p>
            <a:pPr algn="r">
              <a:defRPr/>
            </a:pP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/>
              <a:t>Муниципальная программа </a:t>
            </a:r>
            <a:br>
              <a:rPr lang="ru-RU" b="1" dirty="0" smtClean="0"/>
            </a:br>
            <a:r>
              <a:rPr lang="ru-RU" b="1" dirty="0" smtClean="0"/>
              <a:t>«Развитие культуры и туризма в муниципальном образовании «Каргасокский район» </a:t>
            </a:r>
            <a:br>
              <a:rPr lang="ru-RU" b="1" dirty="0" smtClean="0"/>
            </a:br>
            <a:r>
              <a:rPr lang="ru-RU" sz="3600" i="1" dirty="0" smtClean="0"/>
              <a:t>утверждена постановлением </a:t>
            </a:r>
            <a:r>
              <a:rPr lang="ru-RU" sz="3600" i="1" dirty="0"/>
              <a:t/>
            </a:r>
            <a:br>
              <a:rPr lang="ru-RU" sz="3600" i="1" dirty="0"/>
            </a:br>
            <a:r>
              <a:rPr lang="ru-RU" sz="3600" i="1" dirty="0" smtClean="0"/>
              <a:t>Администрации Каргасокского района </a:t>
            </a:r>
            <a:br>
              <a:rPr lang="ru-RU" sz="3600" i="1" dirty="0" smtClean="0"/>
            </a:br>
            <a:r>
              <a:rPr lang="ru-RU" sz="3600" i="1" dirty="0" smtClean="0"/>
              <a:t> от 5.11.2015 №169»</a:t>
            </a:r>
            <a:endParaRPr lang="ru-RU" sz="3600" i="1" dirty="0">
              <a:solidFill>
                <a:schemeClr val="bg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640455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2400" b="1" dirty="0" smtClean="0"/>
              <a:t>Цель муниципальной программы</a:t>
            </a:r>
            <a:br>
              <a:rPr lang="ru-RU" sz="2400" b="1" dirty="0" smtClean="0"/>
            </a:br>
            <a:r>
              <a:rPr lang="ru-RU" sz="2400" b="1" dirty="0" smtClean="0"/>
              <a:t>«Повышение качества и доступности услуг в сфере культуры и туризма в МО «Каргасокский район»</a:t>
            </a:r>
            <a:endParaRPr lang="ru-RU" sz="24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682078"/>
              </p:ext>
            </p:extLst>
          </p:nvPr>
        </p:nvGraphicFramePr>
        <p:xfrm>
          <a:off x="251520" y="2708919"/>
          <a:ext cx="8424935" cy="34564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/>
                <a:gridCol w="1080120"/>
                <a:gridCol w="1152128"/>
                <a:gridCol w="1008112"/>
                <a:gridCol w="1152127"/>
              </a:tblGrid>
              <a:tr h="576065">
                <a:tc>
                  <a:txBody>
                    <a:bodyPr/>
                    <a:lstStyle/>
                    <a:p>
                      <a:r>
                        <a:rPr lang="ru-RU" dirty="0" smtClean="0"/>
                        <a:t>Показатели цели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2021</a:t>
                      </a:r>
                      <a:endParaRPr lang="ru-RU" dirty="0"/>
                    </a:p>
                  </a:txBody>
                  <a:tcPr/>
                </a:tc>
              </a:tr>
              <a:tr h="960106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Индекс участия населения Каргасокского района в культурно-досуговых мероприятиях,</a:t>
                      </a:r>
                      <a:r>
                        <a:rPr lang="ru-RU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проводимых муниципальными учреждениями культуры, 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ед. на жителя.</a:t>
                      </a:r>
                    </a:p>
                    <a:p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10,7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10,7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10,7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10,7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960106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Количество субъектов туристической деятельности, </a:t>
                      </a:r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ед.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6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7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7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7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97435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2400" b="1" dirty="0" smtClean="0"/>
              <a:t>Финансирование муниципальной программы</a:t>
            </a:r>
            <a:endParaRPr lang="ru-RU" sz="24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000541"/>
              </p:ext>
            </p:extLst>
          </p:nvPr>
        </p:nvGraphicFramePr>
        <p:xfrm>
          <a:off x="180083" y="2636912"/>
          <a:ext cx="8640959" cy="3593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5893"/>
                <a:gridCol w="1080120"/>
                <a:gridCol w="1080120"/>
                <a:gridCol w="1152128"/>
                <a:gridCol w="1152698"/>
              </a:tblGrid>
              <a:tr h="576065">
                <a:tc>
                  <a:txBody>
                    <a:bodyPr/>
                    <a:lstStyle/>
                    <a:p>
                      <a:r>
                        <a:rPr lang="ru-RU" dirty="0" smtClean="0"/>
                        <a:t>Подпрограммы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2021</a:t>
                      </a:r>
                      <a:endParaRPr lang="ru-RU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Развитие</a:t>
                      </a:r>
                      <a:r>
                        <a:rPr lang="ru-RU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культуры в Каргасокском районе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101</a:t>
                      </a:r>
                      <a:r>
                        <a:rPr lang="ru-RU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240,8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44</a:t>
                      </a:r>
                      <a:r>
                        <a:rPr lang="ru-RU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787,0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45</a:t>
                      </a:r>
                      <a:r>
                        <a:rPr lang="ru-RU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088,6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45 405,4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80053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2. Развитие</a:t>
                      </a:r>
                      <a:r>
                        <a:rPr lang="ru-RU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внутреннего и внешнего туризма на территории Каргасокского района</a:t>
                      </a:r>
                    </a:p>
                    <a:p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10,3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20,0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20,0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20,0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80053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3. Обеспечивающая подпрограмма</a:t>
                      </a:r>
                    </a:p>
                    <a:p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5625,9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5554,5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5554,5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5554,5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716296" y="213285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</a:t>
            </a:r>
            <a:r>
              <a:rPr lang="ru-RU" dirty="0" smtClean="0"/>
              <a:t>ыс. руб.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9955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0120"/>
          </a:xfrm>
        </p:spPr>
        <p:txBody>
          <a:bodyPr>
            <a:normAutofit/>
          </a:bodyPr>
          <a:lstStyle/>
          <a:p>
            <a:pPr algn="r"/>
            <a:r>
              <a:rPr lang="ru-RU" sz="3200" b="1" u="sng" dirty="0" smtClean="0">
                <a:solidFill>
                  <a:schemeClr val="bg2">
                    <a:lumMod val="25000"/>
                  </a:schemeClr>
                </a:solidFill>
              </a:rPr>
              <a:t>Какие бывают бюджеты?</a:t>
            </a:r>
            <a:endParaRPr lang="ru-RU" sz="3200" b="1" u="sng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660232" y="1700809"/>
            <a:ext cx="2088232" cy="10081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Бюджеты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организаций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5536" y="1700809"/>
            <a:ext cx="2088232" cy="10081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Бюджеты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семей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156176" y="3356993"/>
            <a:ext cx="2088232" cy="10081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Бюджеты </a:t>
            </a:r>
          </a:p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публично-правовых образований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99592" y="3356993"/>
            <a:ext cx="2088232" cy="10081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Бюджеты </a:t>
            </a:r>
          </a:p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публично-правовых образований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3" name="Стрелка вправо 2"/>
          <p:cNvSpPr/>
          <p:nvPr/>
        </p:nvSpPr>
        <p:spPr>
          <a:xfrm rot="5400000">
            <a:off x="4283968" y="2780929"/>
            <a:ext cx="64807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трелка вправо 13"/>
          <p:cNvSpPr/>
          <p:nvPr/>
        </p:nvSpPr>
        <p:spPr>
          <a:xfrm rot="8455774">
            <a:off x="2706901" y="2714433"/>
            <a:ext cx="111032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трелка вправо 14"/>
          <p:cNvSpPr/>
          <p:nvPr/>
        </p:nvSpPr>
        <p:spPr>
          <a:xfrm rot="2291776">
            <a:off x="5317310" y="2672148"/>
            <a:ext cx="1220093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63888" y="1700809"/>
            <a:ext cx="2088232" cy="10081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Бюджеты </a:t>
            </a:r>
          </a:p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публично-правовых образований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63888" y="3356993"/>
            <a:ext cx="2088232" cy="10081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Бюджеты </a:t>
            </a:r>
          </a:p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публично-правовых образований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651550" y="4506373"/>
            <a:ext cx="1928562" cy="1874955"/>
          </a:xfrm>
          <a:prstGeom prst="round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u="sng" dirty="0" smtClean="0">
                <a:solidFill>
                  <a:schemeClr val="tx2"/>
                </a:solidFill>
              </a:rPr>
              <a:t>Субъектов РФ</a:t>
            </a:r>
          </a:p>
          <a:p>
            <a:pPr algn="ctr"/>
            <a:r>
              <a:rPr lang="ru-RU" sz="1100" i="1" dirty="0" smtClean="0">
                <a:solidFill>
                  <a:schemeClr val="tx2"/>
                </a:solidFill>
              </a:rPr>
              <a:t>(региональные бюджеты, бюджеты территориальных фондов обязательного медицинского страхования)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228184" y="4506372"/>
            <a:ext cx="1936389" cy="1874956"/>
          </a:xfrm>
          <a:prstGeom prst="round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u="sng" dirty="0" smtClean="0">
                <a:solidFill>
                  <a:schemeClr val="tx2"/>
                </a:solidFill>
              </a:rPr>
              <a:t>Муниципальных образований</a:t>
            </a:r>
          </a:p>
          <a:p>
            <a:pPr algn="ctr"/>
            <a:r>
              <a:rPr lang="ru-RU" sz="1100" i="1" dirty="0" smtClean="0">
                <a:solidFill>
                  <a:schemeClr val="tx2"/>
                </a:solidFill>
              </a:rPr>
              <a:t>(бюджеты муниципальных районов, городских округов, городских и сельских поселений, внутригородских районов)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971600" y="4491749"/>
            <a:ext cx="1936389" cy="1889579"/>
          </a:xfrm>
          <a:prstGeom prst="round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u="sng" dirty="0" smtClean="0">
                <a:solidFill>
                  <a:schemeClr val="tx2"/>
                </a:solidFill>
              </a:rPr>
              <a:t>Российской федерации</a:t>
            </a:r>
          </a:p>
          <a:p>
            <a:pPr algn="ctr"/>
            <a:r>
              <a:rPr lang="ru-RU" sz="1100" i="1" dirty="0" smtClean="0">
                <a:solidFill>
                  <a:schemeClr val="tx2"/>
                </a:solidFill>
              </a:rPr>
              <a:t>(федеральный бюджет, бюджеты государственных внебюджетных фондов)</a:t>
            </a:r>
          </a:p>
        </p:txBody>
      </p:sp>
    </p:spTree>
    <p:extLst>
      <p:ext uri="{BB962C8B-B14F-4D97-AF65-F5344CB8AC3E}">
        <p14:creationId xmlns:p14="http://schemas.microsoft.com/office/powerpoint/2010/main" val="318540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800" b="1" dirty="0" smtClean="0"/>
              <a:t>Направление расходования средств Подпрограммы №1</a:t>
            </a:r>
            <a:endParaRPr lang="ru-RU" sz="2800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556792"/>
            <a:ext cx="8020413" cy="4104456"/>
          </a:xfrm>
        </p:spPr>
        <p:txBody>
          <a:bodyPr>
            <a:normAutofit fontScale="85000" lnSpcReduction="10000"/>
          </a:bodyPr>
          <a:lstStyle/>
          <a:p>
            <a:r>
              <a:rPr lang="ru-RU" sz="2000" dirty="0" smtClean="0"/>
              <a:t>Обеспечение деятельности Центральной районной библиотеки</a:t>
            </a:r>
            <a:r>
              <a:rPr lang="ru-RU" sz="2000" dirty="0"/>
              <a:t>,</a:t>
            </a:r>
            <a:r>
              <a:rPr lang="ru-RU" sz="2000" dirty="0" smtClean="0"/>
              <a:t> Районного Дома культуры, Детской школы искусств; </a:t>
            </a:r>
            <a:endParaRPr lang="ru-RU" sz="2000" dirty="0"/>
          </a:p>
          <a:p>
            <a:r>
              <a:rPr lang="ru-RU" sz="2000" dirty="0" smtClean="0"/>
              <a:t>Организация проведения досуговых и праздничных мероприятий;</a:t>
            </a:r>
          </a:p>
          <a:p>
            <a:r>
              <a:rPr lang="ru-RU" sz="2000" dirty="0" smtClean="0"/>
              <a:t>Пополнение фондов Музея искусств народов Севера и библиотек;</a:t>
            </a:r>
          </a:p>
          <a:p>
            <a:r>
              <a:rPr lang="ru-RU" sz="2000" dirty="0" smtClean="0"/>
              <a:t>Развитие народных художественных промыслов;</a:t>
            </a:r>
          </a:p>
          <a:p>
            <a:r>
              <a:rPr lang="ru-RU" sz="2000" dirty="0" smtClean="0"/>
              <a:t>Проведение работ по строительству, реконструкции и капитальному ремонту зданий учреждений культуры;</a:t>
            </a:r>
          </a:p>
          <a:p>
            <a:r>
              <a:rPr lang="ru-RU" sz="2000" dirty="0" smtClean="0"/>
              <a:t>Совершенствование системы оплаты труда специалистов учреждений культуры в рамках реализации «дорожной карты»;</a:t>
            </a:r>
          </a:p>
          <a:p>
            <a:r>
              <a:rPr lang="ru-RU" sz="2000" dirty="0" smtClean="0"/>
              <a:t>Укрепление материально-технической базы учреждений культуры (при наличии </a:t>
            </a:r>
            <a:r>
              <a:rPr lang="ru-RU" sz="2000" dirty="0" err="1" smtClean="0"/>
              <a:t>софинансирования</a:t>
            </a:r>
            <a:r>
              <a:rPr lang="ru-RU" sz="2000" dirty="0" smtClean="0"/>
              <a:t> из областного бюджета – в 2019 и 2020 годах разработка проектной документации и строительство здания Центра культуры в с. Павлово) .</a:t>
            </a:r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2792457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800" b="1" dirty="0" smtClean="0"/>
              <a:t>Направление расходования средств Подпрограммы №2</a:t>
            </a:r>
            <a:endParaRPr lang="ru-RU" sz="2800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43608" y="2420888"/>
            <a:ext cx="7890080" cy="4800600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/>
              <a:t>В 2019 - 2021 годах планируется участие в областном проекте по туризму (</a:t>
            </a:r>
            <a:r>
              <a:rPr lang="ru-RU" sz="2000" dirty="0" err="1" smtClean="0"/>
              <a:t>софинансирование</a:t>
            </a:r>
            <a:r>
              <a:rPr lang="ru-RU" sz="2000" dirty="0" smtClean="0"/>
              <a:t> расходов на  экскурсионные поездки детей по Томской области).</a:t>
            </a:r>
          </a:p>
        </p:txBody>
      </p:sp>
    </p:spTree>
    <p:extLst>
      <p:ext uri="{BB962C8B-B14F-4D97-AF65-F5344CB8AC3E}">
        <p14:creationId xmlns:p14="http://schemas.microsoft.com/office/powerpoint/2010/main" val="369711590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800" b="1" dirty="0" smtClean="0"/>
              <a:t>Направление расходования средств обеспечивающей подпрограммы</a:t>
            </a:r>
            <a:endParaRPr lang="ru-RU" sz="2800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4800600"/>
          </a:xfrm>
        </p:spPr>
        <p:txBody>
          <a:bodyPr/>
          <a:lstStyle/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Обеспечение деятельности Отдела культуры и туризма Администрации Каргасокского района.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39175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23528" y="2780928"/>
            <a:ext cx="7272808" cy="3600400"/>
          </a:xfrm>
        </p:spPr>
        <p:txBody>
          <a:bodyPr>
            <a:normAutofit fontScale="90000"/>
          </a:bodyPr>
          <a:lstStyle/>
          <a:p>
            <a:pPr algn="r">
              <a:defRPr/>
            </a:pP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/>
              <a:t>Муниципальная программа </a:t>
            </a:r>
            <a:br>
              <a:rPr lang="ru-RU" b="1" dirty="0" smtClean="0"/>
            </a:br>
            <a:r>
              <a:rPr lang="ru-RU" b="1" dirty="0" smtClean="0"/>
              <a:t>«Развитие образования в муниципальном образовании «Каргасокский район» </a:t>
            </a:r>
            <a:br>
              <a:rPr lang="ru-RU" b="1" dirty="0" smtClean="0"/>
            </a:br>
            <a:r>
              <a:rPr lang="ru-RU" sz="3600" b="1" i="1" dirty="0"/>
              <a:t/>
            </a:r>
            <a:br>
              <a:rPr lang="ru-RU" sz="3600" b="1" i="1" dirty="0"/>
            </a:br>
            <a:r>
              <a:rPr lang="ru-RU" sz="3600" b="1" i="1" dirty="0" smtClean="0"/>
              <a:t>Утверждена постановлением Администрации </a:t>
            </a:r>
            <a:r>
              <a:rPr lang="ru-RU" sz="3600" b="1" i="1" dirty="0" err="1" smtClean="0"/>
              <a:t>Каргасокского</a:t>
            </a:r>
            <a:r>
              <a:rPr lang="ru-RU" sz="3600" b="1" i="1" dirty="0" smtClean="0"/>
              <a:t> района </a:t>
            </a:r>
            <a:br>
              <a:rPr lang="ru-RU" sz="3600" b="1" i="1" dirty="0" smtClean="0"/>
            </a:br>
            <a:r>
              <a:rPr lang="ru-RU" sz="3600" b="1" i="1" dirty="0" smtClean="0"/>
              <a:t>№203 от 7.12.2015»</a:t>
            </a:r>
            <a:endParaRPr lang="ru-RU" sz="3600" i="1" dirty="0">
              <a:solidFill>
                <a:schemeClr val="bg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332207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580084"/>
              </p:ext>
            </p:extLst>
          </p:nvPr>
        </p:nvGraphicFramePr>
        <p:xfrm>
          <a:off x="251521" y="2178536"/>
          <a:ext cx="8496942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8806"/>
                <a:gridCol w="4069785"/>
                <a:gridCol w="864096"/>
                <a:gridCol w="792088"/>
                <a:gridCol w="792088"/>
                <a:gridCol w="720079"/>
              </a:tblGrid>
              <a:tr h="590114">
                <a:tc rowSpan="3">
                  <a:txBody>
                    <a:bodyPr/>
                    <a:lstStyle/>
                    <a:p>
                      <a:r>
                        <a:rPr lang="ru-RU" sz="1400" dirty="0" smtClean="0"/>
                        <a:t>Показатели цели программы и их значения (с детализацией по годам реализации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Показатели цели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План 2019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План 2020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План 2021</a:t>
                      </a:r>
                      <a:endParaRPr lang="ru-RU" dirty="0"/>
                    </a:p>
                  </a:txBody>
                  <a:tcPr/>
                </a:tc>
              </a:tr>
              <a:tr h="109592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Доля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выпускников муниципальных общеобразовательных организаций, сдавших единый государственный экзамен по русскому языку и математике, в общей численности выпускников муниципальных образовательных организаций, сдававших единый государственный экзамен по данным предметам, %</a:t>
                      </a:r>
                    </a:p>
                    <a:p>
                      <a:pPr algn="just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98,77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98,85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98,87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98,91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92732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Доля выпускников муниципальных образовательных организаций, поступивших в высшие учебные заведения, от общей численности выпускников муниципальных общеобразовательных организаций, получивших аттестаты, %</a:t>
                      </a:r>
                    </a:p>
                    <a:p>
                      <a:pPr algn="just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53,5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54,0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54,5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55,0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sz="2700" b="1" dirty="0" smtClean="0"/>
              <a:t>Цель программы: Повышение </a:t>
            </a:r>
            <a:r>
              <a:rPr lang="ru-RU" sz="2700" b="1" dirty="0"/>
              <a:t>качества образования в муниципальном образовании «Каргасокский район</a:t>
            </a:r>
            <a:r>
              <a:rPr lang="ru-RU" sz="2700" b="1" dirty="0" smtClean="0"/>
              <a:t>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606444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190586"/>
              </p:ext>
            </p:extLst>
          </p:nvPr>
        </p:nvGraphicFramePr>
        <p:xfrm>
          <a:off x="251520" y="2310579"/>
          <a:ext cx="8712968" cy="41278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/>
                <a:gridCol w="1152128"/>
                <a:gridCol w="1152128"/>
                <a:gridCol w="1152128"/>
                <a:gridCol w="1008112"/>
              </a:tblGrid>
              <a:tr h="398341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 подпрограммы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</a:t>
                      </a:r>
                      <a:r>
                        <a:rPr lang="en-US" dirty="0" smtClean="0"/>
                        <a:t>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</a:t>
                      </a:r>
                      <a:r>
                        <a:rPr lang="en-US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</a:t>
                      </a:r>
                      <a:r>
                        <a:rPr lang="en-US" dirty="0" smtClean="0"/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2021</a:t>
                      </a:r>
                      <a:endParaRPr lang="ru-RU" dirty="0"/>
                    </a:p>
                  </a:txBody>
                  <a:tcPr/>
                </a:tc>
              </a:tr>
              <a:tr h="630325">
                <a:tc>
                  <a:txBody>
                    <a:bodyPr/>
                    <a:lstStyle/>
                    <a:p>
                      <a:r>
                        <a:rPr lang="ru-RU" dirty="0" smtClean="0"/>
                        <a:t>Развитие дошкольного, общего и дополнительного образования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696,6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307</a:t>
                      </a:r>
                      <a:r>
                        <a:rPr lang="ru-RU" baseline="0" dirty="0" smtClean="0"/>
                        <a:t>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311,1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315,2</a:t>
                      </a:r>
                      <a:endParaRPr lang="ru-RU" dirty="0"/>
                    </a:p>
                  </a:txBody>
                  <a:tcPr/>
                </a:tc>
              </a:tr>
              <a:tr h="630325">
                <a:tc>
                  <a:txBody>
                    <a:bodyPr/>
                    <a:lstStyle/>
                    <a:p>
                      <a:r>
                        <a:rPr lang="ru-RU" dirty="0" smtClean="0"/>
                        <a:t>Развитие инфраструктуры системы образования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23,2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31</a:t>
                      </a:r>
                      <a:r>
                        <a:rPr lang="ru-RU" baseline="0" dirty="0" smtClean="0"/>
                        <a:t>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39,9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39,9</a:t>
                      </a:r>
                      <a:endParaRPr lang="ru-RU" dirty="0"/>
                    </a:p>
                  </a:txBody>
                  <a:tcPr/>
                </a:tc>
              </a:tr>
              <a:tr h="1135147">
                <a:tc>
                  <a:txBody>
                    <a:bodyPr/>
                    <a:lstStyle/>
                    <a:p>
                      <a:r>
                        <a:rPr lang="ru-RU" dirty="0" smtClean="0"/>
                        <a:t>Реализация</a:t>
                      </a:r>
                      <a:r>
                        <a:rPr lang="ru-RU" baseline="0" dirty="0" smtClean="0"/>
                        <a:t> полномочий по организации и осуществлению деятельности по опеке и попечительству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36,0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36,5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36,5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36,6</a:t>
                      </a:r>
                      <a:endParaRPr lang="ru-RU" dirty="0"/>
                    </a:p>
                  </a:txBody>
                  <a:tcPr/>
                </a:tc>
              </a:tr>
              <a:tr h="630325">
                <a:tc>
                  <a:txBody>
                    <a:bodyPr/>
                    <a:lstStyle/>
                    <a:p>
                      <a:r>
                        <a:rPr lang="ru-RU" dirty="0" smtClean="0"/>
                        <a:t>Обеспечивающая подпрограмма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38,0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38,7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38,9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38,9</a:t>
                      </a:r>
                      <a:endParaRPr lang="ru-RU" dirty="0"/>
                    </a:p>
                  </a:txBody>
                  <a:tcPr/>
                </a:tc>
              </a:tr>
              <a:tr h="630325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Всего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793,8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413,6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426,4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430,6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700" b="1" dirty="0" smtClean="0"/>
              <a:t>Финансирование программы</a:t>
            </a:r>
            <a:endParaRPr lang="ru-RU" b="1" dirty="0"/>
          </a:p>
        </p:txBody>
      </p:sp>
      <p:sp>
        <p:nvSpPr>
          <p:cNvPr id="2" name="TextBox 1"/>
          <p:cNvSpPr txBox="1"/>
          <p:nvPr/>
        </p:nvSpPr>
        <p:spPr>
          <a:xfrm>
            <a:off x="7668344" y="191683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млн. руб.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28954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Направление расходования средств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0" y="1556792"/>
            <a:ext cx="7992888" cy="460851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1800" dirty="0" smtClean="0"/>
              <a:t>Текущее содержание 19 школ, 12 детских садов, 2-х учреждений дополнительного образования (ДЮСШ и ДДТ), интерната «Ровесник»;</a:t>
            </a:r>
          </a:p>
          <a:p>
            <a:pPr algn="just"/>
            <a:r>
              <a:rPr lang="ru-RU" sz="1800" dirty="0" smtClean="0"/>
              <a:t>Проведение физкультурно-оздоровительных и спортивных мероприятий для детей;</a:t>
            </a:r>
          </a:p>
          <a:p>
            <a:pPr algn="just"/>
            <a:r>
              <a:rPr lang="ru-RU" sz="1800" dirty="0" smtClean="0"/>
              <a:t>Проведение мероприятий в сфере молодежной политики;</a:t>
            </a:r>
          </a:p>
          <a:p>
            <a:pPr algn="just"/>
            <a:r>
              <a:rPr lang="ru-RU" sz="1800" dirty="0" smtClean="0"/>
              <a:t>Организация подвоза учащихся;</a:t>
            </a:r>
          </a:p>
          <a:p>
            <a:pPr algn="just"/>
            <a:r>
              <a:rPr lang="ru-RU" sz="1800" dirty="0" smtClean="0"/>
              <a:t>Выплаты денежных средств приёмным родителям и опекунам на содержание детей;</a:t>
            </a:r>
          </a:p>
          <a:p>
            <a:pPr algn="just"/>
            <a:r>
              <a:rPr lang="ru-RU" sz="1800" dirty="0" smtClean="0"/>
              <a:t>Материальная поддержка некоторым категориям семей с детьми;</a:t>
            </a:r>
          </a:p>
          <a:p>
            <a:pPr algn="just"/>
            <a:r>
              <a:rPr lang="ru-RU" sz="1800" dirty="0" smtClean="0"/>
              <a:t>Обеспечение жильём детей-сирот и детей оставшихся без попечения родителей;</a:t>
            </a:r>
          </a:p>
          <a:p>
            <a:r>
              <a:rPr lang="ru-RU" sz="1800" dirty="0" smtClean="0"/>
              <a:t>В 2019-2021 </a:t>
            </a:r>
            <a:r>
              <a:rPr lang="ru-RU" sz="1800" dirty="0"/>
              <a:t>году </a:t>
            </a:r>
            <a:r>
              <a:rPr lang="ru-RU" sz="1800" dirty="0" smtClean="0"/>
              <a:t>  планируется проведение </a:t>
            </a:r>
            <a:r>
              <a:rPr lang="ru-RU" sz="1800" dirty="0"/>
              <a:t>капитального </a:t>
            </a:r>
            <a:r>
              <a:rPr lang="ru-RU" sz="1800" dirty="0" smtClean="0"/>
              <a:t>ремонта зданий общеобразовательных учреждений</a:t>
            </a:r>
          </a:p>
          <a:p>
            <a:r>
              <a:rPr lang="ru-RU" sz="1800" dirty="0" smtClean="0"/>
              <a:t>Обеспечение деятельности Управления образования, опеки и попечительства</a:t>
            </a:r>
          </a:p>
          <a:p>
            <a:endParaRPr lang="ru-RU" sz="18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352890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-252536" y="3140968"/>
            <a:ext cx="7668344" cy="3600400"/>
          </a:xfrm>
        </p:spPr>
        <p:txBody>
          <a:bodyPr>
            <a:normAutofit fontScale="90000"/>
          </a:bodyPr>
          <a:lstStyle/>
          <a:p>
            <a:pPr algn="r">
              <a:defRPr/>
            </a:pP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/>
              <a:t>Муниципальная программа </a:t>
            </a:r>
            <a:br>
              <a:rPr lang="ru-RU" b="1" dirty="0" smtClean="0"/>
            </a:br>
            <a:r>
              <a:rPr lang="ru-RU" b="1" dirty="0" smtClean="0"/>
              <a:t>«Создание условий для устойчивого экономического развития муниципального образования «Каргасокский район»</a:t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sz="2400" b="1" i="1" dirty="0" smtClean="0"/>
              <a:t>Утверждена постановлением</a:t>
            </a:r>
            <a:br>
              <a:rPr lang="ru-RU" sz="2400" b="1" i="1" dirty="0" smtClean="0"/>
            </a:br>
            <a:r>
              <a:rPr lang="ru-RU" sz="2400" b="1" i="1" dirty="0" smtClean="0"/>
              <a:t> Администрации </a:t>
            </a:r>
            <a:r>
              <a:rPr lang="ru-RU" sz="2400" b="1" i="1" dirty="0" err="1" smtClean="0"/>
              <a:t>Каргасокского</a:t>
            </a:r>
            <a:r>
              <a:rPr lang="ru-RU" sz="2400" b="1" i="1" dirty="0" smtClean="0"/>
              <a:t> района </a:t>
            </a:r>
            <a:br>
              <a:rPr lang="ru-RU" sz="2400" b="1" i="1" dirty="0" smtClean="0"/>
            </a:br>
            <a:r>
              <a:rPr lang="ru-RU" sz="2400" b="1" i="1" dirty="0" smtClean="0"/>
              <a:t>от 27.11.2015 № 193</a:t>
            </a:r>
            <a:endParaRPr lang="ru-RU" sz="3600" i="1" dirty="0">
              <a:solidFill>
                <a:schemeClr val="bg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789597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4000" b="1" dirty="0" smtClean="0"/>
              <a:t>Цель программы</a:t>
            </a:r>
            <a:endParaRPr lang="ru-RU" sz="4000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/>
              <a:t>Создание условий для устойчивого экономического развития </a:t>
            </a:r>
            <a:r>
              <a:rPr lang="ru-RU" dirty="0"/>
              <a:t>муниципального образования «Каргасокский район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803246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4000" b="1" dirty="0" smtClean="0"/>
              <a:t>Показатели цели</a:t>
            </a:r>
            <a:endParaRPr lang="ru-RU" sz="4000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>
              <a:buFont typeface="Wingdings" pitchFamily="2" charset="2"/>
              <a:buChar char="ü"/>
            </a:pPr>
            <a:r>
              <a:rPr lang="ru-RU" dirty="0" smtClean="0"/>
              <a:t>Объем отгруженных товаров собственного производства, выполненных работ и услуг собственными силами: 2018 г. – 163 880 тыс. руб.; 2019 г. – 196 491 тыс. руб., 2020 г. – 196 491 тыс. руб., 2021 г. – 196 491 тыс. руб.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4915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88640"/>
            <a:ext cx="8064896" cy="6552728"/>
          </a:xfrm>
        </p:spPr>
        <p:txBody>
          <a:bodyPr>
            <a:normAutofit fontScale="92500" lnSpcReduction="20000"/>
          </a:bodyPr>
          <a:lstStyle/>
          <a:p>
            <a:pPr marL="0" indent="0" algn="r">
              <a:spcAft>
                <a:spcPts val="600"/>
              </a:spcAft>
              <a:buNone/>
            </a:pPr>
            <a:r>
              <a:rPr lang="ru-RU" sz="2000" b="1" u="sng" dirty="0" smtClean="0">
                <a:solidFill>
                  <a:schemeClr val="bg2">
                    <a:lumMod val="25000"/>
                  </a:schemeClr>
                </a:solidFill>
              </a:rPr>
              <a:t>1.2. Основные нормативно-правовые акты, регулирующие бюджетный процесс в </a:t>
            </a:r>
            <a:r>
              <a:rPr lang="ru-RU" sz="2000" b="1" u="sng" dirty="0" err="1" smtClean="0">
                <a:solidFill>
                  <a:schemeClr val="bg2">
                    <a:lumMod val="25000"/>
                  </a:schemeClr>
                </a:solidFill>
              </a:rPr>
              <a:t>Каргасокском</a:t>
            </a:r>
            <a:r>
              <a:rPr lang="ru-RU" sz="2000" b="1" u="sng" dirty="0" smtClean="0">
                <a:solidFill>
                  <a:schemeClr val="bg2">
                    <a:lumMod val="25000"/>
                  </a:schemeClr>
                </a:solidFill>
              </a:rPr>
              <a:t> районе.</a:t>
            </a:r>
          </a:p>
          <a:p>
            <a:pPr algn="just">
              <a:spcAft>
                <a:spcPts val="600"/>
              </a:spcAft>
              <a:buClr>
                <a:schemeClr val="bg2">
                  <a:lumMod val="25000"/>
                </a:schemeClr>
              </a:buClr>
              <a:buAutoNum type="arabicParenR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</a:rPr>
              <a:t>Бюджетный кодекс Российской федерации.</a:t>
            </a:r>
          </a:p>
          <a:p>
            <a:pPr algn="just">
              <a:spcAft>
                <a:spcPts val="600"/>
              </a:spcAft>
              <a:buClr>
                <a:schemeClr val="bg2">
                  <a:lumMod val="25000"/>
                </a:schemeClr>
              </a:buClr>
              <a:buAutoNum type="arabicParenR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</a:rPr>
              <a:t>Федеральный Закон №131-ФЗ от 6.10.2003 года «Об общих принципах организации местного самоуправления в Российской Федерации».</a:t>
            </a:r>
          </a:p>
          <a:p>
            <a:pPr algn="just">
              <a:spcAft>
                <a:spcPts val="600"/>
              </a:spcAft>
              <a:buClr>
                <a:schemeClr val="bg2">
                  <a:lumMod val="25000"/>
                </a:schemeClr>
              </a:buClr>
              <a:buAutoNum type="arabicParenR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</a:rPr>
              <a:t>Решение Думы Каргасокского района от 18.12.2013 года №253 «Об утверждении Положения о бюджетном процессе в Каргасокском районе».</a:t>
            </a:r>
          </a:p>
          <a:p>
            <a:pPr algn="just">
              <a:spcAft>
                <a:spcPts val="600"/>
              </a:spcAft>
              <a:buClr>
                <a:schemeClr val="bg2">
                  <a:lumMod val="25000"/>
                </a:schemeClr>
              </a:buClr>
              <a:buAutoNum type="arabicParenR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</a:rPr>
              <a:t>Решение Думы Каргасокского района от 23.10.2013 №235 «О создании дорожного фонда муниципального образования «Каргасокский район»».</a:t>
            </a:r>
          </a:p>
          <a:p>
            <a:pPr algn="just">
              <a:spcAft>
                <a:spcPts val="600"/>
              </a:spcAft>
              <a:buClr>
                <a:schemeClr val="bg2">
                  <a:lumMod val="25000"/>
                </a:schemeClr>
              </a:buClr>
              <a:buAutoNum type="arabicParenR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</a:rPr>
              <a:t>Решение Думы Каргасокского района от 18.02.2015 года №346 «Об утверждении порядка предоставления иных межбюджетных трансфертов бюджетам сельских поселений и их расходования».</a:t>
            </a:r>
          </a:p>
          <a:p>
            <a:pPr algn="just">
              <a:spcAft>
                <a:spcPts val="600"/>
              </a:spcAft>
              <a:buClr>
                <a:schemeClr val="bg2">
                  <a:lumMod val="25000"/>
                </a:schemeClr>
              </a:buClr>
              <a:buAutoNum type="arabicParenR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</a:rPr>
              <a:t>Постановление Администрации Каргасокского района от 20.01.2015 года №11 «Об утверждении Порядка принятия решений о разработке муниципальных программ муниципального образования «Каргасокский район», их формирования и реализации».</a:t>
            </a:r>
          </a:p>
          <a:p>
            <a:pPr algn="just">
              <a:spcAft>
                <a:spcPts val="600"/>
              </a:spcAft>
              <a:buClr>
                <a:schemeClr val="bg2">
                  <a:lumMod val="25000"/>
                </a:schemeClr>
              </a:buClr>
              <a:buAutoNum type="arabicParenR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</a:rPr>
              <a:t>Постановление Администрации Каргасокского района от 10.11.2015 года №178 «Об утверждении порядка формирования муниципального задания и порядка финансового обеспечения выполнения муниципального задания».</a:t>
            </a:r>
          </a:p>
          <a:p>
            <a:pPr algn="just">
              <a:spcAft>
                <a:spcPts val="600"/>
              </a:spcAft>
              <a:buClr>
                <a:schemeClr val="bg2">
                  <a:lumMod val="25000"/>
                </a:schemeClr>
              </a:buClr>
              <a:buAutoNum type="arabicParenR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</a:rPr>
              <a:t>Постановление 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</a:rPr>
              <a:t>Администрации Каргасокского 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</a:rPr>
              <a:t>района от 18.03.2014 №47 «О порядке осуществления полномочий органом внутреннего муниципального финансового контроля по внутреннему муниципальному финансовому контролю в муниципальном образовании «Каргасокский район»».</a:t>
            </a:r>
          </a:p>
          <a:p>
            <a:pPr algn="just">
              <a:spcAft>
                <a:spcPts val="600"/>
              </a:spcAft>
              <a:buClr>
                <a:schemeClr val="bg2">
                  <a:lumMod val="25000"/>
                </a:schemeClr>
              </a:buClr>
              <a:buAutoNum type="arabicParenR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</a:rPr>
              <a:t>Постановление Администрации Каргасокского района от 29.05.2012 №89 «О порядке ведения Реестра расходных обязательств муниципального образования «Каргасокский район»».</a:t>
            </a:r>
          </a:p>
          <a:p>
            <a:pPr algn="just">
              <a:spcAft>
                <a:spcPts val="600"/>
              </a:spcAft>
              <a:buClr>
                <a:schemeClr val="bg2">
                  <a:lumMod val="25000"/>
                </a:schemeClr>
              </a:buClr>
              <a:buAutoNum type="arabicParenR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</a:rPr>
              <a:t>Постановление АКР от 29.06.2017 №175 «Об утверждении Порядка осуществления бюджетных инвестиций в объекты муниципальной собственности и предоставления субсидий на капитальные вложения в объекты муниципальной собственности».</a:t>
            </a:r>
          </a:p>
          <a:p>
            <a:pPr algn="just">
              <a:spcAft>
                <a:spcPts val="600"/>
              </a:spcAft>
              <a:buClr>
                <a:schemeClr val="bg2">
                  <a:lumMod val="25000"/>
                </a:schemeClr>
              </a:buClr>
              <a:buAutoNum type="arabicParenR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</a:rPr>
              <a:t>Приказ Управления финансов АКР №1 от 12.01.2015 года «Об утверждении положения о порядке открытия и ведения лицевых счетов в муниципальном казенном учреждении Управление финансов Администрации Каргасокского района».</a:t>
            </a:r>
          </a:p>
          <a:p>
            <a:pPr algn="just">
              <a:spcAft>
                <a:spcPts val="600"/>
              </a:spcAft>
              <a:buClr>
                <a:schemeClr val="bg2">
                  <a:lumMod val="25000"/>
                </a:schemeClr>
              </a:buClr>
              <a:buAutoNum type="arabicParenR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</a:rPr>
              <a:t>Приказ Управления финансов АКР от  8.02.2016 года №3 «Об утверждении Порядка ведения сводной бюджетной росписи».</a:t>
            </a:r>
          </a:p>
          <a:p>
            <a:pPr algn="just">
              <a:spcAft>
                <a:spcPts val="600"/>
              </a:spcAft>
              <a:buClr>
                <a:schemeClr val="bg2">
                  <a:lumMod val="25000"/>
                </a:schemeClr>
              </a:buClr>
              <a:buAutoNum type="arabicParenR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</a:rPr>
              <a:t>Приказ Управления финансов АКР от  8.02.2016 года №4 «О порядке  составления и ведения кассового плана».</a:t>
            </a:r>
          </a:p>
          <a:p>
            <a:pPr algn="just">
              <a:spcAft>
                <a:spcPts val="600"/>
              </a:spcAft>
              <a:buClr>
                <a:schemeClr val="bg2">
                  <a:lumMod val="25000"/>
                </a:schemeClr>
              </a:buClr>
              <a:buAutoNum type="arabicParenR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</a:rPr>
              <a:t>Приказ Управления финансов АКР от 19.03.2015 года №6 «Об утверждении порядка исполнения бюджета муниципального образования «Каргасокский район» по расходам и источникам финансирования дефицита бюджета».</a:t>
            </a:r>
          </a:p>
          <a:p>
            <a:pPr algn="just">
              <a:spcAft>
                <a:spcPts val="600"/>
              </a:spcAft>
              <a:buClr>
                <a:schemeClr val="bg2">
                  <a:lumMod val="25000"/>
                </a:schemeClr>
              </a:buClr>
              <a:buAutoNum type="arabicParenR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</a:rPr>
              <a:t>Приказ Управления финансов АКР от 25.04.2011 года №25 «О порядке блокировки расходов».</a:t>
            </a:r>
          </a:p>
          <a:p>
            <a:pPr marL="0" indent="0">
              <a:buNone/>
            </a:pPr>
            <a:endParaRPr lang="ru-RU" sz="1100" dirty="0" smtClean="0"/>
          </a:p>
        </p:txBody>
      </p:sp>
    </p:spTree>
    <p:extLst>
      <p:ext uri="{BB962C8B-B14F-4D97-AF65-F5344CB8AC3E}">
        <p14:creationId xmlns:p14="http://schemas.microsoft.com/office/powerpoint/2010/main" val="425106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8864" y="514416"/>
            <a:ext cx="8229600" cy="1186392"/>
          </a:xfrm>
        </p:spPr>
        <p:txBody>
          <a:bodyPr>
            <a:noAutofit/>
          </a:bodyPr>
          <a:lstStyle/>
          <a:p>
            <a:pPr lvl="0" algn="r" fontAlgn="base">
              <a:spcAft>
                <a:spcPct val="0"/>
              </a:spcAft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Объем финансирования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Подпрограммы №1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«Развитие субъектов малого и среднего предпринимательства, поддержка сельского хозяйства» </a:t>
            </a:r>
            <a:r>
              <a:rPr lang="ru-RU" sz="2800" b="1" i="1" u="sng" dirty="0">
                <a:solidFill>
                  <a:prstClr val="black"/>
                </a:solidFill>
                <a:cs typeface="Arial" pitchFamily="34" charset="0"/>
              </a:rPr>
              <a:t/>
            </a:r>
            <a:br>
              <a:rPr lang="ru-RU" sz="2800" b="1" i="1" u="sng" dirty="0">
                <a:solidFill>
                  <a:prstClr val="black"/>
                </a:solidFill>
                <a:cs typeface="Arial" pitchFamily="34" charset="0"/>
              </a:rPr>
            </a:br>
            <a:endParaRPr lang="ru-RU" sz="2800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62352" y="1796752"/>
            <a:ext cx="7858120" cy="4800600"/>
          </a:xfrm>
        </p:spPr>
        <p:txBody>
          <a:bodyPr>
            <a:norm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2018 </a:t>
            </a:r>
            <a:r>
              <a:rPr lang="ru-RU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г. – </a:t>
            </a: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3 450,6 </a:t>
            </a:r>
            <a:r>
              <a:rPr lang="ru-RU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тыс. </a:t>
            </a:r>
            <a:r>
              <a:rPr lang="ru-RU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руб., 2019 </a:t>
            </a:r>
            <a:r>
              <a:rPr lang="ru-RU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г. – </a:t>
            </a:r>
            <a:r>
              <a:rPr lang="ru-RU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1731,4 </a:t>
            </a:r>
            <a:r>
              <a:rPr lang="ru-RU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тыс. </a:t>
            </a:r>
            <a:r>
              <a:rPr lang="ru-RU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руб., 2020 </a:t>
            </a:r>
            <a:r>
              <a:rPr lang="ru-RU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г. – </a:t>
            </a:r>
            <a:r>
              <a:rPr lang="ru-RU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1731,4 </a:t>
            </a:r>
            <a:r>
              <a:rPr lang="ru-RU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тыс. </a:t>
            </a:r>
            <a:r>
              <a:rPr lang="ru-RU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руб., 2021 – 1731,4 тыс. </a:t>
            </a:r>
            <a:r>
              <a:rPr lang="ru-RU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уб. </a:t>
            </a:r>
            <a:endParaRPr lang="ru-RU" sz="800" dirty="0">
              <a:solidFill>
                <a:prstClr val="black"/>
              </a:solidFill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Направление </a:t>
            </a:r>
            <a:r>
              <a:rPr lang="ru-RU" sz="2800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расходов – предоставление государственной и муниципальной поддержки субъектам малого и среднего предпринимательства; предоставление государственной поддержки малым формам хозяйствования в сельском хозяйстве</a:t>
            </a:r>
            <a:endParaRPr lang="ru-RU" sz="2800" dirty="0">
              <a:solidFill>
                <a:prstClr val="black"/>
              </a:solidFill>
              <a:cs typeface="Arial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869605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8864" y="514416"/>
            <a:ext cx="8229600" cy="1186392"/>
          </a:xfrm>
        </p:spPr>
        <p:txBody>
          <a:bodyPr>
            <a:noAutofit/>
          </a:bodyPr>
          <a:lstStyle/>
          <a:p>
            <a:pPr algn="r" fontAlgn="base">
              <a:spcAft>
                <a:spcPct val="0"/>
              </a:spcAft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Объем финансирования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Подпрограммы №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2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/>
              <a:t>Охрана окружающей </a:t>
            </a:r>
            <a:r>
              <a:rPr lang="ru-RU" sz="2800" b="1" dirty="0" smtClean="0"/>
              <a:t>среды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» </a:t>
            </a:r>
            <a:r>
              <a:rPr lang="ru-RU" sz="2800" b="1" i="1" u="sng" dirty="0">
                <a:solidFill>
                  <a:prstClr val="black"/>
                </a:solidFill>
                <a:cs typeface="Arial" pitchFamily="34" charset="0"/>
              </a:rPr>
              <a:t/>
            </a:r>
            <a:br>
              <a:rPr lang="ru-RU" sz="2800" b="1" i="1" u="sng" dirty="0">
                <a:solidFill>
                  <a:prstClr val="black"/>
                </a:solidFill>
                <a:cs typeface="Arial" pitchFamily="34" charset="0"/>
              </a:rPr>
            </a:br>
            <a:endParaRPr lang="ru-RU" sz="2800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62352" y="1796752"/>
            <a:ext cx="7858120" cy="4800600"/>
          </a:xfrm>
        </p:spPr>
        <p:txBody>
          <a:bodyPr>
            <a:normAutofit/>
          </a:bodyPr>
          <a:lstStyle/>
          <a:p>
            <a:r>
              <a:rPr lang="ru-RU" dirty="0"/>
              <a:t>Объем финансирования подпрограммы, тыс. руб.: 2018 г. – </a:t>
            </a:r>
            <a:r>
              <a:rPr lang="ru-RU" dirty="0" smtClean="0"/>
              <a:t>4 441,0;   </a:t>
            </a:r>
            <a:r>
              <a:rPr lang="ru-RU" dirty="0"/>
              <a:t>2019 г. – </a:t>
            </a:r>
            <a:r>
              <a:rPr lang="ru-RU" dirty="0" smtClean="0"/>
              <a:t>2000,0</a:t>
            </a:r>
            <a:r>
              <a:rPr lang="ru-RU" dirty="0"/>
              <a:t>, 2020 г. – </a:t>
            </a:r>
            <a:r>
              <a:rPr lang="ru-RU" dirty="0" smtClean="0"/>
              <a:t>0,0;   2021 г. – 0,0.</a:t>
            </a:r>
            <a:endParaRPr lang="en-US" dirty="0" smtClean="0"/>
          </a:p>
          <a:p>
            <a:r>
              <a:rPr lang="ru-RU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Направление </a:t>
            </a:r>
            <a:r>
              <a:rPr lang="ru-RU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расходов :</a:t>
            </a:r>
          </a:p>
          <a:p>
            <a:pPr marL="0" indent="0">
              <a:buNone/>
            </a:pPr>
            <a:r>
              <a:rPr lang="ru-RU" dirty="0"/>
              <a:t>- организация утилизации и переработки бытовых и промышленных отходов;</a:t>
            </a:r>
          </a:p>
          <a:p>
            <a:pPr marL="0" indent="0">
              <a:buNone/>
            </a:pPr>
            <a:r>
              <a:rPr lang="ru-RU" dirty="0"/>
              <a:t>- организация природоохранных мероприятий на территории Каргасокского района.</a:t>
            </a:r>
          </a:p>
          <a:p>
            <a:pPr marL="228600" indent="-228600"/>
            <a:r>
              <a:rPr lang="ru-RU" dirty="0"/>
              <a:t>Ожидаемые результаты: </a:t>
            </a:r>
          </a:p>
          <a:p>
            <a:pPr marL="0" indent="0">
              <a:buNone/>
            </a:pPr>
            <a:r>
              <a:rPr lang="ru-RU" dirty="0"/>
              <a:t>улучшение экологической обстановки в районе.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001989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8864" y="514416"/>
            <a:ext cx="8229600" cy="1186392"/>
          </a:xfrm>
        </p:spPr>
        <p:txBody>
          <a:bodyPr>
            <a:noAutofit/>
          </a:bodyPr>
          <a:lstStyle/>
          <a:p>
            <a:pPr lvl="0" algn="r" fontAlgn="base">
              <a:spcAft>
                <a:spcPct val="0"/>
              </a:spcAft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Объем финансирования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Подпрограммы №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3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/>
              <a:t>Обеспечение транспортной доступности внутри Каргасокского района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» </a:t>
            </a:r>
            <a:r>
              <a:rPr lang="ru-RU" sz="2800" b="1" i="1" u="sng" dirty="0">
                <a:solidFill>
                  <a:prstClr val="black"/>
                </a:solidFill>
                <a:cs typeface="Arial" pitchFamily="34" charset="0"/>
              </a:rPr>
              <a:t/>
            </a:r>
            <a:br>
              <a:rPr lang="ru-RU" sz="2800" b="1" i="1" u="sng" dirty="0">
                <a:solidFill>
                  <a:prstClr val="black"/>
                </a:solidFill>
                <a:cs typeface="Arial" pitchFamily="34" charset="0"/>
              </a:rPr>
            </a:br>
            <a:endParaRPr lang="ru-RU" sz="2800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62352" y="1796752"/>
            <a:ext cx="7858120" cy="480060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Объем финансирования подпрограммы, тыс. руб.: 2018 г. – </a:t>
            </a:r>
            <a:r>
              <a:rPr lang="ru-RU" dirty="0" smtClean="0"/>
              <a:t>91 875,7;    </a:t>
            </a:r>
            <a:r>
              <a:rPr lang="ru-RU" dirty="0"/>
              <a:t>2019 г. – </a:t>
            </a:r>
            <a:r>
              <a:rPr lang="ru-RU" dirty="0" smtClean="0"/>
              <a:t>70 806,0</a:t>
            </a:r>
            <a:r>
              <a:rPr lang="ru-RU" dirty="0"/>
              <a:t>, 2020 г. – </a:t>
            </a:r>
            <a:r>
              <a:rPr lang="ru-RU" dirty="0" smtClean="0"/>
              <a:t>56 675,0, 2021 – 37 628,0. </a:t>
            </a:r>
            <a:endParaRPr lang="ru-RU" dirty="0"/>
          </a:p>
          <a:p>
            <a:r>
              <a:rPr lang="ru-RU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Направление расходов :</a:t>
            </a:r>
          </a:p>
          <a:p>
            <a:pPr marL="137160" indent="0">
              <a:buNone/>
            </a:pPr>
            <a:r>
              <a:rPr lang="ru-RU" dirty="0"/>
              <a:t>- субсидирование пассажирских перевозок внутри Каргасокского района;</a:t>
            </a:r>
          </a:p>
          <a:p>
            <a:pPr marL="137160" indent="0">
              <a:buNone/>
            </a:pPr>
            <a:r>
              <a:rPr lang="ru-RU" dirty="0"/>
              <a:t>- строительство и содержание автозимников и ледовых переправ, содержание автомобильных дорог местного значения между населенными пунктами Каргасокского района;</a:t>
            </a:r>
          </a:p>
          <a:p>
            <a:pPr marL="0" indent="0">
              <a:buNone/>
            </a:pPr>
            <a:r>
              <a:rPr lang="ru-RU" dirty="0"/>
              <a:t>- оказание финансовой помощи сельским поселениям на дорожную деятельность в границах населенных пунктов;</a:t>
            </a:r>
          </a:p>
          <a:p>
            <a:pPr marL="228600" indent="-228600"/>
            <a:r>
              <a:rPr lang="ru-RU" dirty="0"/>
              <a:t>Ожидаемые результаты: </a:t>
            </a:r>
          </a:p>
          <a:p>
            <a:pPr marL="137160" indent="0">
              <a:buNone/>
            </a:pPr>
            <a:r>
              <a:rPr lang="en-US" dirty="0" smtClean="0"/>
              <a:t>- </a:t>
            </a:r>
            <a:r>
              <a:rPr lang="ru-RU" dirty="0" smtClean="0"/>
              <a:t>сохранения </a:t>
            </a:r>
            <a:r>
              <a:rPr lang="ru-RU" dirty="0"/>
              <a:t>количества действующих маршрутов на всех видах транспорта общего пользования;</a:t>
            </a:r>
          </a:p>
          <a:p>
            <a:pPr marL="0" indent="0">
              <a:buNone/>
            </a:pPr>
            <a:r>
              <a:rPr lang="ru-RU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  - обеспечение </a:t>
            </a:r>
            <a:r>
              <a:rPr lang="ru-RU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транспортной доступности внутри Каргасокского района.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816940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8864" y="1018472"/>
            <a:ext cx="8229600" cy="1186392"/>
          </a:xfrm>
        </p:spPr>
        <p:txBody>
          <a:bodyPr>
            <a:noAutofit/>
          </a:bodyPr>
          <a:lstStyle/>
          <a:p>
            <a:pPr lvl="0" algn="r" fontAlgn="base">
              <a:spcAft>
                <a:spcPct val="0"/>
              </a:spcAft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Объем финансирования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Подпрограммы №4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/>
              <a:t>Повышение эффективности управления муниципальными финансами, достижение сбалансированности бюджетов сельских поселений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» </a:t>
            </a:r>
            <a:r>
              <a:rPr lang="ru-RU" sz="2800" b="1" i="1" u="sng" dirty="0">
                <a:solidFill>
                  <a:prstClr val="black"/>
                </a:solidFill>
                <a:cs typeface="Arial" pitchFamily="34" charset="0"/>
              </a:rPr>
              <a:t/>
            </a:r>
            <a:br>
              <a:rPr lang="ru-RU" sz="2800" b="1" i="1" u="sng" dirty="0">
                <a:solidFill>
                  <a:prstClr val="black"/>
                </a:solidFill>
                <a:cs typeface="Arial" pitchFamily="34" charset="0"/>
              </a:rPr>
            </a:br>
            <a:endParaRPr lang="ru-RU" sz="2800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62352" y="2780928"/>
            <a:ext cx="7858120" cy="4104456"/>
          </a:xfrm>
        </p:spPr>
        <p:txBody>
          <a:bodyPr>
            <a:normAutofit/>
          </a:bodyPr>
          <a:lstStyle/>
          <a:p>
            <a:r>
              <a:rPr lang="ru-RU" sz="2000" dirty="0"/>
              <a:t>Объем финансирования подпрограммы, тыс. руб.: 2018 г. – </a:t>
            </a:r>
            <a:r>
              <a:rPr lang="ru-RU" sz="2000" dirty="0" smtClean="0"/>
              <a:t>167 173,6;    </a:t>
            </a:r>
            <a:r>
              <a:rPr lang="ru-RU" sz="2000" dirty="0"/>
              <a:t>2019 г. – </a:t>
            </a:r>
            <a:r>
              <a:rPr lang="ru-RU" sz="2000" dirty="0" smtClean="0"/>
              <a:t>81 785,6;   </a:t>
            </a:r>
            <a:r>
              <a:rPr lang="ru-RU" sz="2000" dirty="0"/>
              <a:t>2020 г. </a:t>
            </a:r>
            <a:r>
              <a:rPr lang="ru-RU" sz="2000" dirty="0" smtClean="0"/>
              <a:t>– 81 939,6;   2021 г. – 82 214,2.</a:t>
            </a:r>
            <a:endParaRPr lang="ru-RU" sz="2000" dirty="0"/>
          </a:p>
          <a:p>
            <a:r>
              <a:rPr lang="ru-RU" sz="2000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Направление расходов :</a:t>
            </a:r>
          </a:p>
          <a:p>
            <a:pPr marL="137160" indent="0">
              <a:buNone/>
            </a:pPr>
            <a:r>
              <a:rPr lang="ru-RU" sz="2000" dirty="0"/>
              <a:t>- предоставление бюджетам сельских поселений дотаций на выравнивание уровня бюджетной обеспеченности и сбалансированности бюджетов сельских </a:t>
            </a:r>
            <a:r>
              <a:rPr lang="ru-RU" sz="2000" dirty="0" smtClean="0"/>
              <a:t>поселений; </a:t>
            </a:r>
            <a:endParaRPr lang="ru-RU" sz="2000" dirty="0"/>
          </a:p>
          <a:p>
            <a:pPr marL="137160" indent="0">
              <a:buNone/>
            </a:pPr>
            <a:r>
              <a:rPr lang="ru-RU" sz="2000" dirty="0"/>
              <a:t>- предоставление межбюджетных трансфертов бюджетам сельских  поселений на решение вопросов местного значения.</a:t>
            </a: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40400974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8864" y="874456"/>
            <a:ext cx="8229600" cy="1186392"/>
          </a:xfrm>
        </p:spPr>
        <p:txBody>
          <a:bodyPr>
            <a:noAutofit/>
          </a:bodyPr>
          <a:lstStyle/>
          <a:p>
            <a:pPr lvl="0" algn="r" fontAlgn="base">
              <a:spcAft>
                <a:spcPct val="0"/>
              </a:spcAft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Объем финансирования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Подпрограммы №5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/>
              <a:t>Эффективное управление муниципальным имуществом МО «Каргасокский район»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» </a:t>
            </a:r>
            <a:r>
              <a:rPr lang="ru-RU" sz="2800" b="1" i="1" u="sng" dirty="0">
                <a:solidFill>
                  <a:prstClr val="black"/>
                </a:solidFill>
                <a:cs typeface="Arial" pitchFamily="34" charset="0"/>
              </a:rPr>
              <a:t/>
            </a:r>
            <a:br>
              <a:rPr lang="ru-RU" sz="2800" b="1" i="1" u="sng" dirty="0">
                <a:solidFill>
                  <a:prstClr val="black"/>
                </a:solidFill>
                <a:cs typeface="Arial" pitchFamily="34" charset="0"/>
              </a:rPr>
            </a:br>
            <a:endParaRPr lang="ru-RU" sz="2800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62352" y="2276872"/>
            <a:ext cx="7858120" cy="4800600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ru-RU" sz="2100" dirty="0"/>
              <a:t>Объем финансирования подпрограммы, тыс. руб.: 2018 г. – </a:t>
            </a:r>
            <a:r>
              <a:rPr lang="ru-RU" sz="2100" dirty="0" smtClean="0"/>
              <a:t>34 004,0;    </a:t>
            </a:r>
            <a:r>
              <a:rPr lang="ru-RU" sz="2100" dirty="0"/>
              <a:t>2019 г. – </a:t>
            </a:r>
            <a:r>
              <a:rPr lang="ru-RU" sz="2100" dirty="0" smtClean="0"/>
              <a:t>29 846,4;    </a:t>
            </a:r>
            <a:r>
              <a:rPr lang="ru-RU" sz="2100" dirty="0"/>
              <a:t>2020 г. –  </a:t>
            </a:r>
            <a:r>
              <a:rPr lang="ru-RU" sz="2100" dirty="0" smtClean="0"/>
              <a:t>700,0;    2021 г. – 700,0.</a:t>
            </a:r>
            <a:endParaRPr lang="ru-RU" sz="2100" dirty="0"/>
          </a:p>
          <a:p>
            <a:pPr>
              <a:buFont typeface="Arial" pitchFamily="34" charset="0"/>
              <a:buChar char="•"/>
            </a:pPr>
            <a:r>
              <a:rPr lang="ru-RU" sz="2100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Направление расходов:</a:t>
            </a:r>
          </a:p>
          <a:p>
            <a:pPr marL="0" indent="0">
              <a:buNone/>
            </a:pPr>
            <a:r>
              <a:rPr lang="ru-RU" sz="2100" dirty="0"/>
              <a:t>- проведение капитального ремонта недвижимого имущества муниципального образования «Каргасокский район», уборка мест общего </a:t>
            </a:r>
            <a:r>
              <a:rPr lang="ru-RU" sz="2100" dirty="0" smtClean="0"/>
              <a:t>пользования в домах с квартирами социального проживания </a:t>
            </a:r>
            <a:r>
              <a:rPr lang="ru-RU" sz="2100" dirty="0"/>
              <a:t>по адресам: с. Каргасок, ул. </a:t>
            </a:r>
            <a:r>
              <a:rPr lang="ru-RU" sz="2100" dirty="0" err="1"/>
              <a:t>Голещихина</a:t>
            </a:r>
            <a:r>
              <a:rPr lang="ru-RU" sz="2100" dirty="0"/>
              <a:t> </a:t>
            </a:r>
            <a:r>
              <a:rPr lang="ru-RU" sz="2100" dirty="0" smtClean="0"/>
              <a:t>45,47,79; </a:t>
            </a:r>
            <a:r>
              <a:rPr lang="ru-RU" sz="2100" dirty="0"/>
              <a:t>проведение работ связанных со списанием движимого и недвижимого имущества;</a:t>
            </a:r>
          </a:p>
          <a:p>
            <a:pPr marL="0" indent="0">
              <a:buNone/>
            </a:pPr>
            <a:r>
              <a:rPr lang="ru-RU" sz="2100" dirty="0"/>
              <a:t>- подготовка к </a:t>
            </a:r>
            <a:r>
              <a:rPr lang="ru-RU" sz="2100" dirty="0" smtClean="0"/>
              <a:t>приватизации </a:t>
            </a:r>
            <a:r>
              <a:rPr lang="ru-RU" sz="2100" dirty="0"/>
              <a:t>муниципального имущества;</a:t>
            </a:r>
          </a:p>
          <a:p>
            <a:pPr marL="0" indent="0">
              <a:buNone/>
            </a:pPr>
            <a:r>
              <a:rPr lang="ru-RU" sz="2100" dirty="0"/>
              <a:t>- приобретение недвижимого и движимого имущества в собственность муниципального образования «Каргасокский район</a:t>
            </a:r>
            <a:r>
              <a:rPr lang="ru-RU" sz="2100" dirty="0" smtClean="0"/>
              <a:t>» (выкуп здания Детского сада  №22 «Снежинка» за счет средств областного бюджета).</a:t>
            </a:r>
            <a:endParaRPr lang="ru-RU" sz="21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810459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8864" y="548680"/>
            <a:ext cx="8229600" cy="1186392"/>
          </a:xfrm>
        </p:spPr>
        <p:txBody>
          <a:bodyPr>
            <a:noAutofit/>
          </a:bodyPr>
          <a:lstStyle/>
          <a:p>
            <a:pPr lvl="0" algn="r" fontAlgn="base">
              <a:spcAft>
                <a:spcPct val="0"/>
              </a:spcAft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Объем финансирования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Подпрограммы №6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/>
              <a:t>Развитие муниципальной службы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» </a:t>
            </a:r>
            <a:r>
              <a:rPr lang="ru-RU" sz="2800" b="1" i="1" u="sng" dirty="0">
                <a:solidFill>
                  <a:prstClr val="black"/>
                </a:solidFill>
                <a:cs typeface="Arial" pitchFamily="34" charset="0"/>
              </a:rPr>
              <a:t/>
            </a:r>
            <a:br>
              <a:rPr lang="ru-RU" sz="2800" b="1" i="1" u="sng" dirty="0">
                <a:solidFill>
                  <a:prstClr val="black"/>
                </a:solidFill>
                <a:cs typeface="Arial" pitchFamily="34" charset="0"/>
              </a:rPr>
            </a:br>
            <a:endParaRPr lang="ru-RU" sz="2800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34360" y="1988840"/>
            <a:ext cx="7858120" cy="4104456"/>
          </a:xfrm>
        </p:spPr>
        <p:txBody>
          <a:bodyPr>
            <a:normAutofit fontScale="85000" lnSpcReduction="20000"/>
          </a:bodyPr>
          <a:lstStyle/>
          <a:p>
            <a:r>
              <a:rPr lang="ru-RU" sz="2600" dirty="0"/>
              <a:t>Объем финансирования подпрограммы, тыс. руб.: 2018 г. – </a:t>
            </a:r>
            <a:r>
              <a:rPr lang="ru-RU" sz="2600" dirty="0" smtClean="0"/>
              <a:t>5,0;    </a:t>
            </a:r>
            <a:r>
              <a:rPr lang="ru-RU" sz="2600" dirty="0"/>
              <a:t>2019 г. – 0,0, 2020 г. – </a:t>
            </a:r>
            <a:r>
              <a:rPr lang="ru-RU" sz="2600" dirty="0" smtClean="0"/>
              <a:t>0,0, 2021 – 0,0.</a:t>
            </a:r>
            <a:endParaRPr lang="ru-RU" sz="2600" dirty="0"/>
          </a:p>
          <a:p>
            <a:r>
              <a:rPr lang="ru-RU" sz="2600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Направленность мероприятий подпрограммы:</a:t>
            </a:r>
            <a:endParaRPr lang="ru-RU" sz="2600" dirty="0">
              <a:solidFill>
                <a:prstClr val="black"/>
              </a:solidFill>
              <a:ea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600" dirty="0"/>
              <a:t>- организация обучения муниципальных служащих по программам профессиональной переподготовки, повышения квалификации, организация участия муниципальных служащих в семинарах, прохождении стажировки.</a:t>
            </a:r>
          </a:p>
          <a:p>
            <a:r>
              <a:rPr lang="ru-RU" sz="2600" dirty="0"/>
              <a:t>Ожидаемый результат:</a:t>
            </a:r>
          </a:p>
          <a:p>
            <a:pPr marL="457200" indent="-457200">
              <a:buFontTx/>
              <a:buChar char="-"/>
            </a:pPr>
            <a:r>
              <a:rPr lang="ru-RU" sz="2600" dirty="0" smtClean="0"/>
              <a:t>повышение </a:t>
            </a:r>
            <a:r>
              <a:rPr lang="ru-RU" sz="2600" dirty="0"/>
              <a:t>уровня компетентности и квалификации муниципальных служащих</a:t>
            </a:r>
            <a:r>
              <a:rPr lang="ru-RU" dirty="0" smtClean="0"/>
              <a:t>.</a:t>
            </a:r>
          </a:p>
          <a:p>
            <a:pPr marL="457200" indent="-457200">
              <a:buFontTx/>
              <a:buChar char="-"/>
            </a:pPr>
            <a:r>
              <a:rPr lang="ru-RU" sz="1900" dirty="0" smtClean="0"/>
              <a:t>(Средства будут выделены за счет смет учреждений)</a:t>
            </a:r>
            <a:endParaRPr lang="ru-RU" sz="19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765669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8864" y="1018472"/>
            <a:ext cx="8229600" cy="1186392"/>
          </a:xfrm>
        </p:spPr>
        <p:txBody>
          <a:bodyPr>
            <a:noAutofit/>
          </a:bodyPr>
          <a:lstStyle/>
          <a:p>
            <a:pPr lvl="0" algn="r" fontAlgn="base">
              <a:spcAft>
                <a:spcPct val="0"/>
              </a:spcAft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Объем финансирования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Подпрограммы №7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/>
              <a:t>Развитие информационного общества в Каргасокском районе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» </a:t>
            </a:r>
            <a:r>
              <a:rPr lang="ru-RU" sz="2800" b="1" i="1" u="sng" dirty="0">
                <a:solidFill>
                  <a:prstClr val="black"/>
                </a:solidFill>
                <a:cs typeface="Arial" pitchFamily="34" charset="0"/>
              </a:rPr>
              <a:t/>
            </a:r>
            <a:br>
              <a:rPr lang="ru-RU" sz="2800" b="1" i="1" u="sng" dirty="0">
                <a:solidFill>
                  <a:prstClr val="black"/>
                </a:solidFill>
                <a:cs typeface="Arial" pitchFamily="34" charset="0"/>
              </a:rPr>
            </a:br>
            <a:endParaRPr lang="ru-RU" sz="2800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62352" y="2492896"/>
            <a:ext cx="7858120" cy="4104456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Объем финансирования подпрограммы, тыс. руб.: Объем финансирования подпрограммы, тыс. руб.: 2018 г. – </a:t>
            </a:r>
            <a:r>
              <a:rPr lang="ru-RU" dirty="0" smtClean="0"/>
              <a:t>2 924,8;    </a:t>
            </a:r>
            <a:r>
              <a:rPr lang="ru-RU" dirty="0"/>
              <a:t>2019 г. – </a:t>
            </a:r>
            <a:r>
              <a:rPr lang="ru-RU" dirty="0" smtClean="0"/>
              <a:t>2999,8</a:t>
            </a:r>
            <a:r>
              <a:rPr lang="ru-RU" dirty="0"/>
              <a:t>, 2020 г. – </a:t>
            </a:r>
            <a:r>
              <a:rPr lang="ru-RU" dirty="0" smtClean="0"/>
              <a:t>2999,8, 2021 – 2999,8.</a:t>
            </a:r>
            <a:endParaRPr lang="ru-RU" dirty="0"/>
          </a:p>
          <a:p>
            <a:r>
              <a:rPr lang="ru-RU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Направление расходов :</a:t>
            </a:r>
          </a:p>
          <a:p>
            <a:pPr marL="0" indent="0">
              <a:buNone/>
            </a:pPr>
            <a:r>
              <a:rPr lang="ru-RU" dirty="0"/>
              <a:t>- обеспечение функционирования автоматизированной информационной системы «Реестр муниципальных услуг»;</a:t>
            </a:r>
          </a:p>
          <a:p>
            <a:pPr marL="0" indent="0">
              <a:buNone/>
            </a:pPr>
            <a:r>
              <a:rPr lang="ru-RU" dirty="0"/>
              <a:t>- сопровождение и поддержка сайта Администрации Каргасокского района;</a:t>
            </a:r>
          </a:p>
          <a:p>
            <a:pPr marL="0" indent="0">
              <a:buNone/>
            </a:pPr>
            <a:r>
              <a:rPr lang="ru-RU" dirty="0"/>
              <a:t>- информирование населения о деятельности органов местного самоуправления, о социально-экономическом и культурном развитии муниципального образования в печатных средствах массовой информации.</a:t>
            </a:r>
          </a:p>
          <a:p>
            <a:r>
              <a:rPr lang="ru-RU" dirty="0"/>
              <a:t>Ожидаемые результаты:</a:t>
            </a:r>
          </a:p>
          <a:p>
            <a:pPr marL="0" indent="0">
              <a:buNone/>
            </a:pPr>
            <a:r>
              <a:rPr lang="ru-RU" dirty="0"/>
              <a:t>- обеспечение открытости деятельности органов местного самоуправления.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924061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8864" y="1018472"/>
            <a:ext cx="8229600" cy="1186392"/>
          </a:xfrm>
        </p:spPr>
        <p:txBody>
          <a:bodyPr>
            <a:noAutofit/>
          </a:bodyPr>
          <a:lstStyle/>
          <a:p>
            <a:pPr lvl="0" algn="r" fontAlgn="base">
              <a:spcAft>
                <a:spcPct val="0"/>
              </a:spcAft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Объем финансирования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Подпрограммы №8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>
                <a:solidFill>
                  <a:prstClr val="black"/>
                </a:solidFill>
                <a:cs typeface="Arial" pitchFamily="34" charset="0"/>
              </a:rPr>
              <a:t>Обеспечивающая подпрограмма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» </a:t>
            </a:r>
            <a:r>
              <a:rPr lang="ru-RU" sz="2800" b="1" i="1" u="sng" dirty="0">
                <a:solidFill>
                  <a:prstClr val="black"/>
                </a:solidFill>
                <a:cs typeface="Arial" pitchFamily="34" charset="0"/>
              </a:rPr>
              <a:t/>
            </a:r>
            <a:br>
              <a:rPr lang="ru-RU" sz="2800" b="1" i="1" u="sng" dirty="0">
                <a:solidFill>
                  <a:prstClr val="black"/>
                </a:solidFill>
                <a:cs typeface="Arial" pitchFamily="34" charset="0"/>
              </a:rPr>
            </a:br>
            <a:endParaRPr lang="ru-RU" sz="2800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62352" y="2492896"/>
            <a:ext cx="7858120" cy="4104456"/>
          </a:xfrm>
        </p:spPr>
        <p:txBody>
          <a:bodyPr>
            <a:normAutofit/>
          </a:bodyPr>
          <a:lstStyle/>
          <a:p>
            <a:r>
              <a:rPr lang="ru-RU" dirty="0"/>
              <a:t>Объем финансирования подпрограммы, тыс. руб.: 2018 г. – </a:t>
            </a:r>
            <a:r>
              <a:rPr lang="ru-RU" dirty="0" smtClean="0"/>
              <a:t>11 247,9;    </a:t>
            </a:r>
            <a:r>
              <a:rPr lang="ru-RU" dirty="0"/>
              <a:t>2019 г. – </a:t>
            </a:r>
            <a:r>
              <a:rPr lang="ru-RU" dirty="0" smtClean="0"/>
              <a:t>11 369,0, </a:t>
            </a:r>
            <a:r>
              <a:rPr lang="ru-RU" dirty="0"/>
              <a:t>2020 г. – </a:t>
            </a:r>
            <a:r>
              <a:rPr lang="ru-RU" dirty="0" smtClean="0"/>
              <a:t>11</a:t>
            </a:r>
            <a:r>
              <a:rPr lang="ru-RU" dirty="0"/>
              <a:t> </a:t>
            </a:r>
            <a:r>
              <a:rPr lang="ru-RU" dirty="0" smtClean="0"/>
              <a:t>379,0, 2021 г. – 11 379,0.</a:t>
            </a:r>
            <a:endParaRPr lang="ru-RU" dirty="0"/>
          </a:p>
          <a:p>
            <a:r>
              <a:rPr lang="ru-RU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Направление расходов : </a:t>
            </a:r>
            <a:endParaRPr lang="ru-RU" dirty="0" smtClean="0">
              <a:solidFill>
                <a:prstClr val="black"/>
              </a:solidFill>
              <a:ea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ru-RU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- обеспечение </a:t>
            </a:r>
            <a:r>
              <a:rPr lang="ru-RU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деятельности </a:t>
            </a:r>
            <a:r>
              <a:rPr lang="ru-RU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Управления </a:t>
            </a:r>
            <a:r>
              <a:rPr lang="ru-RU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финансов Администрации Каргасокского района.</a:t>
            </a:r>
          </a:p>
          <a:p>
            <a:pPr marL="82296" indent="0">
              <a:buNone/>
            </a:pPr>
            <a:r>
              <a:rPr lang="ru-RU" dirty="0"/>
              <a:t>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956461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836712"/>
            <a:ext cx="8136904" cy="1944216"/>
          </a:xfrm>
        </p:spPr>
        <p:txBody>
          <a:bodyPr>
            <a:normAutofit/>
          </a:bodyPr>
          <a:lstStyle/>
          <a:p>
            <a:pPr algn="r"/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</a:rPr>
              <a:t>Благодарим за внимание!</a:t>
            </a:r>
            <a:endParaRPr lang="ru-RU" sz="4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23928" y="4509120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</a:rPr>
              <a:t>Управление финансов АКР</a:t>
            </a:r>
            <a:endParaRPr lang="ru-RU" sz="20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3068960"/>
            <a:ext cx="4176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u="sng" dirty="0" smtClean="0">
                <a:solidFill>
                  <a:schemeClr val="bg2">
                    <a:lumMod val="50000"/>
                  </a:schemeClr>
                </a:solidFill>
              </a:rPr>
              <a:t>Контактная информация:</a:t>
            </a:r>
          </a:p>
          <a:p>
            <a:r>
              <a:rPr lang="ru-RU" sz="1600" b="1" i="1" dirty="0" smtClean="0">
                <a:solidFill>
                  <a:schemeClr val="bg2">
                    <a:lumMod val="50000"/>
                  </a:schemeClr>
                </a:solidFill>
              </a:rPr>
              <a:t>636700, Томская область,</a:t>
            </a:r>
          </a:p>
          <a:p>
            <a:r>
              <a:rPr lang="ru-RU" sz="1600" b="1" i="1" dirty="0" smtClean="0">
                <a:solidFill>
                  <a:schemeClr val="bg2">
                    <a:lumMod val="50000"/>
                  </a:schemeClr>
                </a:solidFill>
              </a:rPr>
              <a:t>с. Каргасок, ул. Пушкина , д. 31,</a:t>
            </a:r>
          </a:p>
          <a:p>
            <a:r>
              <a:rPr lang="ru-RU" sz="1600" b="1" i="1" dirty="0" smtClean="0">
                <a:solidFill>
                  <a:schemeClr val="bg2">
                    <a:lumMod val="50000"/>
                  </a:schemeClr>
                </a:solidFill>
              </a:rPr>
              <a:t>Тел.: +7-(38253)211-95, +7-(38253)-222-64, +7(38253)212-54 (факс),</a:t>
            </a:r>
          </a:p>
          <a:p>
            <a:r>
              <a:rPr lang="en-US" sz="1600" b="1" i="1" dirty="0" smtClean="0">
                <a:solidFill>
                  <a:schemeClr val="bg2">
                    <a:lumMod val="50000"/>
                  </a:schemeClr>
                </a:solidFill>
              </a:rPr>
              <a:t>E-mail: </a:t>
            </a:r>
            <a:r>
              <a:rPr lang="en-US" sz="1600" b="1" i="1" dirty="0" smtClean="0">
                <a:solidFill>
                  <a:schemeClr val="bg2">
                    <a:lumMod val="50000"/>
                  </a:schemeClr>
                </a:solidFill>
                <a:hlinkClick r:id="rId3"/>
              </a:rPr>
              <a:t>kargasok@findep.org</a:t>
            </a:r>
            <a:endParaRPr lang="ru-RU" sz="1600" b="1" i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96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332656"/>
            <a:ext cx="7715200" cy="5793507"/>
          </a:xfrm>
        </p:spPr>
        <p:txBody>
          <a:bodyPr>
            <a:normAutofit lnSpcReduction="10000"/>
          </a:bodyPr>
          <a:lstStyle/>
          <a:p>
            <a:pPr marL="0" indent="0" algn="r">
              <a:spcAft>
                <a:spcPts val="600"/>
              </a:spcAft>
              <a:buNone/>
            </a:pPr>
            <a:r>
              <a:rPr lang="ru-RU" sz="2000" b="1" u="sng" dirty="0" smtClean="0">
                <a:solidFill>
                  <a:schemeClr val="bg2">
                    <a:lumMod val="25000"/>
                  </a:schemeClr>
                </a:solidFill>
              </a:rPr>
              <a:t>1.3. Основные этапы составления проекта районного бюджета.</a:t>
            </a:r>
          </a:p>
          <a:p>
            <a:pPr marL="228600" indent="-228600" algn="just">
              <a:spcAft>
                <a:spcPts val="600"/>
              </a:spcAft>
              <a:buClrTx/>
              <a:buSzPct val="100000"/>
              <a:buFont typeface="+mj-lt"/>
              <a:buAutoNum type="arabicPeriod"/>
              <a:defRPr/>
            </a:pPr>
            <a:r>
              <a:rPr lang="ru-RU" sz="1400" b="1" u="sng" dirty="0">
                <a:solidFill>
                  <a:schemeClr val="bg2">
                    <a:lumMod val="25000"/>
                  </a:schemeClr>
                </a:solidFill>
              </a:rPr>
              <a:t>Составление проекта бюджета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– это прогнозирование объема доходов на очередной 3-х летний период и планирование направлений расходования бюджетных средств (в первую очередь – на исполнение уже действующих расходных обязательств (РО), а затем, при наличие финансовых возможностей – на принимаемые (т.е. новые) РО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), начинается за 7 месяцев до окончания текущего года.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  <a:p>
            <a:pPr marL="228600" indent="-228600" algn="just">
              <a:spcAft>
                <a:spcPts val="600"/>
              </a:spcAft>
              <a:buClrTx/>
              <a:buSzPct val="100000"/>
              <a:buFont typeface="+mj-lt"/>
              <a:buAutoNum type="arabicPeriod"/>
              <a:defRPr/>
            </a:pPr>
            <a:r>
              <a:rPr lang="ru-RU" sz="1400" b="1" u="sng" dirty="0" smtClean="0">
                <a:solidFill>
                  <a:schemeClr val="bg2">
                    <a:lumMod val="25000"/>
                  </a:schemeClr>
                </a:solidFill>
              </a:rPr>
              <a:t>Рассмотрение проекта </a:t>
            </a:r>
            <a:r>
              <a:rPr lang="ru-RU" sz="1400" b="1" u="sng" dirty="0">
                <a:solidFill>
                  <a:schemeClr val="bg2">
                    <a:lumMod val="25000"/>
                  </a:schemeClr>
                </a:solidFill>
              </a:rPr>
              <a:t>районного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бюджета Думой Каргасокского района происходит в двух чтениях. Орган муниципального финансового контроля готовит заключение на проект бюджета. По проекту районного бюджета проводятся публичные слушания. После принятия бюджета в 1 чтении он дорабатывается с учетом поступающих предложений и замечаний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. Для рассмотрения бюджета в первом чтении проект представляется Администрацией Каргасокского района  в Думу Каргасокского района</a:t>
            </a: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до 1 ноября текущего года. 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  <a:p>
            <a:pPr marL="228600" indent="-228600" algn="just">
              <a:buClrTx/>
              <a:buSzPct val="100000"/>
              <a:buFont typeface="+mj-lt"/>
              <a:buAutoNum type="arabicPeriod"/>
              <a:defRPr/>
            </a:pPr>
            <a:r>
              <a:rPr lang="ru-RU" sz="1400" b="1" u="sng" dirty="0">
                <a:solidFill>
                  <a:schemeClr val="bg2">
                    <a:lumMod val="25000"/>
                  </a:schemeClr>
                </a:solidFill>
              </a:rPr>
              <a:t>Утверждается бюджет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решением Думы Каргасокского района до начала очередного финансового года и размещается на официальном сайте Каргасокского района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. В течение года в утвержденный бюджет могут вносит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ь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ся изменения в соответствии с правилами из Положения о бюджетном процессе. 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 </a:t>
            </a: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ru-RU" sz="1400" b="1" u="sng" dirty="0">
                <a:solidFill>
                  <a:schemeClr val="bg2">
                    <a:lumMod val="25000"/>
                  </a:schemeClr>
                </a:solidFill>
              </a:rPr>
              <a:t>Бюджетный процесс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– регламентированная законодательством деятельность по составлению, рассмотрению, утверждению и исполнению бюджета, контролю за его исполнением, ведению бюджетного учета и составлению бюджетной отчетности.</a:t>
            </a:r>
          </a:p>
          <a:p>
            <a:pPr marL="0" indent="0">
              <a:buNone/>
            </a:pPr>
            <a:endParaRPr lang="ru-RU" sz="2000" b="1" u="sng" dirty="0"/>
          </a:p>
        </p:txBody>
      </p:sp>
    </p:spTree>
    <p:extLst>
      <p:ext uri="{BB962C8B-B14F-4D97-AF65-F5344CB8AC3E}">
        <p14:creationId xmlns:p14="http://schemas.microsoft.com/office/powerpoint/2010/main" val="47656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36104"/>
          </a:xfrm>
        </p:spPr>
        <p:txBody>
          <a:bodyPr>
            <a:normAutofit/>
          </a:bodyPr>
          <a:lstStyle/>
          <a:p>
            <a:pPr marL="514350" indent="-514350" algn="r">
              <a:buFont typeface="+mj-lt"/>
              <a:buAutoNum type="arabicPeriod" startAt="2"/>
            </a:pPr>
            <a:r>
              <a:rPr lang="ru-RU" sz="3100" b="1" dirty="0" smtClean="0"/>
              <a:t>Бюджетная политика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88632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2000" b="1" u="sng" dirty="0" smtClean="0">
                <a:solidFill>
                  <a:schemeClr val="tx2">
                    <a:lumMod val="75000"/>
                  </a:schemeClr>
                </a:solidFill>
              </a:rPr>
              <a:t>2.1. Динамика основных показателей социально-экономического развития </a:t>
            </a:r>
            <a:r>
              <a:rPr lang="ru-RU" sz="2000" b="1" u="sng" dirty="0" err="1" smtClean="0">
                <a:solidFill>
                  <a:schemeClr val="tx2">
                    <a:lumMod val="75000"/>
                  </a:schemeClr>
                </a:solidFill>
              </a:rPr>
              <a:t>Каргасокского</a:t>
            </a:r>
            <a:r>
              <a:rPr lang="ru-RU" sz="2000" b="1" u="sng" dirty="0" smtClean="0">
                <a:solidFill>
                  <a:schemeClr val="tx2">
                    <a:lumMod val="75000"/>
                  </a:schemeClr>
                </a:solidFill>
              </a:rPr>
              <a:t> района</a:t>
            </a:r>
            <a:r>
              <a:rPr lang="ru-RU" sz="1800" b="1" u="sng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b="1" u="sng" dirty="0" smtClean="0">
                <a:solidFill>
                  <a:schemeClr val="bg1"/>
                </a:solidFill>
              </a:rPr>
              <a:t>развития Каргасокского района.</a:t>
            </a:r>
          </a:p>
          <a:p>
            <a:pPr marL="0" indent="0">
              <a:buNone/>
            </a:pPr>
            <a:endParaRPr lang="ru-RU" sz="2000" u="sng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387215"/>
              </p:ext>
            </p:extLst>
          </p:nvPr>
        </p:nvGraphicFramePr>
        <p:xfrm>
          <a:off x="539552" y="1700808"/>
          <a:ext cx="8208914" cy="50284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/>
                <a:gridCol w="864096"/>
                <a:gridCol w="864096"/>
                <a:gridCol w="864096"/>
                <a:gridCol w="936104"/>
                <a:gridCol w="936104"/>
                <a:gridCol w="864098"/>
              </a:tblGrid>
              <a:tr h="585065">
                <a:tc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Ед. изм.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2017 год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2018 год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План на </a:t>
                      </a:r>
                    </a:p>
                    <a:p>
                      <a:pPr algn="ctr"/>
                      <a:r>
                        <a:rPr lang="ru-RU" sz="1200" b="1" dirty="0" smtClean="0"/>
                        <a:t>2019 год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План на </a:t>
                      </a:r>
                    </a:p>
                    <a:p>
                      <a:pPr algn="ctr"/>
                      <a:r>
                        <a:rPr lang="ru-RU" sz="1200" b="1" dirty="0" smtClean="0"/>
                        <a:t>2020 год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План на </a:t>
                      </a:r>
                    </a:p>
                    <a:p>
                      <a:pPr algn="ctr"/>
                      <a:r>
                        <a:rPr lang="ru-RU" sz="1200" b="1" dirty="0" smtClean="0"/>
                        <a:t>2021 год</a:t>
                      </a:r>
                    </a:p>
                  </a:txBody>
                  <a:tcPr anchor="ctr"/>
                </a:tc>
              </a:tr>
              <a:tr h="585065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1. Численность населения (на конец года) 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Чел.</a:t>
                      </a:r>
                      <a:endParaRPr lang="ru-RU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19303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19183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18947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18698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18442</a:t>
                      </a:r>
                      <a:endParaRPr lang="ru-RU" dirty="0"/>
                    </a:p>
                  </a:txBody>
                  <a:tcPr anchor="ctr"/>
                </a:tc>
              </a:tr>
              <a:tr h="585065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2. Число родившихся на 1000 человек населения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Чел.</a:t>
                      </a:r>
                      <a:endParaRPr lang="ru-RU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14,1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12,8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12,2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14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13,6</a:t>
                      </a:r>
                      <a:endParaRPr lang="ru-RU" dirty="0"/>
                    </a:p>
                  </a:txBody>
                  <a:tcPr anchor="ctr"/>
                </a:tc>
              </a:tr>
              <a:tr h="585065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3. Коэффициент миграционного прироста (на 1000 человек населения)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Чел.</a:t>
                      </a:r>
                      <a:endParaRPr lang="ru-RU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-16,3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-16,3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-15,2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-15,2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-15,2</a:t>
                      </a:r>
                      <a:endParaRPr lang="ru-RU" dirty="0"/>
                    </a:p>
                  </a:txBody>
                  <a:tcPr anchor="ctr"/>
                </a:tc>
              </a:tr>
              <a:tr h="585065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4. Ввод в действие жилых домов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Кв. м. общ. площади</a:t>
                      </a:r>
                      <a:endParaRPr lang="ru-RU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3620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3600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3600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3600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3600</a:t>
                      </a:r>
                      <a:endParaRPr lang="ru-RU" dirty="0"/>
                    </a:p>
                  </a:txBody>
                  <a:tcPr anchor="ctr"/>
                </a:tc>
              </a:tr>
              <a:tr h="585065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5. Среднемесячная зарплата работников (по кругу крупных и средних организаций)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Руб.</a:t>
                      </a:r>
                      <a:endParaRPr lang="ru-RU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55304,3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58069,5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60973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63717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66584</a:t>
                      </a:r>
                      <a:endParaRPr lang="ru-RU" dirty="0"/>
                    </a:p>
                  </a:txBody>
                  <a:tcPr anchor="ctr"/>
                </a:tc>
              </a:tr>
              <a:tr h="585065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6.</a:t>
                      </a:r>
                      <a:r>
                        <a:rPr lang="ru-RU" sz="1200" b="1" baseline="0" dirty="0" smtClean="0"/>
                        <a:t> Уровень регистрируемой безработицы на конец года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%</a:t>
                      </a:r>
                      <a:endParaRPr lang="ru-RU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3,4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3,7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3,8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3,9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4,0</a:t>
                      </a:r>
                      <a:endParaRPr lang="ru-RU" dirty="0"/>
                    </a:p>
                  </a:txBody>
                  <a:tcPr anchor="ctr"/>
                </a:tc>
              </a:tr>
              <a:tr h="585065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7. Коэффициент напряженности на рынке труда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Чел.</a:t>
                      </a:r>
                      <a:endParaRPr lang="ru-RU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1,9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1,9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1,9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1,9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2,0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055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332656"/>
            <a:ext cx="7715200" cy="6120680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ru-RU" sz="2000" b="1" u="sng" dirty="0" smtClean="0">
                <a:solidFill>
                  <a:schemeClr val="bg2">
                    <a:lumMod val="25000"/>
                  </a:schemeClr>
                </a:solidFill>
              </a:rPr>
              <a:t>2.2. Цели и задачи бюджетной политики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ru-RU" sz="1400" b="1" u="sng" dirty="0" smtClean="0">
                <a:solidFill>
                  <a:schemeClr val="bg2">
                    <a:lumMod val="25000"/>
                  </a:schemeClr>
                </a:solidFill>
              </a:rPr>
              <a:t>Основной целью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бюджетной политики на 2019-2021 годы остаётся обеспечение сбалансированности и устойчивости местных бюджетов при безусловном исполнении  всех принятых обязательств.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ru-RU" sz="1400" b="1" u="sng" dirty="0" smtClean="0">
                <a:solidFill>
                  <a:schemeClr val="bg2">
                    <a:lumMod val="25000"/>
                  </a:schemeClr>
                </a:solidFill>
              </a:rPr>
              <a:t>Достижению заявленной цели будет способствовать решение следующих задач:</a:t>
            </a:r>
          </a:p>
          <a:p>
            <a:pPr algn="just">
              <a:spcAft>
                <a:spcPts val="600"/>
              </a:spcAft>
              <a:buFontTx/>
              <a:buChar char="-"/>
            </a:pPr>
            <a:r>
              <a:rPr lang="ru-RU" sz="1400" i="1" dirty="0" smtClean="0">
                <a:solidFill>
                  <a:schemeClr val="bg2">
                    <a:lumMod val="25000"/>
                  </a:schemeClr>
                </a:solidFill>
              </a:rPr>
              <a:t>Реализация Указа Президента Российской Федерации от 07.05.2018 №204 «О национальных целях и стратегических задачах развития Российской Федерации до 2024 года»;</a:t>
            </a:r>
            <a:endParaRPr lang="ru-RU" sz="1400" i="1" dirty="0">
              <a:solidFill>
                <a:schemeClr val="bg2">
                  <a:lumMod val="25000"/>
                </a:schemeClr>
              </a:solidFill>
            </a:endParaRPr>
          </a:p>
          <a:p>
            <a:pPr algn="just">
              <a:spcAft>
                <a:spcPts val="600"/>
              </a:spcAft>
              <a:buFontTx/>
              <a:buChar char="-"/>
            </a:pPr>
            <a:r>
              <a:rPr lang="ru-RU" sz="1400" i="1" dirty="0" smtClean="0">
                <a:solidFill>
                  <a:schemeClr val="bg2">
                    <a:lumMod val="25000"/>
                  </a:schemeClr>
                </a:solidFill>
              </a:rPr>
              <a:t>Совершенствование бюджетных процедур в целях повышения эффективности планирования и расходования бюджетных средств; </a:t>
            </a:r>
          </a:p>
          <a:p>
            <a:pPr algn="just">
              <a:spcAft>
                <a:spcPts val="600"/>
              </a:spcAft>
              <a:buFontTx/>
              <a:buChar char="-"/>
            </a:pPr>
            <a:r>
              <a:rPr lang="ru-RU" sz="1400" i="1" dirty="0" smtClean="0">
                <a:solidFill>
                  <a:schemeClr val="bg2">
                    <a:lumMod val="25000"/>
                  </a:schemeClr>
                </a:solidFill>
              </a:rPr>
              <a:t>Внедрение инициативного бюджетирования на территории </a:t>
            </a:r>
            <a:r>
              <a:rPr lang="ru-RU" sz="1400" i="1" dirty="0" err="1" smtClean="0">
                <a:solidFill>
                  <a:schemeClr val="bg2">
                    <a:lumMod val="25000"/>
                  </a:schemeClr>
                </a:solidFill>
              </a:rPr>
              <a:t>Каргасокского</a:t>
            </a:r>
            <a:r>
              <a:rPr lang="ru-RU" sz="1400" i="1" dirty="0" smtClean="0">
                <a:solidFill>
                  <a:schemeClr val="bg2">
                    <a:lumMod val="25000"/>
                  </a:schemeClr>
                </a:solidFill>
              </a:rPr>
              <a:t> района.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ru-RU" sz="1400" u="sng" dirty="0" smtClean="0">
                <a:solidFill>
                  <a:schemeClr val="bg2">
                    <a:lumMod val="25000"/>
                  </a:schemeClr>
                </a:solidFill>
              </a:rPr>
              <a:t>Осн</a:t>
            </a:r>
            <a:r>
              <a:rPr lang="ru-RU" sz="1400" b="1" u="sng" dirty="0" smtClean="0">
                <a:solidFill>
                  <a:schemeClr val="bg2">
                    <a:lumMod val="25000"/>
                  </a:schemeClr>
                </a:solidFill>
              </a:rPr>
              <a:t>овными принципами бюджетной системы являются:</a:t>
            </a:r>
          </a:p>
          <a:p>
            <a:pPr algn="just">
              <a:spcAft>
                <a:spcPts val="600"/>
              </a:spcAft>
              <a:buFontTx/>
              <a:buChar char="-"/>
            </a:pPr>
            <a:r>
              <a:rPr lang="ru-RU" sz="1400" i="1" dirty="0" smtClean="0">
                <a:solidFill>
                  <a:schemeClr val="bg2">
                    <a:lumMod val="25000"/>
                  </a:schemeClr>
                </a:solidFill>
              </a:rPr>
              <a:t>Самостоятельность бюджетов;</a:t>
            </a:r>
          </a:p>
          <a:p>
            <a:pPr algn="just">
              <a:spcAft>
                <a:spcPts val="600"/>
              </a:spcAft>
              <a:buFontTx/>
              <a:buChar char="-"/>
            </a:pPr>
            <a:r>
              <a:rPr lang="ru-RU" sz="1400" i="1" dirty="0" smtClean="0">
                <a:solidFill>
                  <a:schemeClr val="bg2">
                    <a:lumMod val="25000"/>
                  </a:schemeClr>
                </a:solidFill>
              </a:rPr>
              <a:t>Сбалансированность бюджетов;</a:t>
            </a:r>
          </a:p>
          <a:p>
            <a:pPr algn="just">
              <a:spcAft>
                <a:spcPts val="600"/>
              </a:spcAft>
              <a:buFontTx/>
              <a:buChar char="-"/>
            </a:pPr>
            <a:r>
              <a:rPr lang="ru-RU" sz="1400" i="1" dirty="0">
                <a:solidFill>
                  <a:schemeClr val="bg2">
                    <a:lumMod val="25000"/>
                  </a:schemeClr>
                </a:solidFill>
              </a:rPr>
              <a:t>П</a:t>
            </a:r>
            <a:r>
              <a:rPr lang="ru-RU" sz="1400" i="1" dirty="0" smtClean="0">
                <a:solidFill>
                  <a:schemeClr val="bg2">
                    <a:lumMod val="25000"/>
                  </a:schemeClr>
                </a:solidFill>
              </a:rPr>
              <a:t>розрачность бюджетных процедур;</a:t>
            </a:r>
          </a:p>
          <a:p>
            <a:pPr algn="just">
              <a:spcAft>
                <a:spcPts val="600"/>
              </a:spcAft>
              <a:buFontTx/>
              <a:buChar char="-"/>
            </a:pPr>
            <a:r>
              <a:rPr lang="ru-RU" sz="1400" i="1" dirty="0">
                <a:solidFill>
                  <a:schemeClr val="bg2">
                    <a:lumMod val="25000"/>
                  </a:schemeClr>
                </a:solidFill>
              </a:rPr>
              <a:t>А</a:t>
            </a:r>
            <a:r>
              <a:rPr lang="ru-RU" sz="1400" i="1" dirty="0" smtClean="0">
                <a:solidFill>
                  <a:schemeClr val="bg2">
                    <a:lumMod val="25000"/>
                  </a:schemeClr>
                </a:solidFill>
              </a:rPr>
              <a:t>дресность бюджетных средств;</a:t>
            </a:r>
          </a:p>
          <a:p>
            <a:pPr algn="just">
              <a:spcAft>
                <a:spcPts val="600"/>
              </a:spcAft>
              <a:buFontTx/>
              <a:buChar char="-"/>
            </a:pPr>
            <a:r>
              <a:rPr lang="ru-RU" sz="1400" i="1" dirty="0">
                <a:solidFill>
                  <a:schemeClr val="bg2">
                    <a:lumMod val="25000"/>
                  </a:schemeClr>
                </a:solidFill>
              </a:rPr>
              <a:t>Ц</a:t>
            </a:r>
            <a:r>
              <a:rPr lang="ru-RU" sz="1400" i="1" dirty="0" smtClean="0">
                <a:solidFill>
                  <a:schemeClr val="bg2">
                    <a:lumMod val="25000"/>
                  </a:schemeClr>
                </a:solidFill>
              </a:rPr>
              <a:t>елевой характер бюджетных средств;</a:t>
            </a:r>
          </a:p>
          <a:p>
            <a:pPr algn="just">
              <a:spcAft>
                <a:spcPts val="600"/>
              </a:spcAft>
              <a:buFontTx/>
              <a:buChar char="-"/>
            </a:pPr>
            <a:r>
              <a:rPr lang="ru-RU" sz="1400" i="1" dirty="0">
                <a:solidFill>
                  <a:schemeClr val="bg2">
                    <a:lumMod val="25000"/>
                  </a:schemeClr>
                </a:solidFill>
              </a:rPr>
              <a:t>Э</a:t>
            </a:r>
            <a:r>
              <a:rPr lang="ru-RU" sz="1400" i="1" dirty="0" smtClean="0">
                <a:solidFill>
                  <a:schemeClr val="bg2">
                    <a:lumMod val="25000"/>
                  </a:schemeClr>
                </a:solidFill>
              </a:rPr>
              <a:t>ффективность использования средств.</a:t>
            </a:r>
          </a:p>
          <a:p>
            <a:pPr algn="just">
              <a:spcAft>
                <a:spcPts val="600"/>
              </a:spcAft>
              <a:buFontTx/>
              <a:buChar char="-"/>
            </a:pPr>
            <a:endParaRPr lang="ru-RU" sz="1200" i="1" dirty="0" smtClean="0"/>
          </a:p>
          <a:p>
            <a:pPr marL="0" indent="0" algn="just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4067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18099</TotalTime>
  <Words>5894</Words>
  <Application>Microsoft Office PowerPoint</Application>
  <PresentationFormat>Экран (4:3)</PresentationFormat>
  <Paragraphs>1108</Paragraphs>
  <Slides>68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68</vt:i4>
      </vt:variant>
    </vt:vector>
  </HeadingPairs>
  <TitlesOfParts>
    <vt:vector size="69" baseType="lpstr">
      <vt:lpstr>Аптека</vt:lpstr>
      <vt:lpstr> 2019-2021  </vt:lpstr>
      <vt:lpstr>Уважаемые жители и гости Каргасокского района!</vt:lpstr>
      <vt:lpstr>Содержание</vt:lpstr>
      <vt:lpstr>Общие сведения о бюджете</vt:lpstr>
      <vt:lpstr>Какие бывают бюджеты?</vt:lpstr>
      <vt:lpstr>Презентация PowerPoint</vt:lpstr>
      <vt:lpstr>Презентация PowerPoint</vt:lpstr>
      <vt:lpstr>Бюджетная политика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Расходы бюджета  по отраслям муниципального хозяйства</vt:lpstr>
      <vt:lpstr>Презентация PowerPoint</vt:lpstr>
      <vt:lpstr>        Муниципальная программа «Повышение энергоэффективности в муниципальном образовании Каргасокский район» Утверждена постановлением Администрации Каргасокского района от 13.10.2015 №154 период реализации 2016-2021 гг.   </vt:lpstr>
      <vt:lpstr>Презентация PowerPoint</vt:lpstr>
      <vt:lpstr>Презентация PowerPoint</vt:lpstr>
      <vt:lpstr>Презентация PowerPoint</vt:lpstr>
      <vt:lpstr>Презентация PowerPoint</vt:lpstr>
      <vt:lpstr>    Муниципальная программа «Обеспечение безопасности жизнедеятельности населения муниципального образования «Каргасокский район» Утверждена постановлением Администрации  Каргасокского района от 15.10.2015  № 155  </vt:lpstr>
      <vt:lpstr>Цель и задачи муниципальной программы</vt:lpstr>
      <vt:lpstr>Показатели цели муниципальной программы</vt:lpstr>
      <vt:lpstr>Презентация PowerPoint</vt:lpstr>
      <vt:lpstr>Основная направленность мероприятий Программы в 2019-2021 гг</vt:lpstr>
      <vt:lpstr>    Муниципальная программа «Развитие молодёжной политики, физической культуры  и спорта на территории муниципального образования «Каргасокский район»»  утверждена  постановлением  Администрации Каргасокского района  от 11.10.2015 года №175 период реализации 2019 – 2021 гг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</vt:lpstr>
      <vt:lpstr>Цели программы</vt:lpstr>
      <vt:lpstr>Показатели цели №1</vt:lpstr>
      <vt:lpstr>Показатели цели №2</vt:lpstr>
      <vt:lpstr>Объем финансирования Подпрограммы №1 «Ликвидация ветхого и  аварийного муниципального жилищного фонда»  </vt:lpstr>
      <vt:lpstr>Объем финансирования Подпрограммы №2 «Чистая вода Каргасокского района»  </vt:lpstr>
      <vt:lpstr>Объем финансирования Подпрограммы  №3 «Устойчивое развитие  сельских территорий Каргасокского района» </vt:lpstr>
      <vt:lpstr>Объем финансирования Подпрограммы №4 «Обеспечение жильем молодых семей в Каргасокском районе» </vt:lpstr>
      <vt:lpstr>Объем финансирования Подпрограммы №5 «Газификация Каргасокского района» </vt:lpstr>
      <vt:lpstr>Объем финансирования Подпрограммы №6 «Оказание помощи в ремонте жилья ветеранов Великой Отечественной войны 1941-1945 годов и вдов участников Великой Отечественной войны 1941-1945 годов» </vt:lpstr>
      <vt:lpstr>Подпрограмма 7 «Обеспечивающая подпрограмма»</vt:lpstr>
      <vt:lpstr>    Муниципальная программа  «Развитие культуры и туризма в муниципальном образовании «Каргасокский район»  утверждена постановлением  Администрации Каргасокского района   от 5.11.2015 №169»</vt:lpstr>
      <vt:lpstr>Цель муниципальной программы «Повышение качества и доступности услуг в сфере культуры и туризма в МО «Каргасокский район»</vt:lpstr>
      <vt:lpstr>Финансирование муниципальной программы</vt:lpstr>
      <vt:lpstr>Направление расходования средств Подпрограммы №1</vt:lpstr>
      <vt:lpstr>Направление расходования средств Подпрограммы №2</vt:lpstr>
      <vt:lpstr>Направление расходования средств обеспечивающей подпрограммы</vt:lpstr>
      <vt:lpstr>           Муниципальная программа  «Развитие образования в муниципальном образовании «Каргасокский район»   Утверждена постановлением Администрации Каргасокского района  №203 от 7.12.2015»</vt:lpstr>
      <vt:lpstr>Цель программы: Повышение качества образования в муниципальном образовании «Каргасокский район»</vt:lpstr>
      <vt:lpstr>Финансирование программы</vt:lpstr>
      <vt:lpstr>Направление расходования средств</vt:lpstr>
      <vt:lpstr>                Муниципальная программа  «Создание условий для устойчивого экономического развития муниципального образования «Каргасокский район»  Утверждена постановлением  Администрации Каргасокского района  от 27.11.2015 № 193</vt:lpstr>
      <vt:lpstr>Цель программы</vt:lpstr>
      <vt:lpstr>Показатели цели</vt:lpstr>
      <vt:lpstr>Объем финансирования Подпрограммы №1 «Развитие субъектов малого и среднего предпринимательства, поддержка сельского хозяйства»  </vt:lpstr>
      <vt:lpstr>Объем финансирования Подпрограммы №2 «Охрана окружающей среды»  </vt:lpstr>
      <vt:lpstr>Объем финансирования Подпрограммы №3 «Обеспечение транспортной доступности внутри Каргасокского района»  </vt:lpstr>
      <vt:lpstr>Объем финансирования Подпрограммы №4 «Повышение эффективности управления муниципальными финансами, достижение сбалансированности бюджетов сельских поселений»  </vt:lpstr>
      <vt:lpstr>Объем финансирования Подпрограммы №5 «Эффективное управление муниципальным имуществом МО «Каргасокский район»»  </vt:lpstr>
      <vt:lpstr>Объем финансирования Подпрограммы №6 «Развитие муниципальной службы»  </vt:lpstr>
      <vt:lpstr>Объем финансирования Подпрограммы №7 «Развитие информационного общества в Каргасокском районе»  </vt:lpstr>
      <vt:lpstr>Объем финансирования Подпрограммы №8 «Обеспечивающая подпрограмма» 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Евгений Е. Лактионов</dc:creator>
  <cp:lastModifiedBy>Евгений Е. Лактионов</cp:lastModifiedBy>
  <cp:revision>578</cp:revision>
  <cp:lastPrinted>2018-11-29T08:38:07Z</cp:lastPrinted>
  <dcterms:created xsi:type="dcterms:W3CDTF">2016-11-14T03:45:21Z</dcterms:created>
  <dcterms:modified xsi:type="dcterms:W3CDTF">2018-12-20T07:44:25Z</dcterms:modified>
</cp:coreProperties>
</file>