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1.xml" ContentType="application/vnd.openxmlformats-officedocument.drawingml.chart+xml"/>
  <Override PartName="/ppt/theme/themeOverride1.xml" ContentType="application/vnd.openxmlformats-officedocument.themeOverrid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6.xml" ContentType="application/vnd.openxmlformats-officedocument.presentationml.notesSlid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media/image73.jpg" ContentType="image/png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654" r:id="rId1"/>
  </p:sldMasterIdLst>
  <p:notesMasterIdLst>
    <p:notesMasterId r:id="rId49"/>
  </p:notesMasterIdLst>
  <p:handoutMasterIdLst>
    <p:handoutMasterId r:id="rId50"/>
  </p:handoutMasterIdLst>
  <p:sldIdLst>
    <p:sldId id="280" r:id="rId2"/>
    <p:sldId id="319" r:id="rId3"/>
    <p:sldId id="333" r:id="rId4"/>
    <p:sldId id="257" r:id="rId5"/>
    <p:sldId id="371" r:id="rId6"/>
    <p:sldId id="264" r:id="rId7"/>
    <p:sldId id="372" r:id="rId8"/>
    <p:sldId id="373" r:id="rId9"/>
    <p:sldId id="286" r:id="rId10"/>
    <p:sldId id="374" r:id="rId11"/>
    <p:sldId id="352" r:id="rId12"/>
    <p:sldId id="353" r:id="rId13"/>
    <p:sldId id="341" r:id="rId14"/>
    <p:sldId id="375" r:id="rId15"/>
    <p:sldId id="393" r:id="rId16"/>
    <p:sldId id="392" r:id="rId17"/>
    <p:sldId id="394" r:id="rId18"/>
    <p:sldId id="389" r:id="rId19"/>
    <p:sldId id="350" r:id="rId20"/>
    <p:sldId id="390" r:id="rId21"/>
    <p:sldId id="391" r:id="rId22"/>
    <p:sldId id="354" r:id="rId23"/>
    <p:sldId id="379" r:id="rId24"/>
    <p:sldId id="380" r:id="rId25"/>
    <p:sldId id="312" r:id="rId26"/>
    <p:sldId id="381" r:id="rId27"/>
    <p:sldId id="382" r:id="rId28"/>
    <p:sldId id="385" r:id="rId29"/>
    <p:sldId id="314" r:id="rId30"/>
    <p:sldId id="366" r:id="rId31"/>
    <p:sldId id="367" r:id="rId32"/>
    <p:sldId id="378" r:id="rId33"/>
    <p:sldId id="356" r:id="rId34"/>
    <p:sldId id="360" r:id="rId35"/>
    <p:sldId id="320" r:id="rId36"/>
    <p:sldId id="321" r:id="rId37"/>
    <p:sldId id="361" r:id="rId38"/>
    <p:sldId id="322" r:id="rId39"/>
    <p:sldId id="323" r:id="rId40"/>
    <p:sldId id="362" r:id="rId41"/>
    <p:sldId id="363" r:id="rId42"/>
    <p:sldId id="364" r:id="rId43"/>
    <p:sldId id="324" r:id="rId44"/>
    <p:sldId id="365" r:id="rId45"/>
    <p:sldId id="325" r:id="rId46"/>
    <p:sldId id="351" r:id="rId47"/>
    <p:sldId id="357" r:id="rId48"/>
  </p:sldIdLst>
  <p:sldSz cx="6858000" cy="9144000" type="screen4x3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3300"/>
    <a:srgbClr val="1F6B2D"/>
    <a:srgbClr val="2FA145"/>
    <a:srgbClr val="2E1504"/>
    <a:srgbClr val="FFFF66"/>
    <a:srgbClr val="990000"/>
    <a:srgbClr val="CCFF99"/>
    <a:srgbClr val="0082B0"/>
    <a:srgbClr val="99FFCC"/>
    <a:srgbClr val="0042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3" autoAdjust="0"/>
    <p:restoredTop sz="94902" autoAdjust="0"/>
  </p:normalViewPr>
  <p:slideViewPr>
    <p:cSldViewPr>
      <p:cViewPr varScale="1">
        <p:scale>
          <a:sx n="83" d="100"/>
          <a:sy n="83" d="100"/>
        </p:scale>
        <p:origin x="2910" y="90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3996" y="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1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&#1058;&#1077;&#1087;&#1083;&#1086;\&#1055;&#1072;&#1089;&#1087;&#1086;&#1088;&#1090;\&#1056;&#1072;&#1079;&#1073;&#1080;&#1074;&#1082;&#1072;%20&#1087;&#1086;%20&#1074;&#1080;&#1076;&#1072;&#1084;%20&#1076;&#1077;&#1103;&#1090;&#1077;&#1083;&#1100;&#1085;&#1086;&#1089;&#1090;&#1080;%20&#1076;&#1080;&#1072;&#1075;&#1088;&#1072;&#1084;&#1084;&#1072;.xlsx" TargetMode="External"/><Relationship Id="rId1" Type="http://schemas.openxmlformats.org/officeDocument/2006/relationships/themeOverride" Target="../theme/themeOverride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LESERVER2\therminal2\&#1055;&#1040;&#1057;&#1055;&#1054;&#1056;&#1058;%20&#1056;&#1040;&#1049;&#1054;&#1053;&#1040;\2023\&#1087;&#1072;&#1089;&#1087;&#1086;&#1088;&#1090;%202023\&#1043;&#1088;&#1072;&#1092;&#1080;&#1082;&#1080;%202023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LESERVER2\therminal2\&#1055;&#1040;&#1057;&#1055;&#1054;&#1056;&#1058;%20&#1056;&#1040;&#1049;&#1054;&#1053;&#1040;\2023\&#1087;&#1072;&#1089;&#1087;&#1086;&#1088;&#1090;%202023\&#1043;&#1088;&#1072;&#1092;&#1080;&#1082;&#1080;%202023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LESERVER2\therminal2\&#1055;&#1040;&#1057;&#1055;&#1054;&#1056;&#1058;%20&#1056;&#1040;&#1049;&#1054;&#1053;&#1040;\2023\&#1087;&#1072;&#1089;&#1087;&#1086;&#1088;&#1090;%202023\&#1043;&#1088;&#1072;&#1092;&#1080;&#1082;&#1080;%202023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LESERVER\Therminal\&#1055;&#1040;&#1057;&#1055;&#1054;&#1056;&#1058;%20&#1056;&#1040;&#1049;&#1054;&#1053;&#1040;\2018%20&#1075;&#1086;&#1076;\&#1050;&#1085;&#1080;&#1075;&#1072;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LESERVER2\therminal2\&#1055;&#1040;&#1057;&#1055;&#1054;&#1056;&#1058;%20&#1056;&#1040;&#1049;&#1054;&#1053;&#1040;\2023\&#1087;&#1072;&#1089;&#1087;&#1086;&#1088;&#1090;%202023\&#1043;&#1088;&#1072;&#1092;&#1080;&#1082;&#1080;%202023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Baskerville Old Face" panose="02020602080505020303" pitchFamily="18" charset="0"/>
                <a:ea typeface="+mn-ea"/>
                <a:cs typeface="+mn-cs"/>
              </a:defRPr>
            </a:pPr>
            <a:r>
              <a:rPr lang="ru-RU"/>
              <a:t>Численность постоянного населения (чел.)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Baskerville Old Face" panose="02020602080505020303" pitchFamily="18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1013648293963255"/>
          <c:y val="0.17171296296296298"/>
          <c:w val="0.86486351706036746"/>
          <c:h val="0.72088764946048411"/>
        </c:manualLayout>
      </c:layout>
      <c:barChart>
        <c:barDir val="col"/>
        <c:grouping val="clustered"/>
        <c:varyColors val="0"/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417244880"/>
        <c:axId val="249551008"/>
      </c:barChart>
      <c:catAx>
        <c:axId val="41724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9551008"/>
        <c:crosses val="autoZero"/>
        <c:auto val="1"/>
        <c:lblAlgn val="ctr"/>
        <c:lblOffset val="100"/>
        <c:noMultiLvlLbl val="0"/>
      </c:catAx>
      <c:valAx>
        <c:axId val="2495510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7244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975914757848438"/>
          <c:y val="0.40747958588509769"/>
          <c:w val="0.70649220109791"/>
          <c:h val="0.59252041411490231"/>
        </c:manualLayout>
      </c:layout>
      <c:pie3DChart>
        <c:varyColors val="1"/>
        <c:ser>
          <c:idx val="0"/>
          <c:order val="0"/>
          <c:explosion val="20"/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74D9-43D0-BDB0-A4BC37F5427C}"/>
              </c:ext>
            </c:extLst>
          </c:dPt>
          <c:dPt>
            <c:idx val="1"/>
            <c:bubble3D val="0"/>
            <c:explosion val="3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74D9-43D0-BDB0-A4BC37F5427C}"/>
              </c:ext>
            </c:extLst>
          </c:dPt>
          <c:dPt>
            <c:idx val="2"/>
            <c:bubble3D val="0"/>
            <c:explosion val="23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74D9-43D0-BDB0-A4BC37F5427C}"/>
              </c:ext>
            </c:extLst>
          </c:dPt>
          <c:dLbls>
            <c:dLbl>
              <c:idx val="0"/>
              <c:layout>
                <c:manualLayout>
                  <c:x val="-9.0550137267773625E-2"/>
                  <c:y val="-9.722222222222230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4D9-43D0-BDB0-A4BC37F5427C}"/>
                </c:ext>
              </c:extLst>
            </c:dLbl>
            <c:dLbl>
              <c:idx val="1"/>
              <c:layout>
                <c:manualLayout>
                  <c:x val="8.6338502976249176E-2"/>
                  <c:y val="4.6296296296296294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4D9-43D0-BDB0-A4BC37F5427C}"/>
                </c:ext>
              </c:extLst>
            </c:dLbl>
            <c:dLbl>
              <c:idx val="2"/>
              <c:layout>
                <c:manualLayout>
                  <c:x val="4.0010525769481338E-2"/>
                  <c:y val="6.944444444444444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4D9-43D0-BDB0-A4BC37F542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'эконом. потенциал'!$A$2:$A$4</c:f>
              <c:strCache>
                <c:ptCount val="3"/>
                <c:pt idx="0">
                  <c:v>Социальная сфера</c:v>
                </c:pt>
                <c:pt idx="1">
                  <c:v>Производственная сфера</c:v>
                </c:pt>
                <c:pt idx="2">
                  <c:v>Прочее</c:v>
                </c:pt>
              </c:strCache>
            </c:strRef>
          </c:cat>
          <c:val>
            <c:numRef>
              <c:f>'эконом. потенциал'!$B$2:$B$4</c:f>
              <c:numCache>
                <c:formatCode>0%</c:formatCode>
                <c:ptCount val="3"/>
                <c:pt idx="0">
                  <c:v>0.61447377544734627</c:v>
                </c:pt>
                <c:pt idx="1">
                  <c:v>0.28419794739307314</c:v>
                </c:pt>
                <c:pt idx="2">
                  <c:v>0.10132827715958055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4D9-43D0-BDB0-A4BC37F5427C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6184224511280454"/>
          <c:y val="5.6133712452610091E-2"/>
          <c:w val="0.32997574330785401"/>
          <c:h val="0.471644065325167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</a:defRPr>
      </a:pPr>
      <a:endParaRPr lang="ru-RU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pie3DChart>
        <c:varyColors val="1"/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4.580155402921475E-2"/>
          <c:w val="0.99934266466333044"/>
          <c:h val="0.3685929687944898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5931080709602842E-2"/>
          <c:y val="0.46826376377219125"/>
          <c:w val="0.83961560041723626"/>
          <c:h val="0.531736236227808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1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0728524514178177E-2"/>
          <c:y val="9.8385221636830736E-2"/>
          <c:w val="0.83359823319743076"/>
          <c:h val="0.83114039149890606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59B-4398-A13C-FB52D9E9FC1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59B-4398-A13C-FB52D9E9FC1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59B-4398-A13C-FB52D9E9FC1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59B-4398-A13C-FB52D9E9FC1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C59B-4398-A13C-FB52D9E9FC1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C59B-4398-A13C-FB52D9E9FC1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C59B-4398-A13C-FB52D9E9FC1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C59B-4398-A13C-FB52D9E9FC1B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C59B-4398-A13C-FB52D9E9FC1B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C59B-4398-A13C-FB52D9E9FC1B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C59B-4398-A13C-FB52D9E9FC1B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C59B-4398-A13C-FB52D9E9FC1B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C59B-4398-A13C-FB52D9E9FC1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'ИП по видам'!$B$2:$B$14</c:f>
              <c:strCache>
                <c:ptCount val="13"/>
                <c:pt idx="0">
                  <c:v>сельское хозяйство, охота и лесное хозяйство</c:v>
                </c:pt>
                <c:pt idx="1">
                  <c:v>обрабатывающие производства</c:v>
                </c:pt>
                <c:pt idx="2">
                  <c:v>строительство</c:v>
                </c:pt>
                <c:pt idx="3">
                  <c:v>торговля оптовая и розничная; ремонт автотранспортных средств и мотоциклов</c:v>
                </c:pt>
                <c:pt idx="4">
                  <c:v>транспортировка и хранение</c:v>
                </c:pt>
                <c:pt idx="5">
                  <c:v>деятельность гостиниц и предприятий общественного питания</c:v>
                </c:pt>
                <c:pt idx="6">
                  <c:v>деятельность по операциям с недвижимым имуществом</c:v>
                </c:pt>
                <c:pt idx="7">
                  <c:v>деятельность профессиональная, научная и техническая</c:v>
                </c:pt>
                <c:pt idx="8">
                  <c:v> деятельность в области здравоохранения и социальных услуг, в области культуры, спорта, организации досуга и развлечений, образование</c:v>
                </c:pt>
                <c:pt idx="9">
                  <c:v>деятельность в области информации и связи</c:v>
                </c:pt>
                <c:pt idx="10">
                  <c:v>образование</c:v>
                </c:pt>
                <c:pt idx="11">
                  <c:v>деятельность финансовая и страховая</c:v>
                </c:pt>
                <c:pt idx="12">
                  <c:v>предоставление прочих видов услуг</c:v>
                </c:pt>
              </c:strCache>
            </c:strRef>
          </c:cat>
          <c:val>
            <c:numRef>
              <c:f>'ИП по видам'!$C$2:$C$14</c:f>
              <c:numCache>
                <c:formatCode>General</c:formatCode>
                <c:ptCount val="13"/>
                <c:pt idx="0">
                  <c:v>31</c:v>
                </c:pt>
                <c:pt idx="1">
                  <c:v>26</c:v>
                </c:pt>
                <c:pt idx="2">
                  <c:v>26</c:v>
                </c:pt>
                <c:pt idx="3">
                  <c:v>188</c:v>
                </c:pt>
                <c:pt idx="4">
                  <c:v>66</c:v>
                </c:pt>
                <c:pt idx="5">
                  <c:v>18</c:v>
                </c:pt>
                <c:pt idx="6">
                  <c:v>8</c:v>
                </c:pt>
                <c:pt idx="7">
                  <c:v>17</c:v>
                </c:pt>
                <c:pt idx="8">
                  <c:v>3</c:v>
                </c:pt>
                <c:pt idx="9">
                  <c:v>4</c:v>
                </c:pt>
                <c:pt idx="10">
                  <c:v>2</c:v>
                </c:pt>
                <c:pt idx="11">
                  <c:v>1</c:v>
                </c:pt>
                <c:pt idx="12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C59B-4398-A13C-FB52D9E9FC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498476393141231E-2"/>
          <c:y val="1.7873662759168109E-2"/>
          <c:w val="0.87873229395117225"/>
          <c:h val="0.751783613275862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Дети!$B$1</c:f>
              <c:strCache>
                <c:ptCount val="1"/>
                <c:pt idx="0">
                  <c:v>Доля детей в возрасте 1-7 лет, состоящих на учете для определения в муниципальные дошкольные образовательные учреждения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Дети!$A$2:$A$6</c:f>
              <c:strCache>
                <c:ptCount val="5"/>
                <c:pt idx="0">
                  <c:v>2019 год</c:v>
                </c:pt>
                <c:pt idx="1">
                  <c:v>2020 год </c:v>
                </c:pt>
                <c:pt idx="2">
                  <c:v>2021 год</c:v>
                </c:pt>
                <c:pt idx="3">
                  <c:v>2022 год</c:v>
                </c:pt>
                <c:pt idx="4">
                  <c:v>2023 год </c:v>
                </c:pt>
              </c:strCache>
            </c:strRef>
          </c:cat>
          <c:val>
            <c:numRef>
              <c:f>Дети!$B$2:$B$6</c:f>
              <c:numCache>
                <c:formatCode>0.00%</c:formatCode>
                <c:ptCount val="5"/>
                <c:pt idx="0">
                  <c:v>6.3500000000000001E-2</c:v>
                </c:pt>
                <c:pt idx="1">
                  <c:v>9.6000000000000002E-2</c:v>
                </c:pt>
                <c:pt idx="2">
                  <c:v>0.1</c:v>
                </c:pt>
                <c:pt idx="3">
                  <c:v>5.2999999999999999E-2</c:v>
                </c:pt>
                <c:pt idx="4">
                  <c:v>9.4500000000000001E-2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30-48F5-9522-41D0066EFC24}"/>
            </c:ext>
          </c:extLst>
        </c:ser>
        <c:ser>
          <c:idx val="1"/>
          <c:order val="1"/>
          <c:tx>
            <c:strRef>
              <c:f>Дети!$C$1</c:f>
              <c:strCache>
                <c:ptCount val="1"/>
                <c:pt idx="0">
                  <c:v>Доля детей в возрасте 1-7 лет, получающих дошкольную общеобразовательную услугу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Дети!$A$2:$A$6</c:f>
              <c:strCache>
                <c:ptCount val="5"/>
                <c:pt idx="0">
                  <c:v>2019 год</c:v>
                </c:pt>
                <c:pt idx="1">
                  <c:v>2020 год </c:v>
                </c:pt>
                <c:pt idx="2">
                  <c:v>2021 год</c:v>
                </c:pt>
                <c:pt idx="3">
                  <c:v>2022 год</c:v>
                </c:pt>
                <c:pt idx="4">
                  <c:v>2023 год </c:v>
                </c:pt>
              </c:strCache>
            </c:strRef>
          </c:cat>
          <c:val>
            <c:numRef>
              <c:f>Дети!$C$2:$C$6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8B30-48F5-9522-41D0066EFC24}"/>
            </c:ext>
          </c:extLst>
        </c:ser>
        <c:ser>
          <c:idx val="2"/>
          <c:order val="2"/>
          <c:tx>
            <c:strRef>
              <c:f>Дети!$D$1</c:f>
              <c:strCache>
                <c:ptCount val="1"/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Дети!$A$2:$A$6</c:f>
              <c:strCache>
                <c:ptCount val="5"/>
                <c:pt idx="0">
                  <c:v>2019 год</c:v>
                </c:pt>
                <c:pt idx="1">
                  <c:v>2020 год </c:v>
                </c:pt>
                <c:pt idx="2">
                  <c:v>2021 год</c:v>
                </c:pt>
                <c:pt idx="3">
                  <c:v>2022 год</c:v>
                </c:pt>
                <c:pt idx="4">
                  <c:v>2023 год </c:v>
                </c:pt>
              </c:strCache>
            </c:strRef>
          </c:cat>
          <c:val>
            <c:numRef>
              <c:f>Дети!$D$2:$D$6</c:f>
              <c:numCache>
                <c:formatCode>0.00%</c:formatCode>
                <c:ptCount val="5"/>
                <c:pt idx="0">
                  <c:v>0.76780000000000004</c:v>
                </c:pt>
                <c:pt idx="1">
                  <c:v>0.78129999999999999</c:v>
                </c:pt>
                <c:pt idx="2">
                  <c:v>0.72</c:v>
                </c:pt>
                <c:pt idx="3">
                  <c:v>0.79800000000000004</c:v>
                </c:pt>
                <c:pt idx="4">
                  <c:v>0.74770000000000003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B30-48F5-9522-41D0066EFC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0571840"/>
        <c:axId val="220571008"/>
        <c:extLst>
          <c:ext xmlns:c15="http://schemas.microsoft.com/office/drawing/2012/chart" uri="{02D57815-91ED-43cb-92C2-25804820EDAC}">
            <c15:filteredBar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Дети!$E$1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Дети!$A$2:$A$6</c15:sqref>
                        </c15:formulaRef>
                      </c:ext>
                    </c:extLst>
                    <c:strCache>
                      <c:ptCount val="5"/>
                      <c:pt idx="0">
                        <c:v>2019 год</c:v>
                      </c:pt>
                      <c:pt idx="1">
                        <c:v>2020 год </c:v>
                      </c:pt>
                      <c:pt idx="2">
                        <c:v>2021 год</c:v>
                      </c:pt>
                      <c:pt idx="3">
                        <c:v>2022 год</c:v>
                      </c:pt>
                      <c:pt idx="4">
                        <c:v>2023 год 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Дети!$E$2:$E$6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8B30-48F5-9522-41D0066EFC24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Дети!$F$1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Дети!$A$2:$A$6</c15:sqref>
                        </c15:formulaRef>
                      </c:ext>
                    </c:extLst>
                    <c:strCache>
                      <c:ptCount val="5"/>
                      <c:pt idx="0">
                        <c:v>2019 год</c:v>
                      </c:pt>
                      <c:pt idx="1">
                        <c:v>2020 год </c:v>
                      </c:pt>
                      <c:pt idx="2">
                        <c:v>2021 год</c:v>
                      </c:pt>
                      <c:pt idx="3">
                        <c:v>2022 год</c:v>
                      </c:pt>
                      <c:pt idx="4">
                        <c:v>2023 год 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Дети!$F$2:$F$6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8B30-48F5-9522-41D0066EFC24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Дети!$G$1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Дети!$A$2:$A$6</c15:sqref>
                        </c15:formulaRef>
                      </c:ext>
                    </c:extLst>
                    <c:strCache>
                      <c:ptCount val="5"/>
                      <c:pt idx="0">
                        <c:v>2019 год</c:v>
                      </c:pt>
                      <c:pt idx="1">
                        <c:v>2020 год </c:v>
                      </c:pt>
                      <c:pt idx="2">
                        <c:v>2021 год</c:v>
                      </c:pt>
                      <c:pt idx="3">
                        <c:v>2022 год</c:v>
                      </c:pt>
                      <c:pt idx="4">
                        <c:v>2023 год 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Дети!$G$2:$G$6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8B30-48F5-9522-41D0066EFC24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Дети!$H$1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Дети!$A$2:$A$6</c15:sqref>
                        </c15:formulaRef>
                      </c:ext>
                    </c:extLst>
                    <c:strCache>
                      <c:ptCount val="5"/>
                      <c:pt idx="0">
                        <c:v>2019 год</c:v>
                      </c:pt>
                      <c:pt idx="1">
                        <c:v>2020 год </c:v>
                      </c:pt>
                      <c:pt idx="2">
                        <c:v>2021 год</c:v>
                      </c:pt>
                      <c:pt idx="3">
                        <c:v>2022 год</c:v>
                      </c:pt>
                      <c:pt idx="4">
                        <c:v>2023 год 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Дети!$H$2:$H$6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8B30-48F5-9522-41D0066EFC24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Дети!$I$1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Дети!$A$2:$A$6</c15:sqref>
                        </c15:formulaRef>
                      </c:ext>
                    </c:extLst>
                    <c:strCache>
                      <c:ptCount val="5"/>
                      <c:pt idx="0">
                        <c:v>2019 год</c:v>
                      </c:pt>
                      <c:pt idx="1">
                        <c:v>2020 год </c:v>
                      </c:pt>
                      <c:pt idx="2">
                        <c:v>2021 год</c:v>
                      </c:pt>
                      <c:pt idx="3">
                        <c:v>2022 год</c:v>
                      </c:pt>
                      <c:pt idx="4">
                        <c:v>2023 год 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Дети!$I$2:$I$6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8B30-48F5-9522-41D0066EFC24}"/>
                  </c:ext>
                </c:extLst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Дети!$J$1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Дети!$A$2:$A$6</c15:sqref>
                        </c15:formulaRef>
                      </c:ext>
                    </c:extLst>
                    <c:strCache>
                      <c:ptCount val="5"/>
                      <c:pt idx="0">
                        <c:v>2019 год</c:v>
                      </c:pt>
                      <c:pt idx="1">
                        <c:v>2020 год </c:v>
                      </c:pt>
                      <c:pt idx="2">
                        <c:v>2021 год</c:v>
                      </c:pt>
                      <c:pt idx="3">
                        <c:v>2022 год</c:v>
                      </c:pt>
                      <c:pt idx="4">
                        <c:v>2023 год 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Дети!$J$2:$J$6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8B30-48F5-9522-41D0066EFC24}"/>
                  </c:ext>
                </c:extLst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Дети!$K$1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Дети!$A$2:$A$6</c15:sqref>
                        </c15:formulaRef>
                      </c:ext>
                    </c:extLst>
                    <c:strCache>
                      <c:ptCount val="5"/>
                      <c:pt idx="0">
                        <c:v>2019 год</c:v>
                      </c:pt>
                      <c:pt idx="1">
                        <c:v>2020 год </c:v>
                      </c:pt>
                      <c:pt idx="2">
                        <c:v>2021 год</c:v>
                      </c:pt>
                      <c:pt idx="3">
                        <c:v>2022 год</c:v>
                      </c:pt>
                      <c:pt idx="4">
                        <c:v>2023 год 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Дети!$K$2:$K$6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8B30-48F5-9522-41D0066EFC24}"/>
                  </c:ext>
                </c:extLst>
              </c15:ser>
            </c15:filteredBarSeries>
          </c:ext>
        </c:extLst>
      </c:barChart>
      <c:catAx>
        <c:axId val="220571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0571008"/>
        <c:crosses val="autoZero"/>
        <c:auto val="1"/>
        <c:lblAlgn val="ctr"/>
        <c:lblOffset val="100"/>
        <c:noMultiLvlLbl val="0"/>
      </c:catAx>
      <c:valAx>
        <c:axId val="220571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0571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6.7643700787401576E-2"/>
          <c:y val="0.78559587173114565"/>
          <c:w val="0.87582370953630784"/>
          <c:h val="0.1882175533903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900">
                <a:solidFill>
                  <a:sysClr val="windowText" lastClr="000000"/>
                </a:solidFill>
              </a:rPr>
              <a:t>115,60</a:t>
            </a:r>
          </a:p>
        </c:rich>
      </c:tx>
      <c:layout>
        <c:manualLayout>
          <c:xMode val="edge"/>
          <c:yMode val="edge"/>
          <c:x val="0.63188188976377946"/>
          <c:y val="6.94444444444444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'кап. вложения'!$D$11</c:f>
              <c:strCache>
                <c:ptCount val="1"/>
                <c:pt idx="0">
                  <c:v>строительство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29,10</a:t>
                    </a:r>
                  </a:p>
                </c:rich>
              </c:tx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79A-420D-A3EC-C9FF77E27BAA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16,30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79A-420D-A3EC-C9FF77E27BAA}"/>
                </c:ext>
              </c:extLst>
            </c:dLbl>
            <c:dLbl>
              <c:idx val="2"/>
              <c:layout>
                <c:manualLayout>
                  <c:x val="-1.0185067526415994E-16"/>
                  <c:y val="9.2592592592592171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65,90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679A-420D-A3EC-C9FF77E27BAA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38,79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79A-420D-A3EC-C9FF77E27BAA}"/>
                </c:ext>
              </c:extLst>
            </c:dLbl>
            <c:numFmt formatCode="0.00_ ;\-0.00\ 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'кап. вложения'!$C$12:$C$16</c:f>
              <c:strCache>
                <c:ptCount val="5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  <c:pt idx="4">
                  <c:v>2023 год</c:v>
                </c:pt>
              </c:strCache>
            </c:strRef>
          </c:cat>
          <c:val>
            <c:numRef>
              <c:f>'кап. вложения'!$D$12:$D$16</c:f>
              <c:numCache>
                <c:formatCode>0.00</c:formatCode>
                <c:ptCount val="5"/>
                <c:pt idx="0">
                  <c:v>29.1</c:v>
                </c:pt>
                <c:pt idx="1">
                  <c:v>16.3</c:v>
                </c:pt>
                <c:pt idx="2">
                  <c:v>65.900000000000006</c:v>
                </c:pt>
                <c:pt idx="3">
                  <c:v>115.6</c:v>
                </c:pt>
                <c:pt idx="4" formatCode="General">
                  <c:v>38.79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79A-420D-A3EC-C9FF77E27BAA}"/>
            </c:ext>
          </c:extLst>
        </c:ser>
        <c:ser>
          <c:idx val="1"/>
          <c:order val="1"/>
          <c:tx>
            <c:strRef>
              <c:f>'кап. вложения'!$E$11</c:f>
              <c:strCache>
                <c:ptCount val="1"/>
                <c:pt idx="0">
                  <c:v>ремонт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6,90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79A-420D-A3EC-C9FF77E27BAA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39,20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679A-420D-A3EC-C9FF77E27BAA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29,50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79A-420D-A3EC-C9FF77E27BAA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23,50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679A-420D-A3EC-C9FF77E27BAA}"/>
                </c:ext>
              </c:extLst>
            </c:dLbl>
            <c:dLbl>
              <c:idx val="4"/>
              <c:layout>
                <c:manualLayout>
                  <c:x val="1.6666666666666566E-2"/>
                  <c:y val="1.851851851851851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38,32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679A-420D-A3EC-C9FF77E27B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'кап. вложения'!$C$12:$C$16</c:f>
              <c:strCache>
                <c:ptCount val="5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  <c:pt idx="4">
                  <c:v>2023 год</c:v>
                </c:pt>
              </c:strCache>
            </c:strRef>
          </c:cat>
          <c:val>
            <c:numRef>
              <c:f>'кап. вложения'!$E$12:$E$16</c:f>
              <c:numCache>
                <c:formatCode>0.00</c:formatCode>
                <c:ptCount val="5"/>
                <c:pt idx="0">
                  <c:v>6.9</c:v>
                </c:pt>
                <c:pt idx="1">
                  <c:v>39.200000000000003</c:v>
                </c:pt>
                <c:pt idx="2">
                  <c:v>29.5</c:v>
                </c:pt>
                <c:pt idx="3">
                  <c:v>23.5</c:v>
                </c:pt>
                <c:pt idx="4" formatCode="General">
                  <c:v>38.32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79A-420D-A3EC-C9FF77E27BA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10593120"/>
        <c:axId val="218247888"/>
      </c:barChart>
      <c:catAx>
        <c:axId val="310593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8247888"/>
        <c:crosses val="autoZero"/>
        <c:auto val="1"/>
        <c:lblAlgn val="ctr"/>
        <c:lblOffset val="100"/>
        <c:noMultiLvlLbl val="0"/>
      </c:catAx>
      <c:valAx>
        <c:axId val="21824788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0593120"/>
        <c:crosses val="autoZero"/>
        <c:crossBetween val="between"/>
        <c:majorUnit val="10"/>
        <c:minorUnit val="1"/>
        <c:dispUnits>
          <c:builtInUnit val="hundreds"/>
        </c:dispUnits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'введено жилья'!$B$2:$B$6</c:f>
              <c:strCache>
                <c:ptCount val="5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  <c:pt idx="4">
                  <c:v>2023 год</c:v>
                </c:pt>
              </c:strCache>
            </c:strRef>
          </c:cat>
          <c:val>
            <c:numRef>
              <c:f>'введено жилья'!$C$2:$C$6</c:f>
              <c:numCache>
                <c:formatCode>#,##0</c:formatCode>
                <c:ptCount val="5"/>
                <c:pt idx="0">
                  <c:v>4009</c:v>
                </c:pt>
                <c:pt idx="1">
                  <c:v>4029</c:v>
                </c:pt>
                <c:pt idx="2">
                  <c:v>4335</c:v>
                </c:pt>
                <c:pt idx="3">
                  <c:v>2656</c:v>
                </c:pt>
                <c:pt idx="4">
                  <c:v>2390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68-4B6F-BA99-13DCE59CD2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306174976"/>
        <c:axId val="265660720"/>
        <c:axId val="490070312"/>
      </c:bar3DChart>
      <c:catAx>
        <c:axId val="306174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5660720"/>
        <c:crosses val="autoZero"/>
        <c:auto val="1"/>
        <c:lblAlgn val="ctr"/>
        <c:lblOffset val="100"/>
        <c:noMultiLvlLbl val="0"/>
      </c:catAx>
      <c:valAx>
        <c:axId val="2656607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306174976"/>
        <c:crosses val="autoZero"/>
        <c:crossBetween val="between"/>
      </c:valAx>
      <c:serAx>
        <c:axId val="490070312"/>
        <c:scaling>
          <c:orientation val="minMax"/>
        </c:scaling>
        <c:delete val="1"/>
        <c:axPos val="b"/>
        <c:majorTickMark val="out"/>
        <c:minorTickMark val="none"/>
        <c:tickLblPos val="nextTo"/>
        <c:crossAx val="265660720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>
                <a:solidFill>
                  <a:schemeClr val="tx1">
                    <a:lumMod val="65000"/>
                    <a:lumOff val="35000"/>
                  </a:schemeClr>
                </a:solidFill>
              </a:rPr>
              <a:t>Численность постоянного населения (чел.)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1013648293963255"/>
          <c:y val="0.17171296296296298"/>
          <c:w val="0.86486351706036746"/>
          <c:h val="0.72088764946048411"/>
        </c:manualLayout>
      </c:layout>
      <c:barChart>
        <c:barDir val="col"/>
        <c:grouping val="clustered"/>
        <c:varyColors val="0"/>
        <c:ser>
          <c:idx val="0"/>
          <c:order val="0"/>
          <c:spPr>
            <a:pattFill prst="narHorz">
              <a:fgClr>
                <a:schemeClr val="accent6"/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6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числен!$A$2:$A$8</c:f>
              <c:strCache>
                <c:ptCount val="7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  <c:pt idx="4">
                  <c:v>2021 год</c:v>
                </c:pt>
                <c:pt idx="5">
                  <c:v>2022 год</c:v>
                </c:pt>
                <c:pt idx="6">
                  <c:v>2023 год</c:v>
                </c:pt>
              </c:strCache>
            </c:strRef>
          </c:cat>
          <c:val>
            <c:numRef>
              <c:f>числен!$B$2:$B$8</c:f>
              <c:numCache>
                <c:formatCode>#,##0</c:formatCode>
                <c:ptCount val="7"/>
                <c:pt idx="0">
                  <c:v>19303</c:v>
                </c:pt>
                <c:pt idx="1">
                  <c:v>18906</c:v>
                </c:pt>
                <c:pt idx="2">
                  <c:v>18781</c:v>
                </c:pt>
                <c:pt idx="3">
                  <c:v>18781</c:v>
                </c:pt>
                <c:pt idx="4">
                  <c:v>18421</c:v>
                </c:pt>
                <c:pt idx="5">
                  <c:v>17507</c:v>
                </c:pt>
                <c:pt idx="6">
                  <c:v>17438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20-46E3-97D2-DBA33383B2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22"/>
        <c:axId val="417244880"/>
        <c:axId val="249551008"/>
      </c:barChart>
      <c:catAx>
        <c:axId val="41724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9551008"/>
        <c:crosses val="autoZero"/>
        <c:auto val="1"/>
        <c:lblAlgn val="ctr"/>
        <c:lblOffset val="100"/>
        <c:noMultiLvlLbl val="0"/>
      </c:catAx>
      <c:valAx>
        <c:axId val="249551008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7244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40"/>
      <c:rotY val="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0265486674789674"/>
          <c:w val="0.64751261860890785"/>
          <c:h val="0.89690334052216625"/>
        </c:manualLayout>
      </c:layout>
      <c:pie3DChart>
        <c:varyColors val="1"/>
        <c:dLbls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563731989501417"/>
          <c:y val="7.3009338584256941E-3"/>
          <c:w val="0.31936403762556276"/>
          <c:h val="0.992699066141574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800" baseline="3000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  <a:scene3d>
      <a:camera prst="orthographicFront"/>
      <a:lightRig rig="threePt" dir="t"/>
    </a:scene3d>
    <a:sp3d prstMaterial="matte"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16"/>
      <c:depthPercent val="20"/>
      <c:rAngAx val="0"/>
      <c:perspective val="5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0850575418419333E-3"/>
          <c:y val="0.19787691331347204"/>
          <c:w val="0.66339506542290916"/>
          <c:h val="0.62605827201259734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8814006135979569"/>
          <c:y val="1.4723339485002644E-2"/>
          <c:w val="0.411859993364807"/>
          <c:h val="0.98527660189265331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7.3198029390711183E-2"/>
          <c:w val="0.6311291048133153"/>
          <c:h val="0.6005448650469494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5263915897152527"/>
          <c:y val="7.2321360899406287E-2"/>
          <c:w val="0.4147396757591536"/>
          <c:h val="0.870770699117155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164024690917748E-3"/>
          <c:y val="4.6296296296296294E-2"/>
          <c:w val="0.953439145679981"/>
          <c:h val="0.69319298629338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4825952"/>
        <c:axId val="574826368"/>
      </c:barChart>
      <c:catAx>
        <c:axId val="574825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4826368"/>
        <c:crosses val="autoZero"/>
        <c:auto val="1"/>
        <c:lblAlgn val="ctr"/>
        <c:lblOffset val="100"/>
        <c:noMultiLvlLbl val="0"/>
      </c:catAx>
      <c:valAx>
        <c:axId val="5748263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482595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32631732168850075"/>
          <c:w val="0.69590643274853803"/>
          <c:h val="0.40803149606299211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4080829977224496"/>
          <c:y val="1.0201131275702842E-3"/>
          <c:w val="0.35895919892604516"/>
          <c:h val="0.959897258831950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32631732168850075"/>
          <c:w val="0.69590643274853803"/>
          <c:h val="0.40803149606299211"/>
        </c:manualLayout>
      </c:layout>
      <c:pie3DChart>
        <c:varyColors val="1"/>
        <c:ser>
          <c:idx val="0"/>
          <c:order val="0"/>
          <c:explosion val="36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FD4-44BD-B1CE-BCA55A4905E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FD4-44BD-B1CE-BCA55A4905E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FD4-44BD-B1CE-BCA55A4905E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FD4-44BD-B1CE-BCA55A4905E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CFD4-44BD-B1CE-BCA55A4905E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CFD4-44BD-B1CE-BCA55A4905E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CFD4-44BD-B1CE-BCA55A4905E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CFD4-44BD-B1CE-BCA55A4905E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CFD4-44BD-B1CE-BCA55A4905E8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CFD4-44BD-B1CE-BCA55A4905E8}"/>
              </c:ext>
            </c:extLst>
          </c:dPt>
          <c:dLbls>
            <c:dLbl>
              <c:idx val="4"/>
              <c:layout>
                <c:manualLayout>
                  <c:x val="-2.3789941237102449E-3"/>
                  <c:y val="-5.71083694752059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CFD4-44BD-B1CE-BCA55A4905E8}"/>
                </c:ext>
              </c:extLst>
            </c:dLbl>
            <c:dLbl>
              <c:idx val="6"/>
              <c:layout>
                <c:manualLayout>
                  <c:x val="-2.2343715132774396E-2"/>
                  <c:y val="-8.9084452678709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CFD4-44BD-B1CE-BCA55A4905E8}"/>
                </c:ext>
              </c:extLst>
            </c:dLbl>
            <c:dLbl>
              <c:idx val="8"/>
              <c:layout>
                <c:manualLayout>
                  <c:x val="9.7667548641440071E-3"/>
                  <c:y val="-8.40947689025502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CFD4-44BD-B1CE-BCA55A4905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'направление бюджета'!$B$3:$B$12</c:f>
              <c:strCache>
                <c:ptCount val="10"/>
                <c:pt idx="0">
                  <c:v>общегосударственные вопросы </c:v>
                </c:pt>
                <c:pt idx="1">
                  <c:v>национальная оборона </c:v>
                </c:pt>
                <c:pt idx="2">
                  <c:v>национальная безопасность и правоохранительная деятельность </c:v>
                </c:pt>
                <c:pt idx="3">
                  <c:v>национальная экономика </c:v>
                </c:pt>
                <c:pt idx="4">
                  <c:v>жилищно-коммунальное хозяйство </c:v>
                </c:pt>
                <c:pt idx="5">
                  <c:v>охрану окружающей среды </c:v>
                </c:pt>
                <c:pt idx="6">
                  <c:v>образование</c:v>
                </c:pt>
                <c:pt idx="7">
                  <c:v>культура</c:v>
                </c:pt>
                <c:pt idx="8">
                  <c:v>здравоохранение и спорт </c:v>
                </c:pt>
                <c:pt idx="9">
                  <c:v>социальная политика </c:v>
                </c:pt>
              </c:strCache>
            </c:strRef>
          </c:cat>
          <c:val>
            <c:numRef>
              <c:f>'направление бюджета'!$C$3:$C$12</c:f>
              <c:numCache>
                <c:formatCode>#,##0.00</c:formatCode>
                <c:ptCount val="10"/>
                <c:pt idx="0">
                  <c:v>189800.5</c:v>
                </c:pt>
                <c:pt idx="1">
                  <c:v>2412.9</c:v>
                </c:pt>
                <c:pt idx="2">
                  <c:v>1139.9000000000001</c:v>
                </c:pt>
                <c:pt idx="3">
                  <c:v>147636.29999999999</c:v>
                </c:pt>
                <c:pt idx="4">
                  <c:v>259726.1</c:v>
                </c:pt>
                <c:pt idx="5">
                  <c:v>2971.7</c:v>
                </c:pt>
                <c:pt idx="6" formatCode="#,##0">
                  <c:v>1034685</c:v>
                </c:pt>
                <c:pt idx="7">
                  <c:v>161526.1</c:v>
                </c:pt>
                <c:pt idx="8">
                  <c:v>23651.599999999999</c:v>
                </c:pt>
                <c:pt idx="9">
                  <c:v>33456.699999999997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CFD4-44BD-B1CE-BCA55A4905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4080829977224496"/>
          <c:y val="1.0201131275702842E-3"/>
          <c:w val="0.35895919892604516"/>
          <c:h val="0.959897258831950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бюдже!$B$6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overflow" horzOverflow="overflow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бюдже!$A$7:$A$10</c:f>
              <c:strCache>
                <c:ptCount val="4"/>
                <c:pt idx="0">
                  <c:v>2020 год</c:v>
                </c:pt>
                <c:pt idx="1">
                  <c:v>2021 год </c:v>
                </c:pt>
                <c:pt idx="2">
                  <c:v>2022 год </c:v>
                </c:pt>
                <c:pt idx="3">
                  <c:v>2023 год</c:v>
                </c:pt>
              </c:strCache>
            </c:strRef>
          </c:cat>
          <c:val>
            <c:numRef>
              <c:f>бюдже!$B$7:$B$10</c:f>
              <c:numCache>
                <c:formatCode>#,##0</c:formatCode>
                <c:ptCount val="4"/>
                <c:pt idx="0">
                  <c:v>1519792</c:v>
                </c:pt>
                <c:pt idx="1">
                  <c:v>1520416</c:v>
                </c:pt>
                <c:pt idx="2">
                  <c:v>1839640</c:v>
                </c:pt>
                <c:pt idx="3">
                  <c:v>2095394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D2-4918-BB8F-10769CC7F533}"/>
            </c:ext>
          </c:extLst>
        </c:ser>
        <c:ser>
          <c:idx val="1"/>
          <c:order val="1"/>
          <c:tx>
            <c:strRef>
              <c:f>бюдже!$C$6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бюдже!$A$7:$A$10</c:f>
              <c:strCache>
                <c:ptCount val="4"/>
                <c:pt idx="0">
                  <c:v>2020 год</c:v>
                </c:pt>
                <c:pt idx="1">
                  <c:v>2021 год </c:v>
                </c:pt>
                <c:pt idx="2">
                  <c:v>2022 год </c:v>
                </c:pt>
                <c:pt idx="3">
                  <c:v>2023 год</c:v>
                </c:pt>
              </c:strCache>
            </c:strRef>
          </c:cat>
          <c:val>
            <c:numRef>
              <c:f>бюдже!$C$7:$C$10</c:f>
              <c:numCache>
                <c:formatCode>#,##0</c:formatCode>
                <c:ptCount val="4"/>
                <c:pt idx="0">
                  <c:v>1555367</c:v>
                </c:pt>
                <c:pt idx="1">
                  <c:v>1520416</c:v>
                </c:pt>
                <c:pt idx="2">
                  <c:v>1818440</c:v>
                </c:pt>
                <c:pt idx="3">
                  <c:v>1865091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D2-4918-BB8F-10769CC7F5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4825952"/>
        <c:axId val="574826368"/>
      </c:barChart>
      <c:catAx>
        <c:axId val="574825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4826368"/>
        <c:crosses val="autoZero"/>
        <c:auto val="1"/>
        <c:lblAlgn val="ctr"/>
        <c:lblOffset val="100"/>
        <c:noMultiLvlLbl val="0"/>
      </c:catAx>
      <c:valAx>
        <c:axId val="57482636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574825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0.41708</cdr:x>
      <cdr:y>0</cdr:y>
    </cdr:from>
    <cdr:to>
      <cdr:x>0.62431</cdr:x>
      <cdr:y>0.19335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id="{98F26633-5248-44AE-83BE-66E87ED1E6BB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515365" y="-2717685"/>
          <a:ext cx="1249788" cy="530398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defTabSz="913854" eaLnBrk="1" hangingPunct="1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 defTabSz="913854" eaLnBrk="1" hangingPunct="1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26E3F31-4A68-457E-AC57-7305A13FA4F7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</a:bodyPr>
          <a:lstStyle>
            <a:lvl1pPr defTabSz="913854" eaLnBrk="1" hangingPunct="1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</a:bodyPr>
          <a:lstStyle>
            <a:lvl1pPr algn="r" defTabSz="912813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A737FF0-AA86-4B0D-879B-3DCCA7735BB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defTabSz="913854" eaLnBrk="1" hangingPunct="1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 defTabSz="913854" eaLnBrk="1" hangingPunct="1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ACFC397-09C9-4DBF-834D-0E71F58790D9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003425" y="744538"/>
            <a:ext cx="27908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43" tIns="45222" rIns="90443" bIns="45222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</a:bodyPr>
          <a:lstStyle>
            <a:lvl1pPr defTabSz="913854" eaLnBrk="1" hangingPunct="1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</a:bodyPr>
          <a:lstStyle>
            <a:lvl1pPr algn="r" defTabSz="912813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1FC8A71-484F-4D70-BE61-3689964FB7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5124" name="Нижний колонтитул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5125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C240E46-FC2A-45BD-B93A-CB47AF9392C2}" type="slidenum">
              <a:rPr lang="ru-RU" altLang="ru-RU" smtClean="0"/>
              <a:pPr>
                <a:spcBef>
                  <a:spcPct val="0"/>
                </a:spcBef>
              </a:pPr>
              <a:t>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27652" name="Нижний колонтитул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27653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fld id="{B2138423-7EC7-483A-A8DD-D593C7A28761}" type="slidenum">
              <a:rPr lang="ru-RU" altLang="ru-RU" smtClean="0">
                <a:latin typeface="Calibri" panose="020F0502020204030204" pitchFamily="34" charset="0"/>
              </a:rPr>
              <a:pPr/>
              <a:t>14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fld id="{E8B1A485-E2D9-435E-8852-27AB292B9209}" type="slidenum">
              <a:rPr lang="ru-RU" altLang="ru-RU">
                <a:latin typeface="Calibri" panose="020F0502020204030204" pitchFamily="34" charset="0"/>
              </a:rPr>
              <a:pPr/>
              <a:t>15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12293" name="Нижний колонтитул 4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858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fld id="{B483D9A9-5139-445B-8328-D549BD161BDF}" type="slidenum">
              <a:rPr lang="ru-RU" altLang="ru-RU">
                <a:latin typeface="Calibri" panose="020F0502020204030204" pitchFamily="34" charset="0"/>
              </a:rPr>
              <a:pPr/>
              <a:t>16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13317" name="Нижний колонтитул 4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469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A50947DA-6E05-463D-871C-1E2D37AB2913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>
                <a:buClrTx/>
                <a:buFontTx/>
                <a:buNone/>
              </a:pPr>
              <a:t>23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3849688" y="9428163"/>
            <a:ext cx="294481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EB9CCF97-72DE-4E90-838B-0F2E3DCAB2E7}" type="slidenum">
              <a:rPr lang="ru-RU" altLang="ru-RU" sz="12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buClrTx/>
                <a:buFontTx/>
                <a:buNone/>
              </a:pPr>
              <a:t>23</a:t>
            </a:fld>
            <a:endParaRPr lang="ru-RU" altLang="ru-RU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03425" y="744538"/>
            <a:ext cx="27908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460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E94CB420-62D5-4ADA-B221-73EA19B6C390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>
                <a:buClrTx/>
                <a:buFontTx/>
                <a:buNone/>
              </a:pPr>
              <a:t>24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147" name="Text Box 1"/>
          <p:cNvSpPr txBox="1">
            <a:spLocks noChangeArrowheads="1"/>
          </p:cNvSpPr>
          <p:nvPr/>
        </p:nvSpPr>
        <p:spPr bwMode="auto">
          <a:xfrm>
            <a:off x="3849688" y="9428163"/>
            <a:ext cx="294481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3F8504F4-7EA7-4171-8772-0718B7A31288}" type="slidenum">
              <a:rPr lang="ru-RU" altLang="ru-RU" sz="12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buClrTx/>
                <a:buFontTx/>
                <a:buNone/>
              </a:pPr>
              <a:t>24</a:t>
            </a:fld>
            <a:endParaRPr lang="ru-RU" altLang="ru-RU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148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03425" y="744538"/>
            <a:ext cx="27908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73317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271713" y="1143000"/>
            <a:ext cx="2314575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45060" name="Нижний колонтитул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061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9D013-F5F0-4B64-82BB-00B0A14CB5BF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084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FC8A71-484F-4D70-BE61-3689964FB799}" type="slidenum">
              <a:rPr lang="ru-RU" altLang="ru-RU" smtClean="0"/>
              <a:pPr>
                <a:defRPr/>
              </a:pPr>
              <a:t>32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93221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542F80D-DAA9-42D9-A019-1B4F49EC48A9}" type="slidenum">
              <a:rPr lang="ru-RU" altLang="ru-RU" smtClean="0"/>
              <a:pPr>
                <a:spcBef>
                  <a:spcPct val="0"/>
                </a:spcBef>
              </a:pPr>
              <a:t>35</a:t>
            </a:fld>
            <a:endParaRPr lang="ru-RU" altLang="ru-RU"/>
          </a:p>
        </p:txBody>
      </p:sp>
      <p:sp>
        <p:nvSpPr>
          <p:cNvPr id="53253" name="Нижний колонтитул 4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A403166-9635-445F-AF03-5263B0E1C69D}" type="slidenum">
              <a:rPr lang="ru-RU" altLang="ru-RU" smtClean="0"/>
              <a:pPr>
                <a:spcBef>
                  <a:spcPct val="0"/>
                </a:spcBef>
              </a:pPr>
              <a:t>36</a:t>
            </a:fld>
            <a:endParaRPr lang="ru-RU" altLang="ru-RU"/>
          </a:p>
        </p:txBody>
      </p:sp>
      <p:sp>
        <p:nvSpPr>
          <p:cNvPr id="55301" name="Нижний колонтитул 4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573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333473-38C9-4578-A496-4F1A1DCEC1AA}" type="slidenum">
              <a:rPr lang="ru-RU" altLang="ru-RU" smtClean="0"/>
              <a:pPr>
                <a:spcBef>
                  <a:spcPct val="0"/>
                </a:spcBef>
              </a:pPr>
              <a:t>37</a:t>
            </a:fld>
            <a:endParaRPr lang="ru-RU" altLang="ru-RU"/>
          </a:p>
        </p:txBody>
      </p:sp>
      <p:sp>
        <p:nvSpPr>
          <p:cNvPr id="57349" name="Нижний колонтитул 4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/>
              <a:t>*Данные за январь-февраль</a:t>
            </a:r>
          </a:p>
        </p:txBody>
      </p:sp>
      <p:sp>
        <p:nvSpPr>
          <p:cNvPr id="10244" name="Нижний колонтитул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10245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1E01F8A-551D-4ADD-8D1D-36269CE35CD1}" type="slidenum">
              <a:rPr lang="ru-RU" altLang="ru-RU" smtClean="0"/>
              <a:pPr>
                <a:spcBef>
                  <a:spcPct val="0"/>
                </a:spcBef>
              </a:pPr>
              <a:t>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971C4F-F119-4CFD-A442-4B3CEB3FE58F}" type="slidenum">
              <a:rPr lang="ru-RU" altLang="ru-RU" smtClean="0"/>
              <a:pPr>
                <a:spcBef>
                  <a:spcPct val="0"/>
                </a:spcBef>
              </a:pPr>
              <a:t>38</a:t>
            </a:fld>
            <a:endParaRPr lang="ru-RU" altLang="ru-RU"/>
          </a:p>
        </p:txBody>
      </p:sp>
      <p:sp>
        <p:nvSpPr>
          <p:cNvPr id="59397" name="Нижний колонтитул 4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614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4A59E3-28AA-4ADE-B827-19AB5599355C}" type="slidenum">
              <a:rPr lang="ru-RU" altLang="ru-RU" smtClean="0"/>
              <a:pPr>
                <a:spcBef>
                  <a:spcPct val="0"/>
                </a:spcBef>
              </a:pPr>
              <a:t>39</a:t>
            </a:fld>
            <a:endParaRPr lang="ru-RU" altLang="ru-RU"/>
          </a:p>
        </p:txBody>
      </p:sp>
      <p:sp>
        <p:nvSpPr>
          <p:cNvPr id="61445" name="Нижний колонтитул 4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634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2315EE7-D4FD-4B16-8C3C-A98FDB8EF9B4}" type="slidenum">
              <a:rPr lang="ru-RU" altLang="ru-RU" smtClean="0"/>
              <a:pPr>
                <a:spcBef>
                  <a:spcPct val="0"/>
                </a:spcBef>
              </a:pPr>
              <a:t>40</a:t>
            </a:fld>
            <a:endParaRPr lang="ru-RU" altLang="ru-RU"/>
          </a:p>
        </p:txBody>
      </p:sp>
      <p:sp>
        <p:nvSpPr>
          <p:cNvPr id="63493" name="Нижний колонтитул 4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9B6A264-EB31-4E10-A586-D0D98363939F}" type="slidenum">
              <a:rPr lang="ru-RU" altLang="ru-RU" smtClean="0"/>
              <a:pPr>
                <a:spcBef>
                  <a:spcPct val="0"/>
                </a:spcBef>
              </a:pPr>
              <a:t>41</a:t>
            </a:fld>
            <a:endParaRPr lang="ru-RU" altLang="ru-RU"/>
          </a:p>
        </p:txBody>
      </p:sp>
      <p:sp>
        <p:nvSpPr>
          <p:cNvPr id="65541" name="Нижний колонтитул 4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8C908B9-353A-4947-B5D5-6E25A9F3FEA7}" type="slidenum">
              <a:rPr lang="ru-RU" altLang="ru-RU" smtClean="0"/>
              <a:pPr>
                <a:spcBef>
                  <a:spcPct val="0"/>
                </a:spcBef>
              </a:pPr>
              <a:t>42</a:t>
            </a:fld>
            <a:endParaRPr lang="ru-RU" altLang="ru-RU"/>
          </a:p>
        </p:txBody>
      </p:sp>
      <p:sp>
        <p:nvSpPr>
          <p:cNvPr id="67589" name="Нижний колонтитул 4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696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D4E9F8C-3E1F-4902-9437-46E1A64AEABF}" type="slidenum">
              <a:rPr lang="ru-RU" altLang="ru-RU" smtClean="0"/>
              <a:pPr>
                <a:spcBef>
                  <a:spcPct val="0"/>
                </a:spcBef>
              </a:pPr>
              <a:t>43</a:t>
            </a:fld>
            <a:endParaRPr lang="ru-RU" altLang="ru-RU"/>
          </a:p>
        </p:txBody>
      </p:sp>
      <p:sp>
        <p:nvSpPr>
          <p:cNvPr id="69637" name="Нижний колонтитул 4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94F4F9-7904-4D4B-93AB-FD131A06C865}" type="slidenum">
              <a:rPr lang="ru-RU" altLang="ru-RU" smtClean="0"/>
              <a:pPr>
                <a:spcBef>
                  <a:spcPct val="0"/>
                </a:spcBef>
              </a:pPr>
              <a:t>44</a:t>
            </a:fld>
            <a:endParaRPr lang="ru-RU" altLang="ru-RU"/>
          </a:p>
        </p:txBody>
      </p:sp>
      <p:sp>
        <p:nvSpPr>
          <p:cNvPr id="71685" name="Нижний колонтитул 4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737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9A8FF2-F379-408A-AF6A-A6301C1B10E4}" type="slidenum">
              <a:rPr lang="ru-RU" altLang="ru-RU" smtClean="0"/>
              <a:pPr>
                <a:spcBef>
                  <a:spcPct val="0"/>
                </a:spcBef>
              </a:pPr>
              <a:t>45</a:t>
            </a:fld>
            <a:endParaRPr lang="ru-RU" altLang="ru-RU"/>
          </a:p>
        </p:txBody>
      </p:sp>
      <p:sp>
        <p:nvSpPr>
          <p:cNvPr id="73733" name="Нижний колонтитул 4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/>
              <a:t>*Данные за январь-февраль</a:t>
            </a:r>
          </a:p>
        </p:txBody>
      </p:sp>
      <p:sp>
        <p:nvSpPr>
          <p:cNvPr id="12292" name="Нижний колонтитул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12293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11A5554-AB87-4B63-B49F-3E24CE99B809}" type="slidenum">
              <a:rPr lang="ru-RU" altLang="ru-RU" smtClean="0"/>
              <a:pPr>
                <a:spcBef>
                  <a:spcPct val="0"/>
                </a:spcBef>
              </a:pPr>
              <a:t>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4340" name="Нижний колонтитул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14341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6722856-245A-4C6A-ABB1-F1CC08B79206}" type="slidenum">
              <a:rPr lang="ru-RU" altLang="ru-RU" smtClean="0"/>
              <a:pPr>
                <a:spcBef>
                  <a:spcPct val="0"/>
                </a:spcBef>
              </a:pPr>
              <a:t>7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6388" name="Нижний колонтитул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16389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C973DD-A51B-4965-BDA7-215F39425AA6}" type="slidenum">
              <a:rPr lang="ru-RU" altLang="ru-RU" smtClean="0"/>
              <a:pPr>
                <a:spcBef>
                  <a:spcPct val="0"/>
                </a:spcBef>
              </a:pPr>
              <a:t>8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18436" name="Нижний колонтитул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18437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A9CAC14-5C7D-42F2-A4F7-C6F2C9171F83}" type="slidenum">
              <a:rPr lang="ru-RU" altLang="ru-RU" smtClean="0"/>
              <a:pPr>
                <a:spcBef>
                  <a:spcPct val="0"/>
                </a:spcBef>
              </a:pPr>
              <a:t>9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20484" name="Нижний колонтитул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20485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72F8B8A-2AE8-439D-8E8C-9DF9F0684022}" type="slidenum">
              <a:rPr lang="ru-RU" altLang="ru-RU" smtClean="0"/>
              <a:pPr>
                <a:spcBef>
                  <a:spcPct val="0"/>
                </a:spcBef>
              </a:pPr>
              <a:t>10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2532" name="Нижний колонтитул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22533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9F500E7-4C4F-4609-BD0E-86735AA033BF}" type="slidenum">
              <a:rPr lang="ru-RU" altLang="ru-RU" smtClean="0"/>
              <a:pPr>
                <a:spcBef>
                  <a:spcPct val="0"/>
                </a:spcBef>
              </a:pPr>
              <a:t>11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4580" name="Нижний колонтитул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24581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E44A0AB-72D6-48CA-82E0-6A0FD9D8E7C0}" type="slidenum">
              <a:rPr lang="ru-RU" altLang="ru-RU" smtClean="0"/>
              <a:pPr>
                <a:spcBef>
                  <a:spcPct val="0"/>
                </a:spcBef>
              </a:pPr>
              <a:t>12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50" y="1496484"/>
            <a:ext cx="5143500" cy="3183467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49E817-2CA9-444C-8684-6B03BCCF2ADC}" type="datetime1">
              <a:rPr lang="ru-RU" smtClean="0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98EE96-59A1-47C3-92D8-6E5F0158D37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1672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B6B195-9ABA-4504-967B-85D77365781F}" type="datetime1">
              <a:rPr lang="ru-RU" smtClean="0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863D9C-FA3D-4F01-B008-05048D01E9ED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5743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6" y="486834"/>
            <a:ext cx="1478756" cy="774911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7" y="486834"/>
            <a:ext cx="4350544" cy="77491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42A1A5-E2ED-4950-88F7-6E6ACDB9ABF0}" type="datetime1">
              <a:rPr lang="ru-RU" smtClean="0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C3A323-8EC8-44B3-8E92-66FB93F1E83A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9328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76D872-BA60-43D7-93DF-B697EDB0F6AD}" type="datetime1">
              <a:rPr lang="ru-RU" smtClean="0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30038-E5F5-4CCF-BA32-B95DB45FC3B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8149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916" y="2279652"/>
            <a:ext cx="5915025" cy="3803649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916" y="6119285"/>
            <a:ext cx="5915025" cy="2000249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E7EB5B-8BBC-44A6-81D2-714E4553EC11}" type="datetime1">
              <a:rPr lang="ru-RU" smtClean="0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064DDA-FD70-4104-90F8-77AF878AD71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3676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68663F-094C-4226-A0C1-1270849AD5EC}" type="datetime1">
              <a:rPr lang="ru-RU" smtClean="0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5CA6D6-E53B-41BF-A82B-8B6C54C67C26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4393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381" y="486834"/>
            <a:ext cx="5915025" cy="176741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73E877-D33C-4CE9-8A32-33CA2C2805EF}" type="datetime1">
              <a:rPr lang="ru-RU" smtClean="0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87BD74-0241-4740-AF3A-25FBBD7E5EF1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0238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592F3-3216-44E1-9B30-6318FB063BBC}" type="datetime1">
              <a:rPr lang="ru-RU" smtClean="0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534E3C-6AFD-476C-8BD8-9E27FF726C96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21054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48EE98-1116-4D67-9D67-4480482370F8}" type="datetime1">
              <a:rPr lang="ru-RU" smtClean="0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0EF564-F7FD-4AC2-BFC4-50499121FF32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6185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543" y="1316567"/>
            <a:ext cx="3471863" cy="6498167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3" cy="508211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8C20B3-3AA6-4541-BC71-92D831E91C9E}" type="datetime1">
              <a:rPr lang="ru-RU" smtClean="0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9FE911-C11B-40CE-961F-F47E882A1C57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0591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15543" y="1316567"/>
            <a:ext cx="3471863" cy="6498167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3" cy="508211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6686B5-8A04-4937-B0C0-A8DD8390B109}" type="datetime1">
              <a:rPr lang="ru-RU" smtClean="0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AE0BC6-B605-40DF-94B5-A066B607385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002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8" y="486834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71488" y="8475134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5A09881-8F17-4EC9-AB4F-2FE78F561F96}" type="datetime1">
              <a:rPr lang="ru-RU" smtClean="0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271713" y="8475134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843463" y="8475134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4E0379-6F7C-4A39-9CE6-23534D4C111F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14708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5" r:id="rId1"/>
    <p:sldLayoutId id="2147484656" r:id="rId2"/>
    <p:sldLayoutId id="2147484657" r:id="rId3"/>
    <p:sldLayoutId id="2147484658" r:id="rId4"/>
    <p:sldLayoutId id="2147484659" r:id="rId5"/>
    <p:sldLayoutId id="2147484660" r:id="rId6"/>
    <p:sldLayoutId id="2147484661" r:id="rId7"/>
    <p:sldLayoutId id="2147484662" r:id="rId8"/>
    <p:sldLayoutId id="2147484663" r:id="rId9"/>
    <p:sldLayoutId id="2147484664" r:id="rId10"/>
    <p:sldLayoutId id="2147484665" r:id="rId11"/>
  </p:sldLayoutIdLst>
  <p:hf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13" Type="http://schemas.openxmlformats.org/officeDocument/2006/relationships/chart" Target="../charts/chart9.xml"/><Relationship Id="rId3" Type="http://schemas.openxmlformats.org/officeDocument/2006/relationships/notesSlide" Target="../notesSlides/notesSlide7.xml"/><Relationship Id="rId7" Type="http://schemas.openxmlformats.org/officeDocument/2006/relationships/chart" Target="../charts/chart3.xml"/><Relationship Id="rId12" Type="http://schemas.openxmlformats.org/officeDocument/2006/relationships/chart" Target="../charts/chart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11" Type="http://schemas.openxmlformats.org/officeDocument/2006/relationships/chart" Target="../charts/chart7.xml"/><Relationship Id="rId5" Type="http://schemas.openxmlformats.org/officeDocument/2006/relationships/oleObject" Target="../embeddings/oleObject1.bin"/><Relationship Id="rId10" Type="http://schemas.openxmlformats.org/officeDocument/2006/relationships/chart" Target="../charts/chart6.xml"/><Relationship Id="rId4" Type="http://schemas.openxmlformats.org/officeDocument/2006/relationships/image" Target="../media/image6.png"/><Relationship Id="rId9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chart" Target="../charts/char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1.png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rgasok.ru/" TargetMode="External"/><Relationship Id="rId2" Type="http://schemas.openxmlformats.org/officeDocument/2006/relationships/hyperlink" Target="mailto:duma_kargasok@mail.r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.kargasok.ru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hyperlink" Target="mailto:kargs@tomsk.gov.ru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vertikos.tomsk.ru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hyperlink" Target="mailto:MKUVertikos@yandex.ru" TargetMode="External"/><Relationship Id="rId4" Type="http://schemas.openxmlformats.org/officeDocument/2006/relationships/hyperlink" Target="http://www.novvas.tomsk.ru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kindal.ru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hyperlink" Target="mailto:admkindal@yandex.ru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vvas.tomsk.ru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hyperlink" Target="mailto:novyjvasiugan@yandex.ru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vougino.kargasok.ru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g"/><Relationship Id="rId4" Type="http://schemas.openxmlformats.org/officeDocument/2006/relationships/hyperlink" Target="mailto:ansp06@mail.ru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sp.kargasok.ru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hyperlink" Target="mailto:sosnovka.a@yandex.ru" TargetMode="External"/><Relationship Id="rId4" Type="http://schemas.openxmlformats.org/officeDocument/2006/relationships/hyperlink" Target="http://www.sosnovka.kargasok.ru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tchizapka.tomsk.ru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hyperlink" Target="mailto:svasugan@mail.ru" TargetMode="External"/><Relationship Id="rId4" Type="http://schemas.openxmlformats.org/officeDocument/2006/relationships/hyperlink" Target="http://www.svasugan.tomsk.ru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sredtym.ru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hyperlink" Target="mailto:sredtympos@yandex.ru" TargetMode="External"/><Relationship Id="rId4" Type="http://schemas.openxmlformats.org/officeDocument/2006/relationships/hyperlink" Target="http://www.novvas.tomsk.ru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tolps@tomsk.gov.ru" TargetMode="External"/><Relationship Id="rId4" Type="http://schemas.openxmlformats.org/officeDocument/2006/relationships/hyperlink" Target="http://www.tsp.kargasok.ru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imskoe.tomsk.ru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hyperlink" Target="mailto:timsksp@rambler.ru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sp.kargasok.ru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hyperlink" Target="mailto:adm.ust-tim@yandex.ru" TargetMode="External"/><Relationship Id="rId4" Type="http://schemas.openxmlformats.org/officeDocument/2006/relationships/hyperlink" Target="http://www.kargasok.ru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u-chiz@yandex.ru" TargetMode="External"/><Relationship Id="rId2" Type="http://schemas.openxmlformats.org/officeDocument/2006/relationships/hyperlink" Target="http://www.ustchizapka.tomsk.ru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7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openxmlformats.org/officeDocument/2006/relationships/image" Target="../media/image89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12" Type="http://schemas.openxmlformats.org/officeDocument/2006/relationships/image" Target="../media/image88.jpeg"/><Relationship Id="rId17" Type="http://schemas.openxmlformats.org/officeDocument/2006/relationships/image" Target="../media/image2.png"/><Relationship Id="rId2" Type="http://schemas.openxmlformats.org/officeDocument/2006/relationships/image" Target="../media/image78.jpeg"/><Relationship Id="rId16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11" Type="http://schemas.openxmlformats.org/officeDocument/2006/relationships/image" Target="../media/image87.jpeg"/><Relationship Id="rId5" Type="http://schemas.openxmlformats.org/officeDocument/2006/relationships/image" Target="../media/image81.jpeg"/><Relationship Id="rId15" Type="http://schemas.openxmlformats.org/officeDocument/2006/relationships/image" Target="../media/image91.jpe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Relationship Id="rId14" Type="http://schemas.openxmlformats.org/officeDocument/2006/relationships/image" Target="../media/image9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4"/>
            <a:ext cx="6858000" cy="9144001"/>
          </a:xfrm>
          <a:prstGeom prst="rect">
            <a:avLst/>
          </a:prstGeom>
          <a:gradFill flip="none" rotWithShape="1">
            <a:gsLst>
              <a:gs pos="0">
                <a:srgbClr val="FFFFCC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 w="41275" cap="rnd">
            <a:solidFill>
              <a:srgbClr val="FFFF00"/>
            </a:solidFill>
            <a:beve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 Р А Й О Н»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pic>
        <p:nvPicPr>
          <p:cNvPr id="2054" name="Picture 6" descr="http://dmitrysh.gorod.tomsk.ru/posts-files/67/172/i/044%280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9" y="5364088"/>
            <a:ext cx="5715000" cy="33909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FF99"/>
            </a:solidFill>
            <a:miter lim="800000"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5" name="Рисунок 4" descr="600822 gerb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0848" y="251520"/>
            <a:ext cx="2304255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2"/>
          <p:cNvSpPr txBox="1">
            <a:spLocks/>
          </p:cNvSpPr>
          <p:nvPr/>
        </p:nvSpPr>
        <p:spPr bwMode="auto">
          <a:xfrm rot="16200000">
            <a:off x="-3784599" y="4900614"/>
            <a:ext cx="8027987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>
                <a:solidFill>
                  <a:srgbClr val="FFFFFF"/>
                </a:solidFill>
                <a:latin typeface="Arial" panose="020B0604020202020204" pitchFamily="34" charset="0"/>
              </a:rPr>
              <a:t>           </a:t>
            </a:r>
            <a:r>
              <a:rPr lang="ru-RU" altLang="ru-RU" sz="2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 КАРГАСОКСКОГО  РАЙОНА</a:t>
            </a:r>
          </a:p>
        </p:txBody>
      </p:sp>
      <p:sp>
        <p:nvSpPr>
          <p:cNvPr id="19459" name="Прямоугольник 1"/>
          <p:cNvSpPr>
            <a:spLocks noChangeArrowheads="1"/>
          </p:cNvSpPr>
          <p:nvPr/>
        </p:nvSpPr>
        <p:spPr bwMode="auto">
          <a:xfrm>
            <a:off x="2801509" y="4367217"/>
            <a:ext cx="186140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5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показателей</a:t>
            </a:r>
          </a:p>
        </p:txBody>
      </p:sp>
      <p:sp>
        <p:nvSpPr>
          <p:cNvPr id="19460" name="Прямоугольник 3"/>
          <p:cNvSpPr>
            <a:spLocks noChangeArrowheads="1"/>
          </p:cNvSpPr>
          <p:nvPr/>
        </p:nvSpPr>
        <p:spPr bwMode="auto">
          <a:xfrm>
            <a:off x="2880090" y="4325942"/>
            <a:ext cx="186140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5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показателей</a:t>
            </a:r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4330704"/>
            <a:ext cx="18161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Номер слайда 9"/>
          <p:cNvSpPr>
            <a:spLocks noGrp="1"/>
          </p:cNvSpPr>
          <p:nvPr>
            <p:ph type="sldNum" sz="quarter" idx="12"/>
          </p:nvPr>
        </p:nvSpPr>
        <p:spPr bwMode="auto">
          <a:xfrm>
            <a:off x="6469063" y="8639179"/>
            <a:ext cx="349250" cy="48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0373304-5053-4605-9460-DCA3A9A6D487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2938" y="1116013"/>
            <a:ext cx="6000750" cy="1168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консолидированного бюджета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 «Каргасокский район»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рублей)</a:t>
            </a: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-1" y="397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748777" y="4903651"/>
            <a:ext cx="6000749" cy="58477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</a:t>
            </a: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консолидированного бюджета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Каргасокского </a:t>
            </a:r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в 2023 году</a:t>
            </a:r>
          </a:p>
        </p:txBody>
      </p:sp>
      <p:graphicFrame>
        <p:nvGraphicFramePr>
          <p:cNvPr id="19468" name="Диаграмма 13"/>
          <p:cNvGraphicFramePr>
            <a:graphicFrameLocks/>
          </p:cNvGraphicFramePr>
          <p:nvPr/>
        </p:nvGraphicFramePr>
        <p:xfrm>
          <a:off x="593729" y="5529263"/>
          <a:ext cx="6132513" cy="348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33" name="Диаграмма" r:id="rId5" imgW="6139204" imgH="3487214" progId="Excel.Chart.8">
                  <p:embed/>
                </p:oleObj>
              </mc:Choice>
              <mc:Fallback>
                <p:oleObj name="Диаграмма" r:id="rId5" imgW="6139204" imgH="3487214" progId="Excel.Chart.8">
                  <p:embed/>
                  <p:pic>
                    <p:nvPicPr>
                      <p:cNvPr id="0" name="Диаграмма 1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729" y="5529263"/>
                        <a:ext cx="6132513" cy="3486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3009262"/>
              </p:ext>
            </p:extLst>
          </p:nvPr>
        </p:nvGraphicFramePr>
        <p:xfrm>
          <a:off x="501654" y="5536409"/>
          <a:ext cx="6356345" cy="3479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6495663"/>
              </p:ext>
            </p:extLst>
          </p:nvPr>
        </p:nvGraphicFramePr>
        <p:xfrm>
          <a:off x="767041" y="5529263"/>
          <a:ext cx="6090959" cy="3614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8153825"/>
              </p:ext>
            </p:extLst>
          </p:nvPr>
        </p:nvGraphicFramePr>
        <p:xfrm>
          <a:off x="285753" y="5427663"/>
          <a:ext cx="6440489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6414289"/>
              </p:ext>
            </p:extLst>
          </p:nvPr>
        </p:nvGraphicFramePr>
        <p:xfrm>
          <a:off x="642938" y="2320925"/>
          <a:ext cx="6000749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461477"/>
              </p:ext>
            </p:extLst>
          </p:nvPr>
        </p:nvGraphicFramePr>
        <p:xfrm>
          <a:off x="0" y="5581650"/>
          <a:ext cx="7058025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00000000-0008-0000-03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214925"/>
              </p:ext>
            </p:extLst>
          </p:nvPr>
        </p:nvGraphicFramePr>
        <p:xfrm>
          <a:off x="-217233" y="5615003"/>
          <a:ext cx="7058025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00000000-0008-0000-02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7520431"/>
              </p:ext>
            </p:extLst>
          </p:nvPr>
        </p:nvGraphicFramePr>
        <p:xfrm>
          <a:off x="593729" y="2189230"/>
          <a:ext cx="6000748" cy="2828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2"/>
          <p:cNvSpPr txBox="1">
            <a:spLocks/>
          </p:cNvSpPr>
          <p:nvPr/>
        </p:nvSpPr>
        <p:spPr bwMode="auto">
          <a:xfrm rot="16200000">
            <a:off x="-3784599" y="4900613"/>
            <a:ext cx="8027987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>
                <a:solidFill>
                  <a:srgbClr val="FFFFFF"/>
                </a:solidFill>
                <a:latin typeface="Georgia" panose="02040502050405020303" pitchFamily="18" charset="0"/>
              </a:rPr>
              <a:t>           </a:t>
            </a:r>
            <a:r>
              <a:rPr lang="ru-RU" altLang="ru-RU" sz="2200" b="1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БЮДЖЕТ  КАРГАСОКСКОГО  РАЙОНА</a:t>
            </a:r>
          </a:p>
        </p:txBody>
      </p:sp>
      <p:sp>
        <p:nvSpPr>
          <p:cNvPr id="21507" name="Прямоугольник 1"/>
          <p:cNvSpPr>
            <a:spLocks noChangeArrowheads="1"/>
          </p:cNvSpPr>
          <p:nvPr/>
        </p:nvSpPr>
        <p:spPr bwMode="auto">
          <a:xfrm>
            <a:off x="2519363" y="4367217"/>
            <a:ext cx="2425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показателей</a:t>
            </a:r>
          </a:p>
        </p:txBody>
      </p:sp>
      <p:sp>
        <p:nvSpPr>
          <p:cNvPr id="21508" name="Прямоугольник 3"/>
          <p:cNvSpPr>
            <a:spLocks noChangeArrowheads="1"/>
          </p:cNvSpPr>
          <p:nvPr/>
        </p:nvSpPr>
        <p:spPr bwMode="auto">
          <a:xfrm>
            <a:off x="2281238" y="4325942"/>
            <a:ext cx="3059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показателей</a:t>
            </a:r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4330704"/>
            <a:ext cx="18161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Номер слайда 9"/>
          <p:cNvSpPr>
            <a:spLocks noGrp="1"/>
          </p:cNvSpPr>
          <p:nvPr>
            <p:ph type="sldNum" sz="quarter" idx="12"/>
          </p:nvPr>
        </p:nvSpPr>
        <p:spPr bwMode="auto">
          <a:xfrm>
            <a:off x="6469063" y="8639179"/>
            <a:ext cx="349250" cy="48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B969CA3-4D9B-42F3-86E3-EEEFBB4E3797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2937" y="1116013"/>
            <a:ext cx="6175375" cy="10464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Экономический потенциал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Экономическая структура расходов консолидированного бюджета по действующим расходным обязательствам </a:t>
            </a: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-1" y="397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4579794"/>
              </p:ext>
            </p:extLst>
          </p:nvPr>
        </p:nvGraphicFramePr>
        <p:xfrm>
          <a:off x="642937" y="6138866"/>
          <a:ext cx="603091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6E02E6-6C04-42C5-A20A-C7EA8A2E0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704" y="2570422"/>
            <a:ext cx="5909146" cy="3225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2"/>
          <p:cNvSpPr txBox="1">
            <a:spLocks/>
          </p:cNvSpPr>
          <p:nvPr/>
        </p:nvSpPr>
        <p:spPr bwMode="auto">
          <a:xfrm rot="-5400000">
            <a:off x="-3784599" y="4900613"/>
            <a:ext cx="8027987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>
                <a:solidFill>
                  <a:srgbClr val="FFFFFF"/>
                </a:solidFill>
                <a:latin typeface="Arial" panose="020B0604020202020204" pitchFamily="34" charset="0"/>
              </a:rPr>
              <a:t>           </a:t>
            </a:r>
            <a:r>
              <a:rPr lang="ru-RU" altLang="ru-RU" sz="2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СОЦИАЛЬНО-ЭКОНОМИЧЕСКОЕ  ПОЛОЖЕНИЕ</a:t>
            </a:r>
          </a:p>
        </p:txBody>
      </p:sp>
      <p:sp>
        <p:nvSpPr>
          <p:cNvPr id="23555" name="Прямоугольник 1"/>
          <p:cNvSpPr>
            <a:spLocks noChangeArrowheads="1"/>
          </p:cNvSpPr>
          <p:nvPr/>
        </p:nvSpPr>
        <p:spPr bwMode="auto">
          <a:xfrm>
            <a:off x="2519363" y="4367217"/>
            <a:ext cx="2425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показателей</a:t>
            </a:r>
          </a:p>
        </p:txBody>
      </p:sp>
      <p:sp>
        <p:nvSpPr>
          <p:cNvPr id="23556" name="Прямоугольник 3"/>
          <p:cNvSpPr>
            <a:spLocks noChangeArrowheads="1"/>
          </p:cNvSpPr>
          <p:nvPr/>
        </p:nvSpPr>
        <p:spPr bwMode="auto">
          <a:xfrm>
            <a:off x="2281238" y="4325942"/>
            <a:ext cx="3059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показателей</a:t>
            </a:r>
          </a:p>
        </p:txBody>
      </p:sp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4330704"/>
            <a:ext cx="18161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Номер слайда 9"/>
          <p:cNvSpPr>
            <a:spLocks noGrp="1"/>
          </p:cNvSpPr>
          <p:nvPr>
            <p:ph type="sldNum" sz="quarter" idx="12"/>
          </p:nvPr>
        </p:nvSpPr>
        <p:spPr bwMode="auto">
          <a:xfrm>
            <a:off x="6508750" y="8709029"/>
            <a:ext cx="349250" cy="428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2A92E6E-9982-4E42-B5DA-6DCD04C1E1E5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006461"/>
              </p:ext>
            </p:extLst>
          </p:nvPr>
        </p:nvGraphicFramePr>
        <p:xfrm>
          <a:off x="458788" y="1122742"/>
          <a:ext cx="6354762" cy="6589329"/>
        </p:xfrm>
        <a:graphic>
          <a:graphicData uri="http://schemas.openxmlformats.org/drawingml/2006/table">
            <a:tbl>
              <a:tblPr/>
              <a:tblGrid>
                <a:gridCol w="3690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0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3834">
                <a:tc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Основные показатели социально-экономического развития района</a:t>
                      </a:r>
                    </a:p>
                  </a:txBody>
                  <a:tcPr marL="26730" marR="267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1" u="none" strike="noStrike" cap="none" normalizeH="0" baseline="0" dirty="0">
                        <a:ln>
                          <a:noFill/>
                        </a:ln>
                        <a:solidFill>
                          <a:srgbClr val="632523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732" marR="267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51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</a:txBody>
                  <a:tcPr marL="26730" marR="2673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26730" marR="2673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26730" marR="2673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2023 год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632523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6730" marR="2673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12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 собственного производства, выполненных работ и услуг собственными силами крупных и средних организаций, млн руб. </a:t>
                      </a:r>
                    </a:p>
                  </a:txBody>
                  <a:tcPr marL="26730" marR="2673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118 834,85</a:t>
                      </a:r>
                    </a:p>
                  </a:txBody>
                  <a:tcPr marL="26730" marR="267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122 935,60</a:t>
                      </a:r>
                    </a:p>
                  </a:txBody>
                  <a:tcPr marL="26730" marR="267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121 154,10</a:t>
                      </a:r>
                      <a:endParaRPr lang="ru-RU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30" marR="267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630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выполненных работ и услуг собственными силами крупных и средних предприятий и организаций, по виду деятельности «Строительство», млн руб. </a:t>
                      </a:r>
                    </a:p>
                  </a:txBody>
                  <a:tcPr marL="26730" marR="2673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394,05</a:t>
                      </a:r>
                    </a:p>
                  </a:txBody>
                  <a:tcPr marL="26730" marR="267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697,30</a:t>
                      </a:r>
                    </a:p>
                  </a:txBody>
                  <a:tcPr marL="26730" marR="267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658,09</a:t>
                      </a:r>
                      <a:endParaRPr lang="ru-RU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30" marR="267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970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в основной капитал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(по крупным и средним предприятиям и организациям), млн руб. </a:t>
                      </a:r>
                    </a:p>
                  </a:txBody>
                  <a:tcPr marL="26730" marR="2673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4 125,05</a:t>
                      </a:r>
                    </a:p>
                  </a:txBody>
                  <a:tcPr marL="26730" marR="267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6 785,75</a:t>
                      </a:r>
                    </a:p>
                  </a:txBody>
                  <a:tcPr marL="26730" marR="267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8 424,93</a:t>
                      </a:r>
                      <a:endParaRPr lang="ru-RU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30" marR="267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222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розничного товарооборота по крупным и средним предприятиям и организациям, млн руб. </a:t>
                      </a:r>
                    </a:p>
                  </a:txBody>
                  <a:tcPr marL="26730" marR="2673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1 626,10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748,95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847,56</a:t>
                      </a:r>
                      <a:endParaRPr lang="ru-RU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828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Объем платных услуг по крупным и средним предприятиям и организациям, млн руб.</a:t>
                      </a:r>
                    </a:p>
                  </a:txBody>
                  <a:tcPr marL="26730" marR="2673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247,85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730" marR="267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273,82</a:t>
                      </a:r>
                    </a:p>
                  </a:txBody>
                  <a:tcPr marL="26730" marR="267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288,39</a:t>
                      </a:r>
                      <a:endParaRPr lang="ru-RU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30" marR="267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994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Институциональная структура</a:t>
                      </a:r>
                    </a:p>
                  </a:txBody>
                  <a:tcPr marL="26730" marR="2673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По состоянию на 01.01.2023</a:t>
                      </a:r>
                    </a:p>
                  </a:txBody>
                  <a:tcPr marL="26730" marR="2673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632523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732" marR="267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024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Зарегистрировано хозяйствующих субъектов (ЮЛ), всего единиц, в </a:t>
                      </a:r>
                      <a:r>
                        <a:rPr kumimoji="0" lang="ru-RU" alt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т.ч</a:t>
                      </a: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.:</a:t>
                      </a:r>
                    </a:p>
                  </a:txBody>
                  <a:tcPr marL="26730" marR="2673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171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730" marR="267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632523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732" marR="267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Заголовок 2"/>
          <p:cNvSpPr txBox="1">
            <a:spLocks/>
          </p:cNvSpPr>
          <p:nvPr/>
        </p:nvSpPr>
        <p:spPr>
          <a:xfrm>
            <a:off x="-1" y="9896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574679" y="8101013"/>
            <a:ext cx="6283325" cy="647700"/>
          </a:xfrm>
          <a:prstGeom prst="wedgeRoundRectCallout">
            <a:avLst>
              <a:gd name="adj1" fmla="val -20465"/>
              <a:gd name="adj2" fmla="val 49991"/>
              <a:gd name="adj3" fmla="val 16667"/>
            </a:avLst>
          </a:prstGeom>
          <a:solidFill>
            <a:srgbClr val="FFFFCC"/>
          </a:solidFill>
          <a:ln w="25400" cap="flat" cmpd="sng" algn="ctr">
            <a:solidFill>
              <a:srgbClr val="33CC3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комплексной оценки социально-экономического развития муниципальных районов (городских округов) Томской области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«</a:t>
            </a:r>
            <a:r>
              <a:rPr lang="ru-RU" sz="1200" b="1" i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Каргасокский</a:t>
            </a:r>
            <a:r>
              <a:rPr lang="ru-RU" sz="1200" b="1" i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входит в группу районов с уровнем развития  выше среднего.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 txBox="1">
            <a:spLocks/>
          </p:cNvSpPr>
          <p:nvPr/>
        </p:nvSpPr>
        <p:spPr bwMode="auto">
          <a:xfrm>
            <a:off x="422275" y="3656013"/>
            <a:ext cx="6357938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u="sng" dirty="0">
                <a:solidFill>
                  <a:schemeClr val="accent2">
                    <a:lumMod val="50000"/>
                  </a:schemeClr>
                </a:solidFill>
                <a:latin typeface="Century Schoolbook" panose="02040604050505020304" pitchFamily="18" charset="0"/>
                <a:cs typeface="Times New Roman" panose="02020603050405020304" pitchFamily="18" charset="0"/>
              </a:rPr>
              <a:t>Мероприятия программы развития предпринимательства: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9267" y="4737104"/>
            <a:ext cx="6402387" cy="243143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algn="just" eaLnBrk="1" hangingPunct="1">
              <a:buFont typeface="Wingdings" panose="05000000000000000000" pitchFamily="2" charset="2"/>
              <a:buChar char="q"/>
              <a:defRPr/>
            </a:pPr>
            <a:r>
              <a:rPr lang="ru-RU" sz="19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мастер-классов и круглых столов для малого и среднего предпринимательства и инфраструктуры поддержки предпринимательства;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q"/>
              <a:defRPr/>
            </a:pPr>
            <a:r>
              <a:rPr lang="ru-RU" sz="19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Оказание поддержки сельхоз товаропроизводителям;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q"/>
              <a:defRPr/>
            </a:pPr>
            <a:r>
              <a:rPr lang="ru-RU" sz="19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и обеспечение деятельности организаций, образующих инфраструктуру поддержки малого и среднего предпринимательства;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q"/>
              <a:defRPr/>
            </a:pPr>
            <a:r>
              <a:rPr lang="ru-RU" sz="19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семинара для СМП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1071567"/>
            <a:ext cx="6858000" cy="428625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5605" name="Заголовок 2"/>
          <p:cNvSpPr txBox="1">
            <a:spLocks/>
          </p:cNvSpPr>
          <p:nvPr/>
        </p:nvSpPr>
        <p:spPr bwMode="auto">
          <a:xfrm rot="-5400000">
            <a:off x="-3784599" y="4900613"/>
            <a:ext cx="8027987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МАЛОЕ И СРЕДНЕЕ ПРЕДПРИНИМАТЕЛЬСТВО</a:t>
            </a:r>
          </a:p>
        </p:txBody>
      </p:sp>
      <p:sp>
        <p:nvSpPr>
          <p:cNvPr id="25606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435729" y="8658229"/>
            <a:ext cx="422275" cy="48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4F85249-1324-4ACC-8C46-01367823F8D5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3554" y="1141417"/>
            <a:ext cx="6429375" cy="1323975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01.01.2024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года</a:t>
            </a:r>
            <a:r>
              <a:rPr lang="ru-RU" sz="2000" b="1" u="sng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5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412 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субъектов малого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среднего предпринимательства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,</a:t>
            </a:r>
            <a:endParaRPr lang="ru-RU" sz="25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4192" y="2403475"/>
            <a:ext cx="6357937" cy="1016000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том числе </a:t>
            </a:r>
            <a:r>
              <a:rPr lang="ru-RU" sz="35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364</a:t>
            </a:r>
            <a:r>
              <a:rPr lang="ru-RU" sz="25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индивидуальных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предпринимателей</a:t>
            </a: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-1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5611" name="Picture 14" descr="http://portal.sokik.ru/files/portal/gallery/yarm_30_07_2011/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7236296"/>
            <a:ext cx="2692400" cy="1525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6" descr="http://portal.sokik.ru/files/portal/gallery/yarm_30_07_2011/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7236296"/>
            <a:ext cx="1948746" cy="152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8" descr="http://portal.sokik.ru/files/portal/gallery/2012/yarm_28_07_2012/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5" y="7236296"/>
            <a:ext cx="1774829" cy="152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2"/>
          <p:cNvSpPr txBox="1">
            <a:spLocks/>
          </p:cNvSpPr>
          <p:nvPr/>
        </p:nvSpPr>
        <p:spPr bwMode="auto">
          <a:xfrm rot="-5400000">
            <a:off x="-3728243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 предприниматели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СТРУКТУРА ПО ВИДАМ ДЕЯТЕЛЬНОСТИ </a:t>
            </a:r>
          </a:p>
        </p:txBody>
      </p:sp>
      <p:sp>
        <p:nvSpPr>
          <p:cNvPr id="26627" name="Номер слайда 23"/>
          <p:cNvSpPr>
            <a:spLocks noGrp="1"/>
          </p:cNvSpPr>
          <p:nvPr>
            <p:ph type="sldNum" sz="quarter" idx="12"/>
          </p:nvPr>
        </p:nvSpPr>
        <p:spPr bwMode="auto">
          <a:xfrm>
            <a:off x="6500813" y="8748717"/>
            <a:ext cx="349250" cy="395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18BF9EF-885C-490F-A00B-7E258E2D6D67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32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0" y="9896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571500" y="2286000"/>
          <a:ext cx="6286520" cy="6429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517529" y="901704"/>
            <a:ext cx="6335713" cy="95567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Индивидуальные предприниматели.</a:t>
            </a:r>
          </a:p>
          <a:p>
            <a:pPr algn="ctr" eaLnBrk="1" hangingPunct="1">
              <a:defRPr/>
            </a:pPr>
            <a:r>
              <a:rPr lang="ru-RU" alt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Распределение по видам деятельности</a:t>
            </a:r>
          </a:p>
          <a:p>
            <a:pPr algn="ctr" eaLnBrk="1" hangingPunct="1">
              <a:defRPr/>
            </a:pPr>
            <a:r>
              <a:rPr lang="ru-RU" alt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на </a:t>
            </a:r>
            <a:r>
              <a:rPr lang="ru-RU" alt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01.01.2024 года</a:t>
            </a:r>
            <a:endParaRPr lang="ru-RU" altLang="ru-RU" sz="1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1370338"/>
              </p:ext>
            </p:extLst>
          </p:nvPr>
        </p:nvGraphicFramePr>
        <p:xfrm>
          <a:off x="109537" y="2017320"/>
          <a:ext cx="6638925" cy="6731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4783462"/>
              </p:ext>
            </p:extLst>
          </p:nvPr>
        </p:nvGraphicFramePr>
        <p:xfrm>
          <a:off x="1" y="2411760"/>
          <a:ext cx="6748462" cy="6370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00000000-0008-0000-0400-000009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2191627"/>
              </p:ext>
            </p:extLst>
          </p:nvPr>
        </p:nvGraphicFramePr>
        <p:xfrm>
          <a:off x="109537" y="2436018"/>
          <a:ext cx="6638925" cy="6548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2"/>
          <p:cNvSpPr txBox="1">
            <a:spLocks/>
          </p:cNvSpPr>
          <p:nvPr/>
        </p:nvSpPr>
        <p:spPr bwMode="auto">
          <a:xfrm rot="-5400000">
            <a:off x="-3728244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8488" y="1946275"/>
            <a:ext cx="6259512" cy="3057525"/>
          </a:xfrm>
        </p:spPr>
        <p:txBody>
          <a:bodyPr rtlCol="0">
            <a:normAutofit/>
          </a:bodyPr>
          <a:lstStyle/>
          <a:p>
            <a:pPr eaLnBrk="1" hangingPunct="1">
              <a:buFont typeface="Aria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26 образовательных  учреждений,</a:t>
            </a:r>
          </a:p>
          <a:p>
            <a:pPr eaLnBrk="1" hangingPunct="1">
              <a:buFont typeface="Aria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том числе 16 школ </a:t>
            </a:r>
          </a:p>
          <a:p>
            <a:pPr eaLnBrk="1" hangingPunct="1">
              <a:buFont typeface="Aria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(7 средних, 8 основных, 1 начальная);</a:t>
            </a:r>
          </a:p>
          <a:p>
            <a:pPr eaLnBrk="1" hangingPunct="1">
              <a:buFont typeface="Aria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 дошкольных учреждений, </a:t>
            </a:r>
          </a:p>
          <a:p>
            <a:pPr eaLnBrk="1" hangingPunct="1">
              <a:buFont typeface="Aria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ru-RU" sz="2200" dirty="0">
                <a:solidFill>
                  <a:schemeClr val="accent6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групп кратковременного пребывания, </a:t>
            </a:r>
          </a:p>
          <a:p>
            <a:pPr eaLnBrk="1" hangingPunct="1">
              <a:buFont typeface="Aria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46 групп сокращенного дня;</a:t>
            </a:r>
          </a:p>
          <a:p>
            <a:pPr eaLnBrk="1" hangingPunct="1">
              <a:buFont typeface="Aria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учреждения дополнительного образования детей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316" name="Прямоугольник 10"/>
          <p:cNvSpPr>
            <a:spLocks noChangeArrowheads="1"/>
          </p:cNvSpPr>
          <p:nvPr/>
        </p:nvSpPr>
        <p:spPr bwMode="auto">
          <a:xfrm>
            <a:off x="571500" y="1116013"/>
            <a:ext cx="6286500" cy="83026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Система образования</a:t>
            </a:r>
            <a:r>
              <a:rPr lang="ru-RU" altLang="ru-RU" sz="2600" u="sng" dirty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200" b="1" i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Каргасокского района включает в себя:</a:t>
            </a:r>
          </a:p>
        </p:txBody>
      </p:sp>
      <p:sp>
        <p:nvSpPr>
          <p:cNvPr id="13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-1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079" name="Номер слайда 23"/>
          <p:cNvSpPr>
            <a:spLocks noGrp="1"/>
          </p:cNvSpPr>
          <p:nvPr>
            <p:ph type="sldNum" sz="quarter" idx="12"/>
          </p:nvPr>
        </p:nvSpPr>
        <p:spPr bwMode="auto">
          <a:xfrm>
            <a:off x="6500813" y="8658225"/>
            <a:ext cx="349250" cy="48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fld id="{E379C260-C158-4F03-B52A-B06015159958}" type="slidenum">
              <a:rPr lang="ru-RU" altLang="ru-RU">
                <a:solidFill>
                  <a:srgbClr val="7F7F7F"/>
                </a:solidFill>
              </a:rPr>
              <a:pPr/>
              <a:t>15</a:t>
            </a:fld>
            <a:endParaRPr lang="ru-RU" altLang="ru-RU">
              <a:solidFill>
                <a:srgbClr val="7F7F7F"/>
              </a:solidFill>
            </a:endParaRPr>
          </a:p>
        </p:txBody>
      </p:sp>
      <p:sp>
        <p:nvSpPr>
          <p:cNvPr id="3080" name="AutoShape 9" descr="http://storage.esp.tomsk.gov.ru/files/13046/1050-700%21/VD120471.JPG"/>
          <p:cNvSpPr>
            <a:spLocks noChangeAspect="1" noChangeArrowheads="1"/>
          </p:cNvSpPr>
          <p:nvPr/>
        </p:nvSpPr>
        <p:spPr bwMode="auto">
          <a:xfrm>
            <a:off x="14128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081" name="AutoShape 11" descr="http://storage.esp.tomsk.gov.ru/files/13046/1050-700%21/VD120471.JPG"/>
          <p:cNvSpPr>
            <a:spLocks noChangeAspect="1" noChangeArrowheads="1"/>
          </p:cNvSpPr>
          <p:nvPr/>
        </p:nvSpPr>
        <p:spPr bwMode="auto">
          <a:xfrm>
            <a:off x="29368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082" name="AutoShape 13" descr="http://storage.esp.tomsk.gov.ru/files/13046/1050-700%21/VD120471.JPG"/>
          <p:cNvSpPr>
            <a:spLocks noChangeAspect="1" noChangeArrowheads="1"/>
          </p:cNvSpPr>
          <p:nvPr/>
        </p:nvSpPr>
        <p:spPr bwMode="auto">
          <a:xfrm>
            <a:off x="446088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083" name="AutoShape 15" descr="http://storage.esp.tomsk.gov.ru/files/13046/1050-700%21/VD120471.JPG"/>
          <p:cNvSpPr>
            <a:spLocks noChangeAspect="1" noChangeArrowheads="1"/>
          </p:cNvSpPr>
          <p:nvPr/>
        </p:nvSpPr>
        <p:spPr bwMode="auto">
          <a:xfrm>
            <a:off x="598488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084" name="AutoShape 17" descr="http://storage.esp.tomsk.gov.ru/files/13046/1050-700%21/VD120471.JPG"/>
          <p:cNvSpPr>
            <a:spLocks noChangeAspect="1" noChangeArrowheads="1"/>
          </p:cNvSpPr>
          <p:nvPr/>
        </p:nvSpPr>
        <p:spPr bwMode="auto">
          <a:xfrm>
            <a:off x="750888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086" name="AutoShape 21" descr="http://storage.esp.tomsk.gov.ru/files/13046/1050-700%21/VD120471.JPG"/>
          <p:cNvSpPr>
            <a:spLocks noChangeAspect="1" noChangeArrowheads="1"/>
          </p:cNvSpPr>
          <p:nvPr/>
        </p:nvSpPr>
        <p:spPr bwMode="auto">
          <a:xfrm>
            <a:off x="903288" y="617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087" name="AutoShape 23" descr="http://storage.esp.tomsk.gov.ru/files/13046/1050-700%21/VD120471.JPG"/>
          <p:cNvSpPr>
            <a:spLocks noChangeAspect="1" noChangeArrowheads="1"/>
          </p:cNvSpPr>
          <p:nvPr/>
        </p:nvSpPr>
        <p:spPr bwMode="auto">
          <a:xfrm>
            <a:off x="1055688" y="769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088" name="AutoShape 25" descr="http://storage.esp.tomsk.gov.ru/files/13046/1050-700%21/VD120471.JPG"/>
          <p:cNvSpPr>
            <a:spLocks noChangeAspect="1" noChangeArrowheads="1"/>
          </p:cNvSpPr>
          <p:nvPr/>
        </p:nvSpPr>
        <p:spPr bwMode="auto">
          <a:xfrm>
            <a:off x="1208088" y="922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3329" name="Picture 27" descr="http://www.kargasok.ru/files/foto_ana/sport/PB0800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189" y="6769100"/>
            <a:ext cx="2519362" cy="1889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571500" y="5106821"/>
            <a:ext cx="2857500" cy="1008225"/>
          </a:xfrm>
          <a:prstGeom prst="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600" u="sng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на образование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2023 году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составили </a:t>
            </a:r>
            <a:r>
              <a:rPr lang="ru-RU" sz="1600" u="sng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934,30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млн руб.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(2022 год – 838,00 млн руб.)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598627" y="7310570"/>
            <a:ext cx="3122576" cy="10082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600" u="sng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на образование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2024 году 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запланированы 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размере 850,58 млн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222" y="4757158"/>
            <a:ext cx="3347386" cy="2226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4163238"/>
      </p:ext>
    </p:extLst>
  </p:cSld>
  <p:clrMapOvr>
    <a:masterClrMapping/>
  </p:clrMapOvr>
  <p:transition>
    <p:strips dir="r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123" name="Заголовок 2"/>
          <p:cNvSpPr txBox="1">
            <a:spLocks/>
          </p:cNvSpPr>
          <p:nvPr/>
        </p:nvSpPr>
        <p:spPr bwMode="auto">
          <a:xfrm rot="-5400000">
            <a:off x="-3728244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6100" y="1763316"/>
            <a:ext cx="3156653" cy="3183949"/>
          </a:xfrm>
          <a:prstGeom prst="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u="sng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Расходы на общее образование</a:t>
            </a:r>
            <a:r>
              <a:rPr lang="ru-RU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В 2023 году составили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699,00 </a:t>
            </a:r>
            <a:r>
              <a:rPr lang="ru-RU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млн руб. 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в 2022 году – </a:t>
            </a:r>
            <a:r>
              <a:rPr lang="ru-RU" dirty="0" smtClean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605,00 </a:t>
            </a:r>
            <a:r>
              <a:rPr lang="ru-RU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млн руб.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(2021 году -</a:t>
            </a:r>
            <a:r>
              <a:rPr lang="ru-RU" dirty="0" smtClean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596,20 </a:t>
            </a:r>
            <a:r>
              <a:rPr lang="ru-RU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млн руб. 2020 год – </a:t>
            </a:r>
            <a:r>
              <a:rPr lang="ru-RU" dirty="0" smtClean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568,80 </a:t>
            </a:r>
            <a:r>
              <a:rPr lang="ru-RU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млн руб.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 2019 год – </a:t>
            </a:r>
            <a:r>
              <a:rPr lang="ru-RU" dirty="0" smtClean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521,20 </a:t>
            </a:r>
            <a:r>
              <a:rPr lang="ru-RU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млн руб.)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в 2024 году запланированы в размере </a:t>
            </a:r>
            <a:r>
              <a:rPr lang="ru-RU" dirty="0" smtClean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653,00 </a:t>
            </a:r>
            <a:r>
              <a:rPr lang="ru-RU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млн руб.</a:t>
            </a:r>
          </a:p>
          <a:p>
            <a:pPr algn="just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endParaRPr lang="ru-RU" dirty="0">
              <a:solidFill>
                <a:srgbClr val="006C3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endParaRPr lang="ru-RU" dirty="0">
              <a:solidFill>
                <a:srgbClr val="006C3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7" name="Rectangle 3"/>
          <p:cNvSpPr txBox="1">
            <a:spLocks noChangeArrowheads="1"/>
          </p:cNvSpPr>
          <p:nvPr/>
        </p:nvSpPr>
        <p:spPr bwMode="auto">
          <a:xfrm>
            <a:off x="546100" y="6372225"/>
            <a:ext cx="4448175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24695"/>
          <a:lstStyle>
            <a:lvl1pPr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SzPct val="45000"/>
              <a:buFont typeface="Wingdings" panose="05000000000000000000" pitchFamily="2" charset="2"/>
              <a:buNone/>
            </a:pPr>
            <a:endParaRPr lang="ru-RU" altLang="ru-RU" sz="2400">
              <a:solidFill>
                <a:srgbClr val="006C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129" name="Номер слайда 23"/>
          <p:cNvSpPr>
            <a:spLocks noGrp="1"/>
          </p:cNvSpPr>
          <p:nvPr>
            <p:ph type="sldNum" sz="quarter" idx="12"/>
          </p:nvPr>
        </p:nvSpPr>
        <p:spPr bwMode="auto">
          <a:xfrm>
            <a:off x="6500813" y="8658225"/>
            <a:ext cx="349250" cy="48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fld id="{29014E11-4018-46E8-8FE0-EC44CC7735ED}" type="slidenum">
              <a:rPr lang="ru-RU" altLang="ru-RU">
                <a:solidFill>
                  <a:srgbClr val="7F7F7F"/>
                </a:solidFill>
              </a:rPr>
              <a:pPr/>
              <a:t>16</a:t>
            </a:fld>
            <a:endParaRPr lang="ru-RU" altLang="ru-RU">
              <a:solidFill>
                <a:srgbClr val="7F7F7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17916" y="1763316"/>
            <a:ext cx="3132147" cy="28623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dirty="0">
                <a:solidFill>
                  <a:srgbClr val="1F6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района </a:t>
            </a:r>
          </a:p>
          <a:p>
            <a:pPr algn="ctr" eaLnBrk="1" hangingPunct="1">
              <a:defRPr/>
            </a:pPr>
            <a:r>
              <a:rPr lang="ru-RU" altLang="ru-RU" dirty="0">
                <a:solidFill>
                  <a:srgbClr val="1F6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общее образование </a:t>
            </a:r>
          </a:p>
          <a:p>
            <a:pPr algn="ctr" eaLnBrk="1" hangingPunct="1">
              <a:defRPr/>
            </a:pPr>
            <a:r>
              <a:rPr lang="ru-RU" altLang="ru-RU" dirty="0">
                <a:solidFill>
                  <a:srgbClr val="1F6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расчете на 1 обучающегося: </a:t>
            </a:r>
          </a:p>
          <a:p>
            <a:pPr algn="ctr" eaLnBrk="1" hangingPunct="1">
              <a:defRPr/>
            </a:pPr>
            <a:r>
              <a:rPr lang="ru-RU" altLang="ru-RU" dirty="0">
                <a:solidFill>
                  <a:srgbClr val="1F6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– </a:t>
            </a:r>
            <a:r>
              <a:rPr lang="ru-RU" altLang="ru-RU" dirty="0" smtClean="0">
                <a:solidFill>
                  <a:srgbClr val="1F6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262,50 </a:t>
            </a:r>
            <a:r>
              <a:rPr lang="ru-RU" altLang="ru-RU" dirty="0">
                <a:solidFill>
                  <a:srgbClr val="1F6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algn="ctr" eaLnBrk="1" hangingPunct="1">
              <a:defRPr/>
            </a:pPr>
            <a:r>
              <a:rPr lang="ru-RU" altLang="ru-RU" dirty="0">
                <a:solidFill>
                  <a:srgbClr val="1F6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(2022 году  – </a:t>
            </a:r>
            <a:r>
              <a:rPr lang="ru-RU" altLang="ru-RU" dirty="0" smtClean="0">
                <a:solidFill>
                  <a:srgbClr val="1F6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223,60 </a:t>
            </a:r>
            <a:r>
              <a:rPr lang="ru-RU" altLang="ru-RU" dirty="0">
                <a:solidFill>
                  <a:srgbClr val="1F6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руб.;</a:t>
            </a:r>
          </a:p>
          <a:p>
            <a:pPr algn="ctr" eaLnBrk="1" hangingPunct="1">
              <a:defRPr/>
            </a:pPr>
            <a:r>
              <a:rPr lang="ru-RU" altLang="ru-RU" dirty="0">
                <a:solidFill>
                  <a:srgbClr val="1F6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году – </a:t>
            </a:r>
            <a:r>
              <a:rPr lang="ru-RU" altLang="ru-RU" dirty="0" smtClean="0">
                <a:solidFill>
                  <a:srgbClr val="1F6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218,60 </a:t>
            </a:r>
            <a:r>
              <a:rPr lang="ru-RU" altLang="ru-RU" dirty="0">
                <a:solidFill>
                  <a:srgbClr val="1F6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algn="ctr" eaLnBrk="1" hangingPunct="1">
              <a:defRPr/>
            </a:pPr>
            <a:r>
              <a:rPr lang="ru-RU" altLang="ru-RU" dirty="0">
                <a:solidFill>
                  <a:srgbClr val="1F6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году – </a:t>
            </a:r>
            <a:r>
              <a:rPr lang="ru-RU" altLang="ru-RU" dirty="0" smtClean="0">
                <a:solidFill>
                  <a:srgbClr val="1F6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209,00 </a:t>
            </a:r>
            <a:r>
              <a:rPr lang="ru-RU" altLang="ru-RU" dirty="0">
                <a:solidFill>
                  <a:srgbClr val="1F6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algn="ctr" eaLnBrk="1" hangingPunct="1">
              <a:defRPr/>
            </a:pPr>
            <a:r>
              <a:rPr lang="ru-RU" altLang="ru-RU" dirty="0">
                <a:solidFill>
                  <a:srgbClr val="1F6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году – </a:t>
            </a:r>
            <a:r>
              <a:rPr lang="ru-RU" altLang="ru-RU" dirty="0" smtClean="0">
                <a:solidFill>
                  <a:srgbClr val="1F6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190,40 </a:t>
            </a:r>
            <a:r>
              <a:rPr lang="ru-RU" altLang="ru-RU" dirty="0">
                <a:solidFill>
                  <a:srgbClr val="1F6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руб.)</a:t>
            </a:r>
          </a:p>
          <a:p>
            <a:pPr algn="ctr" eaLnBrk="1" hangingPunct="1">
              <a:defRPr/>
            </a:pPr>
            <a:endParaRPr lang="ru-RU" altLang="ru-RU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alt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46099" y="4587920"/>
            <a:ext cx="6303963" cy="253973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900" dirty="0"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По состоянию на 01.01.2024 года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900" dirty="0"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(учебный год 2023-2024) в школах  района насчитывалось 2663 учащихся, в том числе 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900" dirty="0"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1912 детей училось в первую смену,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900" dirty="0"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751 детей  (</a:t>
            </a:r>
            <a:r>
              <a:rPr lang="ru-RU" sz="19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28,20%) 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училось во вторую смену. 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endParaRPr lang="ru-RU" sz="1900" dirty="0">
              <a:solidFill>
                <a:schemeClr val="accent6">
                  <a:lumMod val="7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900" dirty="0"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Средняя наполняемость классов 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900" dirty="0"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общеобразовательных организаций 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900" dirty="0"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11,8 учеников</a:t>
            </a:r>
            <a:endParaRPr lang="ru-RU" sz="19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 descr="http://www.kargasok.ru/files/foto_ana/proshen_pamyat/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696" y="7154264"/>
            <a:ext cx="2513863" cy="1775812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2" name="Picture 12" descr="http://www.kargasok.ru/files/foto_ana/proshen_pamyat/stad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4494" y="7110202"/>
            <a:ext cx="2326113" cy="1863935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1125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14" name="Подзаголовок 6"/>
          <p:cNvSpPr txBox="1">
            <a:spLocks/>
          </p:cNvSpPr>
          <p:nvPr/>
        </p:nvSpPr>
        <p:spPr>
          <a:xfrm>
            <a:off x="578726" y="1115616"/>
            <a:ext cx="6286500" cy="6477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 defTabSz="457200"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Общее образование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4255874"/>
      </p:ext>
    </p:extLst>
  </p:cSld>
  <p:clrMapOvr>
    <a:masterClrMapping/>
  </p:clrMapOvr>
  <p:transition>
    <p:strips dir="r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435725" y="8651875"/>
            <a:ext cx="422275" cy="48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fld id="{1B1D89BC-9524-4307-BA6E-308DEF62C56B}" type="slidenum">
              <a:rPr lang="ru-RU" altLang="ru-RU">
                <a:solidFill>
                  <a:srgbClr val="898989"/>
                </a:solidFill>
              </a:rPr>
              <a:pPr/>
              <a:t>17</a:t>
            </a:fld>
            <a:endParaRPr lang="ru-RU" altLang="ru-RU">
              <a:solidFill>
                <a:srgbClr val="898989"/>
              </a:solidFill>
            </a:endParaRPr>
          </a:p>
        </p:txBody>
      </p:sp>
      <p:sp>
        <p:nvSpPr>
          <p:cNvPr id="6147" name="Заголовок 2"/>
          <p:cNvSpPr txBox="1">
            <a:spLocks/>
          </p:cNvSpPr>
          <p:nvPr/>
        </p:nvSpPr>
        <p:spPr bwMode="auto">
          <a:xfrm rot="-5400000">
            <a:off x="-3728244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7" name="Подзаголовок 6"/>
          <p:cNvSpPr txBox="1">
            <a:spLocks/>
          </p:cNvSpPr>
          <p:nvPr/>
        </p:nvSpPr>
        <p:spPr>
          <a:xfrm>
            <a:off x="571500" y="1127125"/>
            <a:ext cx="6286500" cy="6477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 defTabSz="457200"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Общее образование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571500" y="1766245"/>
            <a:ext cx="6286500" cy="1501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txBody>
          <a:bodyPr tIns="24695"/>
          <a:lstStyle/>
          <a:p>
            <a:pPr marL="431800" indent="-323850" algn="ctr">
              <a:spcBef>
                <a:spcPts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Численность работников </a:t>
            </a:r>
          </a:p>
          <a:p>
            <a:pPr marL="431800" indent="-323850" algn="ctr">
              <a:spcBef>
                <a:spcPts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общеобразовательных организациях  637 человек </a:t>
            </a:r>
          </a:p>
          <a:p>
            <a:pPr marL="431800" indent="-323850" algn="ctr">
              <a:spcBef>
                <a:spcPts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(административный персонал  -  43, </a:t>
            </a:r>
          </a:p>
          <a:p>
            <a:pPr marL="431800" indent="-323850" algn="ctr">
              <a:spcBef>
                <a:spcPts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педагогический персонал  -  328, </a:t>
            </a:r>
          </a:p>
          <a:p>
            <a:pPr marL="431800" indent="-323850" algn="ctr">
              <a:spcBef>
                <a:spcPts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прочий персонал  -  266).</a:t>
            </a: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-1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69997" y="4570720"/>
            <a:ext cx="6257564" cy="16606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ru-RU" altLang="ru-RU" sz="1600" kern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 общего числа педагогических работников общеобразовательных организаций в 2023/2024 учебном году имеют квалификационную категорию:</a:t>
            </a:r>
          </a:p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ru-RU" altLang="ru-RU" sz="1600" kern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высшую – 57 педагогов (</a:t>
            </a:r>
            <a:r>
              <a:rPr lang="ru-RU" altLang="ru-RU" sz="1600" kern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12,80%), </a:t>
            </a:r>
            <a:endParaRPr lang="ru-RU" altLang="ru-RU" sz="1600" kern="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ru-RU" altLang="ru-RU" sz="1600" kern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первую квалификационную категорию – 190 педагогов (</a:t>
            </a:r>
            <a:r>
              <a:rPr lang="ru-RU" altLang="ru-RU" sz="1600" kern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42,50%). </a:t>
            </a:r>
            <a:endParaRPr lang="ru-RU" altLang="ru-RU" sz="1600" kern="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ru-RU" altLang="ru-RU" sz="1600" kern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возраст педагогических работников составляет 44 </a:t>
            </a:r>
            <a:r>
              <a:rPr lang="ru-RU" altLang="ru-RU" sz="1600" kern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года. </a:t>
            </a:r>
            <a:endParaRPr lang="ru-RU" altLang="ru-RU" sz="1600" kern="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1500" y="6274538"/>
            <a:ext cx="6254558" cy="27963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2023-2024 учебном году 3 молодых педагога прибыли в район.</a:t>
            </a:r>
          </a:p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 Каргасокского района приняли участие в конкурсах профессионального мастерства 14 педагогов (13 - школы и 1 - д/с). Вошли в число призеров –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 педагогов.</a:t>
            </a:r>
            <a:endParaRPr lang="ru-RU" sz="16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Награждены:</a:t>
            </a:r>
          </a:p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отраслевыми наградами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просвещения  РФ – 10 педагогов;</a:t>
            </a:r>
          </a:p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знаком отличия Томской области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заслуги в сфере образования» - 1 педагог.</a:t>
            </a:r>
          </a:p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endParaRPr lang="ru-RU" altLang="ru-RU" sz="1600" kern="0" dirty="0">
              <a:solidFill>
                <a:srgbClr val="007635"/>
              </a:solidFill>
              <a:effectLst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499" y="3268020"/>
            <a:ext cx="6286501" cy="12704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педагогического коллектива:</a:t>
            </a:r>
          </a:p>
          <a:p>
            <a:pPr algn="ctr"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Пенсионеров по возрасту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19,10%;</a:t>
            </a:r>
            <a:endParaRPr lang="ru-RU" sz="1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возрасте до 35 лет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25,30%;</a:t>
            </a:r>
            <a:endParaRPr lang="ru-RU" sz="1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Молодых специалистов 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22,90%;</a:t>
            </a:r>
            <a:endParaRPr lang="ru-RU" sz="1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Учатся заочно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4,80%</a:t>
            </a:r>
            <a:endParaRPr lang="ru-RU" sz="1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127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481763" y="8642350"/>
            <a:ext cx="349250" cy="501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fld id="{56F9001E-4C6D-4E6D-9DF5-89F579983E44}" type="slidenum">
              <a:rPr lang="ru-RU" altLang="ru-RU">
                <a:solidFill>
                  <a:srgbClr val="7F7F7F"/>
                </a:solidFill>
              </a:rPr>
              <a:pPr/>
              <a:t>18</a:t>
            </a:fld>
            <a:endParaRPr lang="ru-RU" altLang="ru-RU">
              <a:solidFill>
                <a:srgbClr val="7F7F7F"/>
              </a:solidFill>
            </a:endParaRPr>
          </a:p>
        </p:txBody>
      </p:sp>
      <p:sp>
        <p:nvSpPr>
          <p:cNvPr id="7171" name="Заголовок 2"/>
          <p:cNvSpPr txBox="1">
            <a:spLocks/>
          </p:cNvSpPr>
          <p:nvPr/>
        </p:nvSpPr>
        <p:spPr bwMode="auto">
          <a:xfrm rot="-5400000">
            <a:off x="-3728244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7" name="Подзаголовок 6"/>
          <p:cNvSpPr txBox="1">
            <a:spLocks/>
          </p:cNvSpPr>
          <p:nvPr/>
        </p:nvSpPr>
        <p:spPr>
          <a:xfrm>
            <a:off x="565150" y="1114425"/>
            <a:ext cx="6286500" cy="6429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 defTabSz="457200"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  <a:endParaRPr lang="ru-RU" sz="28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5150" y="1757804"/>
            <a:ext cx="6292850" cy="1200329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449263" eaLnBrk="1"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По состоянию на 01.01.2024 года</a:t>
            </a:r>
          </a:p>
          <a:p>
            <a:pPr algn="ctr" defTabSz="449263" eaLnBrk="1"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910 воспитанников посещают</a:t>
            </a:r>
          </a:p>
          <a:p>
            <a:pPr algn="ctr" defTabSz="449263" eaLnBrk="1"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дошкольные учреждения </a:t>
            </a:r>
          </a:p>
          <a:p>
            <a:pPr algn="ctr" defTabSz="449263" eaLnBrk="1"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(МБДОУ – 722 воспитанника, МКОУ группы - 188 детей)</a:t>
            </a: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3" name="Заголовок 2"/>
          <p:cNvSpPr txBox="1">
            <a:spLocks/>
          </p:cNvSpPr>
          <p:nvPr/>
        </p:nvSpPr>
        <p:spPr>
          <a:xfrm>
            <a:off x="-675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4136" y="3116205"/>
            <a:ext cx="6111542" cy="19243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kumimoji="0" lang="ru-RU" b="0" i="0" u="sng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115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детей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стоит на учете на 01.01.2024 </a:t>
            </a:r>
          </a:p>
          <a:p>
            <a:pPr marL="0" marR="0" lvl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для определения в дошкольные учреждения:</a:t>
            </a:r>
          </a:p>
          <a:p>
            <a:pPr marL="0" marR="0" lvl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от 0 до 3-х лет – </a:t>
            </a:r>
            <a:r>
              <a:rPr kumimoji="0" lang="ru-RU" b="0" i="0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112 детей,</a:t>
            </a:r>
            <a:endParaRPr kumimoji="0" lang="ru-RU" b="0" i="0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от 3-х до 7 лет – </a:t>
            </a:r>
            <a:r>
              <a:rPr kumimoji="0" lang="ru-RU" b="0" i="0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3-ое детей</a:t>
            </a:r>
            <a:endParaRPr kumimoji="0" lang="ru-RU" b="0" i="0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(отложенный спрос – по заявлению родителей дети 3-х лет идут позже)</a:t>
            </a:r>
          </a:p>
          <a:p>
            <a:pPr marL="0" marR="0" lvl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Дети в возрасте от 1,5  до 7 лет обеспечены местами в детских садах на 01.09.2023 по заявлениям родителей (законных представителей)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400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Актуальная очередь детей от 3 до 7 лет </a:t>
            </a:r>
            <a:r>
              <a:rPr lang="ru-RU" sz="1400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отсутствует.</a:t>
            </a:r>
            <a:endParaRPr lang="ru-RU" sz="1400" kern="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422250" y="6325220"/>
            <a:ext cx="3319118" cy="127111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за консультацией обратилось  188 семей</a:t>
            </a:r>
          </a:p>
          <a:p>
            <a:pPr algn="ctr">
              <a:defRPr/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детьми от  1,5 до 7 лет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04136" y="6319777"/>
            <a:ext cx="2761668" cy="127655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МБДОУ «</a:t>
            </a:r>
            <a:r>
              <a:rPr lang="ru-RU" sz="1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Нововасюганский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д/с №23», МБДОУ «Каргасокский д/с №34» функционируют консультационные центры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42177" y="5191593"/>
            <a:ext cx="2723627" cy="89255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Дополнительных мест</a:t>
            </a:r>
          </a:p>
          <a:p>
            <a:pPr algn="ctr"/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2024 году</a:t>
            </a:r>
          </a:p>
          <a:p>
            <a:pPr algn="ctr"/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открывалось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436481" y="5214596"/>
            <a:ext cx="3319118" cy="92128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 01.01.2024 в дошкольные учреждения зачислено 910 детей</a:t>
            </a:r>
          </a:p>
          <a:p>
            <a:pPr algn="ctr"/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 3-х лет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175 чел., 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3-х лет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753 чел.)</a:t>
            </a:r>
            <a:endParaRPr lang="ru-RU" sz="1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6" y="7615328"/>
            <a:ext cx="2138751" cy="1543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414" y="7596336"/>
            <a:ext cx="2062458" cy="1581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928" y="7720314"/>
            <a:ext cx="1968486" cy="1436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4594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435729" y="8748717"/>
            <a:ext cx="422275" cy="395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A381935-00EA-4990-BC9F-112B9E686F86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34819" name="Заголовок 2"/>
          <p:cNvSpPr txBox="1">
            <a:spLocks/>
          </p:cNvSpPr>
          <p:nvPr/>
        </p:nvSpPr>
        <p:spPr bwMode="auto">
          <a:xfrm rot="16200000">
            <a:off x="-3728243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7" name="Подзаголовок 6"/>
          <p:cNvSpPr txBox="1">
            <a:spLocks/>
          </p:cNvSpPr>
          <p:nvPr/>
        </p:nvSpPr>
        <p:spPr bwMode="auto">
          <a:xfrm>
            <a:off x="571500" y="1117600"/>
            <a:ext cx="628650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  <a:endParaRPr lang="ru-RU" sz="28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-1" y="1984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" name="Подзаголовок 6"/>
          <p:cNvSpPr txBox="1">
            <a:spLocks/>
          </p:cNvSpPr>
          <p:nvPr/>
        </p:nvSpPr>
        <p:spPr>
          <a:xfrm>
            <a:off x="565150" y="1114425"/>
            <a:ext cx="6286500" cy="6429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 defTabSz="457200"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  <a:endParaRPr lang="ru-RU" sz="28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00000000-0008-0000-05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0342576"/>
              </p:ext>
            </p:extLst>
          </p:nvPr>
        </p:nvGraphicFramePr>
        <p:xfrm>
          <a:off x="737794" y="2051719"/>
          <a:ext cx="6003573" cy="6695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chemeClr val="tx1">
                  <a:tint val="75000"/>
                </a:schemeClr>
              </a:solidFill>
              <a:cs typeface="Arial" charset="0"/>
            </a:endParaRPr>
          </a:p>
          <a:p>
            <a:pPr>
              <a:defRPr/>
            </a:pPr>
            <a:endParaRPr lang="ru-RU" dirty="0">
              <a:solidFill>
                <a:schemeClr val="tx1">
                  <a:tint val="75000"/>
                </a:schemeClr>
              </a:solidFill>
              <a:cs typeface="Arial" charset="0"/>
            </a:endParaRPr>
          </a:p>
        </p:txBody>
      </p:sp>
      <p:sp>
        <p:nvSpPr>
          <p:cNvPr id="6147" name="Заголовок 2"/>
          <p:cNvSpPr txBox="1">
            <a:spLocks/>
          </p:cNvSpPr>
          <p:nvPr/>
        </p:nvSpPr>
        <p:spPr bwMode="auto">
          <a:xfrm rot="-5400000">
            <a:off x="-3689349" y="4805363"/>
            <a:ext cx="8027987" cy="6492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FFFFFF"/>
                </a:solidFill>
                <a:latin typeface="Candara" panose="020E0502030303020204" pitchFamily="34" charset="0"/>
              </a:rPr>
              <a:t>           </a:t>
            </a:r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642938" y="1116017"/>
          <a:ext cx="6215062" cy="8001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4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0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2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Органы местного самоуправления,</a:t>
                      </a:r>
                      <a:r>
                        <a:rPr lang="ru-RU" altLang="ru-RU" sz="1400" b="0" baseline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характеристика территории</a:t>
                      </a: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…….…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3-4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algn="l"/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Демография, рынок труда и заработной платы……………………….…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5-6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algn="l"/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«Майские» Указы Президента Российской Федерации…………….……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7-8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algn="l"/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Бюджет </a:t>
                      </a:r>
                      <a:r>
                        <a:rPr lang="ru-RU" altLang="ru-RU" sz="1400" b="0" dirty="0" err="1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Каргасокского</a:t>
                      </a: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района………………………………………….…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9-11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796">
                <a:tc>
                  <a:txBody>
                    <a:bodyPr/>
                    <a:lstStyle/>
                    <a:p>
                      <a:pPr algn="l"/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Социально-экономическое положение ……………………….……….…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19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Малое и среднее предпринимательство,</a:t>
                      </a:r>
                      <a:r>
                        <a:rPr lang="ru-RU" altLang="ru-RU" sz="1400" b="0" baseline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ИП с</a:t>
                      </a: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труктура по видам ..…..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13-14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algn="l"/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Образование………………………………………………………………..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15-22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Здравоохранение…………………………………………………………...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23-24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Культура…………………………………………………………………….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25-27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спорт……………………………………………..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Капитальные вложения и </a:t>
                      </a: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жилищное строительство</a:t>
                      </a:r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……………..…….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29-32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47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Инвестиционная</a:t>
                      </a:r>
                      <a:r>
                        <a:rPr lang="ru-RU" altLang="ru-RU" sz="1400" b="0" baseline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привлекательность района, отрасли экономики…</a:t>
                      </a: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…...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3437">
                <a:tc>
                  <a:txBody>
                    <a:bodyPr/>
                    <a:lstStyle/>
                    <a:p>
                      <a:pPr algn="l"/>
                      <a:r>
                        <a:rPr lang="ru-RU" sz="1400" b="0" u="none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Структура </a:t>
                      </a:r>
                      <a:r>
                        <a:rPr lang="ru-RU" sz="1400" b="0" u="none" dirty="0" err="1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Каргасокского</a:t>
                      </a:r>
                      <a:r>
                        <a:rPr lang="ru-RU" sz="1400" b="0" u="none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района </a:t>
                      </a:r>
                      <a:r>
                        <a:rPr lang="ru-RU" sz="1400" b="0" u="sng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/сельские поселения</a:t>
                      </a:r>
                      <a:r>
                        <a:rPr lang="ru-RU" sz="1400" b="0" u="none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/…………………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>
                          <a:solidFill>
                            <a:srgbClr val="00421E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34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47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Каргасокское сельское поселение……………………………………...…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47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 err="1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Вертикосское</a:t>
                      </a: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сельское поселение………………………………………...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 err="1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Киндальское</a:t>
                      </a: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сельское поселение…………………………………………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 err="1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Нововасюганское</a:t>
                      </a: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сельское поселение……………………………………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77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 err="1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Новоюгинское</a:t>
                      </a: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сельское  поселение………………………………………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Сосновское сельское поселение…………………………………………..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 err="1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Средневасюганское</a:t>
                      </a: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сельское поселение………………………………….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 err="1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Среднетымское</a:t>
                      </a: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сельское поселение………………………………………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 err="1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Толпаровское</a:t>
                      </a: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сельское  поселение………………………………………..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 err="1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Тымское</a:t>
                      </a: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сельское поселение……………………………………………...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 err="1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Усть-Тымское</a:t>
                      </a: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сельское поселение………………………………………..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518163">
                <a:tc>
                  <a:txBody>
                    <a:bodyPr/>
                    <a:lstStyle/>
                    <a:p>
                      <a:pPr algn="l"/>
                      <a:r>
                        <a:rPr lang="ru-RU" altLang="ru-RU" sz="1400" b="0" dirty="0" err="1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Усть-Чижапское</a:t>
                      </a: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сельское поселение……………………….………….....</a:t>
                      </a:r>
                    </a:p>
                    <a:p>
                      <a:pPr algn="l"/>
                      <a:endParaRPr lang="ru-RU" alt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  <p:sp>
        <p:nvSpPr>
          <p:cNvPr id="6" name="Заголовок 2"/>
          <p:cNvSpPr txBox="1">
            <a:spLocks/>
          </p:cNvSpPr>
          <p:nvPr/>
        </p:nvSpPr>
        <p:spPr>
          <a:xfrm>
            <a:off x="-14845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394450" y="8748713"/>
            <a:ext cx="349250" cy="395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fld id="{2F13AD19-DED4-412D-AA73-B1581F9A45B4}" type="slidenum">
              <a:rPr lang="ru-RU" altLang="ru-RU">
                <a:solidFill>
                  <a:srgbClr val="7F7F7F"/>
                </a:solidFill>
              </a:rPr>
              <a:pPr/>
              <a:t>20</a:t>
            </a:fld>
            <a:endParaRPr lang="ru-RU" altLang="ru-RU">
              <a:solidFill>
                <a:srgbClr val="7F7F7F"/>
              </a:solidFill>
            </a:endParaRPr>
          </a:p>
        </p:txBody>
      </p:sp>
      <p:sp>
        <p:nvSpPr>
          <p:cNvPr id="8195" name="Заголовок 2"/>
          <p:cNvSpPr txBox="1">
            <a:spLocks/>
          </p:cNvSpPr>
          <p:nvPr/>
        </p:nvSpPr>
        <p:spPr bwMode="auto">
          <a:xfrm rot="-5400000">
            <a:off x="-3728244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7" name="Подзаголовок 6"/>
          <p:cNvSpPr txBox="1">
            <a:spLocks/>
          </p:cNvSpPr>
          <p:nvPr/>
        </p:nvSpPr>
        <p:spPr>
          <a:xfrm>
            <a:off x="565150" y="1114425"/>
            <a:ext cx="6286500" cy="642938"/>
          </a:xfrm>
          <a:prstGeom prst="rect">
            <a:avLst/>
          </a:prstGeom>
        </p:spPr>
        <p:txBody>
          <a:bodyPr/>
          <a:lstStyle/>
          <a:p>
            <a:pPr marL="342900" indent="-342900" algn="ctr" defTabSz="457200"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  <a:endParaRPr lang="ru-RU" sz="28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3" name="Заголовок 2"/>
          <p:cNvSpPr txBox="1">
            <a:spLocks/>
          </p:cNvSpPr>
          <p:nvPr/>
        </p:nvSpPr>
        <p:spPr>
          <a:xfrm>
            <a:off x="-675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Подзаголовок 6"/>
          <p:cNvSpPr txBox="1">
            <a:spLocks/>
          </p:cNvSpPr>
          <p:nvPr/>
        </p:nvSpPr>
        <p:spPr>
          <a:xfrm>
            <a:off x="564750" y="1116013"/>
            <a:ext cx="6286500" cy="6429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 defTabSz="457200"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  <a:endParaRPr lang="ru-RU" sz="28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12" descr="C:\Users\LEZHNI~1\AppData\Local\Temp\Rar$DIa0.232\Павловский дс 15 после ремонта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950692" y="3067719"/>
            <a:ext cx="2646655" cy="18744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CFF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2" descr="C:\Users\LEZHNI~1\AppData\Local\Temp\Rar$DIa0.232\Павловский дс 15 после ремонта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966117" y="5165884"/>
            <a:ext cx="2521617" cy="1958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692696" y="1835696"/>
            <a:ext cx="5904651" cy="1008112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1800" indent="-323850" algn="ctr">
              <a:spcBef>
                <a:spcPts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ru-RU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Численность работников</a:t>
            </a:r>
          </a:p>
          <a:p>
            <a:pPr marL="431800" indent="-323850" algn="ctr">
              <a:spcBef>
                <a:spcPts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ru-RU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 в дошкольных учреждениях  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227</a:t>
            </a:r>
            <a:r>
              <a:rPr lang="ru-RU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6C3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человек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89870" y="2920553"/>
            <a:ext cx="2927162" cy="2021642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дошкольное образование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</a:t>
            </a:r>
          </a:p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составили  </a:t>
            </a:r>
            <a:r>
              <a:rPr lang="ru-RU" sz="1600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189,80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руб.</a:t>
            </a:r>
          </a:p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Запланировано  на 2024 год </a:t>
            </a:r>
            <a:r>
              <a:rPr lang="ru-RU" sz="1600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150,30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882351" y="5185028"/>
            <a:ext cx="2714996" cy="1958942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района на дошкольное образование </a:t>
            </a:r>
          </a:p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расчете на 1 ребенка </a:t>
            </a:r>
          </a:p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– </a:t>
            </a:r>
            <a:r>
              <a:rPr lang="ru-RU" sz="1600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262,80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(2022 – 205,70 тыс. руб.)</a:t>
            </a:r>
          </a:p>
          <a:p>
            <a:pPr algn="ctr"/>
            <a:endParaRPr lang="ru-RU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68279" y="7321803"/>
            <a:ext cx="5953830" cy="576064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наполняемость групп в муниципальных дошкольных образовательных организациях – 21 чел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группах при школах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- 12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65917" y="7991387"/>
            <a:ext cx="6158554" cy="1103344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Родительская плата за содержание (присмотр, уход) ребенка в детском саду: *в группах сокращенного дня составляет 175 рублей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день</a:t>
            </a:r>
            <a:endParaRPr lang="ru-RU" sz="1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(3 500,00 рублей в месяц), </a:t>
            </a:r>
          </a:p>
          <a:p>
            <a:pPr algn="ctr"/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*в группах кратковременного пребывания 74 рубля в день</a:t>
            </a:r>
          </a:p>
          <a:p>
            <a:pPr algn="ctr"/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(1 480,00 рублей в месяц).</a:t>
            </a:r>
          </a:p>
        </p:txBody>
      </p:sp>
    </p:spTree>
    <p:extLst>
      <p:ext uri="{BB962C8B-B14F-4D97-AF65-F5344CB8AC3E}">
        <p14:creationId xmlns:p14="http://schemas.microsoft.com/office/powerpoint/2010/main" val="101690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08750" y="8748713"/>
            <a:ext cx="349250" cy="388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fld id="{9703EEB3-07CD-4C5A-9B23-CB44C4DAF3FF}" type="slidenum">
              <a:rPr lang="ru-RU" altLang="ru-RU">
                <a:solidFill>
                  <a:srgbClr val="7F7F7F"/>
                </a:solidFill>
              </a:rPr>
              <a:pPr/>
              <a:t>21</a:t>
            </a:fld>
            <a:endParaRPr lang="ru-RU" altLang="ru-RU">
              <a:solidFill>
                <a:srgbClr val="7F7F7F"/>
              </a:solidFill>
            </a:endParaRPr>
          </a:p>
        </p:txBody>
      </p:sp>
      <p:sp>
        <p:nvSpPr>
          <p:cNvPr id="8" name="Подзаголовок 6"/>
          <p:cNvSpPr txBox="1">
            <a:spLocks/>
          </p:cNvSpPr>
          <p:nvPr/>
        </p:nvSpPr>
        <p:spPr>
          <a:xfrm>
            <a:off x="571500" y="1143000"/>
            <a:ext cx="6286500" cy="646113"/>
          </a:xfrm>
          <a:prstGeom prst="rect">
            <a:avLst/>
          </a:prstGeom>
        </p:spPr>
        <p:txBody>
          <a:bodyPr/>
          <a:lstStyle/>
          <a:p>
            <a:pPr marL="342900" indent="-342900" algn="ctr" defTabSz="457200"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  <a:endParaRPr lang="ru-RU" sz="28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9220" name="Заголовок 2"/>
          <p:cNvSpPr txBox="1">
            <a:spLocks/>
          </p:cNvSpPr>
          <p:nvPr/>
        </p:nvSpPr>
        <p:spPr bwMode="auto">
          <a:xfrm rot="-5400000">
            <a:off x="-3728244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14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-2970" y="397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Подзаголовок 6"/>
          <p:cNvSpPr txBox="1">
            <a:spLocks/>
          </p:cNvSpPr>
          <p:nvPr/>
        </p:nvSpPr>
        <p:spPr>
          <a:xfrm>
            <a:off x="547816" y="1114425"/>
            <a:ext cx="6286500" cy="642938"/>
          </a:xfrm>
          <a:prstGeom prst="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 defTabSz="457200"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r>
              <a:rPr lang="ru-RU" sz="2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Дополнительное образование</a:t>
            </a:r>
            <a:endParaRPr lang="ru-RU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7816" y="1701568"/>
            <a:ext cx="62865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alt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Услугами дополнительного образования на 01.01.2024 охвачено </a:t>
            </a:r>
            <a:r>
              <a:rPr lang="ru-RU" altLang="ru-RU" sz="1600" u="sng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2682</a:t>
            </a:r>
            <a:r>
              <a:rPr lang="ru-RU" alt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 воспитанника в возрасте 5-18 лет</a:t>
            </a:r>
            <a:endParaRPr lang="ru-RU" altLang="ru-RU" sz="1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22542" name="Picture 14" descr="http://shkolnie.ru/pars_docs/refs/105/104293/104293_html_584530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704" y="2294053"/>
            <a:ext cx="2304256" cy="1592233"/>
          </a:xfrm>
          <a:prstGeom prst="rect">
            <a:avLst/>
          </a:prstGeom>
          <a:noFill/>
          <a:ln>
            <a:solidFill>
              <a:srgbClr val="7030A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Прямоугольник 2"/>
          <p:cNvSpPr/>
          <p:nvPr/>
        </p:nvSpPr>
        <p:spPr>
          <a:xfrm>
            <a:off x="3262164" y="2354082"/>
            <a:ext cx="3510214" cy="66252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reflection endPos="65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дополнительное образование</a:t>
            </a:r>
          </a:p>
          <a:p>
            <a:pPr algn="ctr"/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2023 году -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41,10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руб.</a:t>
            </a:r>
          </a:p>
          <a:p>
            <a:pPr algn="ctr"/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(2022 год -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45,20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.)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78633" y="3070034"/>
            <a:ext cx="3525349" cy="16004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Доля детей в возрасте 5-18 лет, получающих услуги дополнительного образования в организациях различной организационно-правовой формы и формы собственности, </a:t>
            </a:r>
          </a:p>
          <a:p>
            <a:pPr algn="ctr" eaLnBrk="1" hangingPunct="1">
              <a:defRPr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на 01.01.2024 - 79,94%  (2682 чел.)</a:t>
            </a:r>
          </a:p>
          <a:p>
            <a:pPr algn="ctr" eaLnBrk="1" hangingPunct="1">
              <a:defRPr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01.01. 2023 год –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75,40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% (2769 чел.)</a:t>
            </a:r>
          </a:p>
        </p:txBody>
      </p:sp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592940" y="4061747"/>
            <a:ext cx="2723667" cy="48320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ДО «Каргасокский дом детского творчества» </a:t>
            </a:r>
          </a:p>
          <a:p>
            <a:pPr algn="ctr">
              <a:defRPr/>
            </a:pP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посещает 520 воспитанников.</a:t>
            </a:r>
          </a:p>
          <a:p>
            <a:pPr algn="ctr">
              <a:defRPr/>
            </a:pPr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Реализует</a:t>
            </a: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программ </a:t>
            </a: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следующим направлениям: резьба по дереву, декоративная роспись, фотокружок, модные штучки, театр, бумажные фантазии, робототехника, </a:t>
            </a:r>
          </a:p>
          <a:p>
            <a:pPr algn="ctr">
              <a:defRPr/>
            </a:pPr>
            <a:r>
              <a:rPr lang="ru-RU" alt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легоконструирование</a:t>
            </a: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программирование, туризм, художественная обработка древесины, </a:t>
            </a:r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шахматы, </a:t>
            </a: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астерская </a:t>
            </a: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 кукол, юнкор, пирография по дереву, лепка, проектная деятельность, радиотехнический кружок, разноцветье, </a:t>
            </a:r>
            <a:r>
              <a:rPr lang="ru-RU" alt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самоделкин</a:t>
            </a: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лидеры РДШ, художественное слово. </a:t>
            </a:r>
          </a:p>
          <a:p>
            <a:pPr algn="ctr">
              <a:defRPr/>
            </a:pP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работников  на 01.01.2024  - 23 человека, в том числе 16 педагогов.</a:t>
            </a: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auto">
          <a:xfrm>
            <a:off x="3364898" y="4724132"/>
            <a:ext cx="3526921" cy="440962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algn="ctr" fontAlgn="base">
              <a:spcAft>
                <a:spcPts val="0"/>
              </a:spcAft>
            </a:pPr>
            <a:r>
              <a:rPr lang="ru-RU" sz="1400" b="1" kern="1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МБОУ ДО «Каргасокская ДЮСШ» </a:t>
            </a:r>
            <a:r>
              <a:rPr lang="ru-RU" sz="1400" kern="1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реализует 12 видов спорта:</a:t>
            </a:r>
            <a:endParaRPr lang="ru-RU" sz="12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fontAlgn="base">
              <a:spcAft>
                <a:spcPts val="0"/>
              </a:spcAft>
            </a:pPr>
            <a:r>
              <a:rPr lang="ru-RU" sz="1400" kern="1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тайский бокс, мини-футбол, бокс, шахматы, лыжные гонки, гиревой спорт, баскетбол, фитнес-аэробика, легкая атлетика, самбо и спортивно-оздоровительная группа для детей от 7 до 10 лет. </a:t>
            </a:r>
            <a:endParaRPr lang="ru-RU" sz="12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>
              <a:spcAft>
                <a:spcPts val="0"/>
              </a:spcAft>
            </a:pPr>
            <a:r>
              <a:rPr lang="ru-RU" sz="1400" kern="1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Количество работников на 01.01.2024 –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33</a:t>
            </a:r>
            <a:r>
              <a:rPr lang="ru-RU" sz="1400" kern="1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чел., в том числе педагогов –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12</a:t>
            </a:r>
            <a:r>
              <a:rPr lang="ru-RU" sz="1400" kern="1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2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>
              <a:spcAft>
                <a:spcPts val="0"/>
              </a:spcAft>
            </a:pPr>
            <a:r>
              <a:rPr lang="ru-RU" sz="1400" kern="1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Численность обучающихся  на 01.01.2024 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547</a:t>
            </a:r>
            <a:r>
              <a:rPr lang="ru-RU" sz="1400" kern="1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человек.</a:t>
            </a:r>
            <a:endParaRPr lang="ru-RU" sz="12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>
              <a:spcAft>
                <a:spcPts val="0"/>
              </a:spcAft>
            </a:pPr>
            <a:r>
              <a:rPr lang="ru-RU" sz="1400" kern="1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 весь период работы (1975 – 2023 гг.) посетило более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14</a:t>
            </a:r>
            <a:r>
              <a:rPr lang="ru-RU" sz="1400" kern="1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тыс. детей. Подготовлено более 2,7 тыс. спортсменов с массовыми разрядами, около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195</a:t>
            </a:r>
            <a:r>
              <a:rPr lang="ru-RU" sz="1400" kern="1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спортсменов имеют 1 взрослый разряд,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43</a:t>
            </a:r>
            <a:r>
              <a:rPr lang="ru-RU" sz="1400" kern="1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кандидата в мастера спорта и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1400" kern="1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мастера спорта.</a:t>
            </a:r>
            <a:endParaRPr lang="ru-RU" sz="12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00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24625" y="8748717"/>
            <a:ext cx="368300" cy="395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A3DEA40-AB26-4722-889C-674A55294FCB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37891" name="Заголовок 2"/>
          <p:cNvSpPr txBox="1">
            <a:spLocks/>
          </p:cNvSpPr>
          <p:nvPr/>
        </p:nvSpPr>
        <p:spPr bwMode="auto">
          <a:xfrm rot="-5400000">
            <a:off x="-3728243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7" name="Подзаголовок 6"/>
          <p:cNvSpPr txBox="1">
            <a:spLocks/>
          </p:cNvSpPr>
          <p:nvPr/>
        </p:nvSpPr>
        <p:spPr>
          <a:xfrm>
            <a:off x="571500" y="1060450"/>
            <a:ext cx="6286500" cy="571500"/>
          </a:xfrm>
          <a:prstGeom prst="rect">
            <a:avLst/>
          </a:prstGeom>
        </p:spPr>
        <p:txBody>
          <a:bodyPr/>
          <a:lstStyle/>
          <a:p>
            <a:pPr marL="342900" indent="-342900" algn="ctr" defTabSz="457200"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r>
              <a:rPr lang="ru-RU" sz="2800" b="1" dirty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endParaRPr lang="ru-RU" sz="2800" dirty="0">
              <a:solidFill>
                <a:srgbClr val="006C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9462" name="TextBox 17"/>
          <p:cNvSpPr txBox="1">
            <a:spLocks noChangeArrowheads="1"/>
          </p:cNvSpPr>
          <p:nvPr/>
        </p:nvSpPr>
        <p:spPr bwMode="auto">
          <a:xfrm>
            <a:off x="582293" y="4283969"/>
            <a:ext cx="6286500" cy="4708981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5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ОГБПОУ «Каргасокский техникум промышленности </a:t>
            </a:r>
          </a:p>
          <a:p>
            <a:pPr algn="ctr" eaLnBrk="1" hangingPunct="1">
              <a:defRPr/>
            </a:pPr>
            <a:r>
              <a:rPr lang="ru-RU" altLang="ru-RU" sz="15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речного транспорта»</a:t>
            </a:r>
          </a:p>
          <a:p>
            <a:pPr algn="just" eaLnBrk="1" hangingPunct="1">
              <a:defRPr/>
            </a:pPr>
            <a:r>
              <a:rPr lang="ru-RU" altLang="ru-RU" sz="15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техникуме обучаются 224 человека, работает 11 преподавателей и </a:t>
            </a:r>
          </a:p>
          <a:p>
            <a:pPr algn="just" eaLnBrk="1" hangingPunct="1">
              <a:defRPr/>
            </a:pPr>
            <a:r>
              <a:rPr lang="ru-RU" altLang="ru-RU" sz="15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мастера производственного обучения. </a:t>
            </a:r>
            <a:r>
              <a:rPr lang="ru-RU" altLang="ru-RU" sz="15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altLang="ru-RU" sz="15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осуществляет свою деятельность по 4 основным профессиональным образовательным программам, а также краткосрочное профессиональное обучение взрослого населения по 27 программам. </a:t>
            </a:r>
          </a:p>
          <a:p>
            <a:pPr algn="ctr" eaLnBrk="1" hangingPunct="1">
              <a:defRPr/>
            </a:pPr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Каргасокском техникуме можно получить образование </a:t>
            </a:r>
          </a:p>
          <a:p>
            <a:pPr algn="ctr" eaLnBrk="1" hangingPunct="1">
              <a:defRPr/>
            </a:pPr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профессиям и специальностям:</a:t>
            </a:r>
          </a:p>
          <a:p>
            <a:pPr marL="214313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sz="15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Профессии</a:t>
            </a:r>
          </a:p>
          <a:p>
            <a:pPr marL="214313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sz="15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43.01.09 Повар, кондитер</a:t>
            </a:r>
          </a:p>
          <a:p>
            <a:pPr marL="214313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sz="15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23.01.17 Мастер по ремонту и обслуживанию автомобилей.</a:t>
            </a:r>
          </a:p>
          <a:p>
            <a:pPr marL="214313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Специальности</a:t>
            </a:r>
          </a:p>
          <a:p>
            <a:pPr marL="214313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sz="15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23.02.07 Техническое обслуживание и ремонт двигателей, систем и агрегатов автомобилей;</a:t>
            </a:r>
          </a:p>
          <a:p>
            <a:pPr marL="214313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sz="15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26.02.03 Судовождение</a:t>
            </a:r>
          </a:p>
          <a:p>
            <a:pPr marL="214313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подготовка</a:t>
            </a:r>
          </a:p>
          <a:p>
            <a:pPr marL="214313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sz="15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Слесарь по ремонту автомобилей, водитель категории В, С</a:t>
            </a:r>
          </a:p>
          <a:p>
            <a:pPr marL="214313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обучение для лиц с ОВЗ и инвалидностью</a:t>
            </a:r>
          </a:p>
          <a:p>
            <a:pPr marL="214313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sz="15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Повар, изготовитель пищевых полуфабрикатов</a:t>
            </a: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-1" y="13468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32" y="1576237"/>
            <a:ext cx="1605510" cy="1204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Z:\Шевченко\от Кожухарь А.З\SAM_013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36912" y="1561361"/>
            <a:ext cx="2168687" cy="1186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804" y="1562421"/>
            <a:ext cx="1579831" cy="1195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32" y="2981382"/>
            <a:ext cx="1612665" cy="1113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196" y="2925968"/>
            <a:ext cx="1585762" cy="1153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599" y="2875857"/>
            <a:ext cx="1677038" cy="1119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 rot="-5400000">
            <a:off x="-3728243" y="485060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6453188" y="8658229"/>
            <a:ext cx="404812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30F3AC49-01DC-49CD-81B6-0145913A9D2A}" type="slidenum">
              <a:rPr lang="ru-RU" altLang="ru-RU" sz="1200">
                <a:solidFill>
                  <a:srgbClr val="7F7F7F"/>
                </a:solidFill>
              </a:rPr>
              <a:pPr algn="r" eaLnBrk="1" hangingPunct="1">
                <a:buClrTx/>
                <a:buFontTx/>
                <a:buNone/>
              </a:pPr>
              <a:t>23</a:t>
            </a:fld>
            <a:endParaRPr lang="ru-RU" altLang="ru-RU" sz="1200">
              <a:solidFill>
                <a:srgbClr val="7F7F7F"/>
              </a:solidFill>
            </a:endParaRPr>
          </a:p>
        </p:txBody>
      </p:sp>
      <p:grpSp>
        <p:nvGrpSpPr>
          <p:cNvPr id="3076" name="Group 3"/>
          <p:cNvGrpSpPr>
            <a:grpSpLocks/>
          </p:cNvGrpSpPr>
          <p:nvPr/>
        </p:nvGrpSpPr>
        <p:grpSpPr bwMode="auto">
          <a:xfrm>
            <a:off x="500728" y="1025783"/>
            <a:ext cx="6423025" cy="2001727"/>
            <a:chOff x="300" y="538"/>
            <a:chExt cx="4046" cy="1458"/>
          </a:xfrm>
        </p:grpSpPr>
        <p:pic>
          <p:nvPicPr>
            <p:cNvPr id="309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" y="672"/>
              <a:ext cx="4046" cy="1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" name="Text Box 5"/>
            <p:cNvSpPr txBox="1">
              <a:spLocks noChangeArrowheads="1"/>
            </p:cNvSpPr>
            <p:nvPr/>
          </p:nvSpPr>
          <p:spPr bwMode="auto">
            <a:xfrm>
              <a:off x="360" y="538"/>
              <a:ext cx="3881" cy="1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 marL="342900" indent="-334963">
                <a:tabLst>
                  <a:tab pos="342900" algn="l"/>
                  <a:tab pos="790575" algn="l"/>
                  <a:tab pos="1239838" algn="l"/>
                  <a:tab pos="1689100" algn="l"/>
                  <a:tab pos="2138363" algn="l"/>
                  <a:tab pos="2587625" algn="l"/>
                  <a:tab pos="3036888" algn="l"/>
                  <a:tab pos="3486150" algn="l"/>
                  <a:tab pos="3935413" algn="l"/>
                  <a:tab pos="4384675" algn="l"/>
                  <a:tab pos="4833938" algn="l"/>
                  <a:tab pos="5283200" algn="l"/>
                  <a:tab pos="5732463" algn="l"/>
                  <a:tab pos="6181725" algn="l"/>
                  <a:tab pos="6630988" algn="l"/>
                  <a:tab pos="7080250" algn="l"/>
                  <a:tab pos="7529513" algn="l"/>
                  <a:tab pos="7978775" algn="l"/>
                  <a:tab pos="8428038" algn="l"/>
                  <a:tab pos="8877300" algn="l"/>
                  <a:tab pos="9326563" algn="l"/>
                </a:tabLst>
                <a:defRPr>
                  <a:solidFill>
                    <a:srgbClr val="FFFFFF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1pPr>
              <a:lvl2pPr>
                <a:tabLst>
                  <a:tab pos="342900" algn="l"/>
                  <a:tab pos="790575" algn="l"/>
                  <a:tab pos="1239838" algn="l"/>
                  <a:tab pos="1689100" algn="l"/>
                  <a:tab pos="2138363" algn="l"/>
                  <a:tab pos="2587625" algn="l"/>
                  <a:tab pos="3036888" algn="l"/>
                  <a:tab pos="3486150" algn="l"/>
                  <a:tab pos="3935413" algn="l"/>
                  <a:tab pos="4384675" algn="l"/>
                  <a:tab pos="4833938" algn="l"/>
                  <a:tab pos="5283200" algn="l"/>
                  <a:tab pos="5732463" algn="l"/>
                  <a:tab pos="6181725" algn="l"/>
                  <a:tab pos="6630988" algn="l"/>
                  <a:tab pos="7080250" algn="l"/>
                  <a:tab pos="7529513" algn="l"/>
                  <a:tab pos="7978775" algn="l"/>
                  <a:tab pos="8428038" algn="l"/>
                  <a:tab pos="8877300" algn="l"/>
                  <a:tab pos="9326563" algn="l"/>
                </a:tabLst>
                <a:defRPr>
                  <a:solidFill>
                    <a:srgbClr val="FFFFFF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2pPr>
              <a:lvl3pPr>
                <a:tabLst>
                  <a:tab pos="342900" algn="l"/>
                  <a:tab pos="790575" algn="l"/>
                  <a:tab pos="1239838" algn="l"/>
                  <a:tab pos="1689100" algn="l"/>
                  <a:tab pos="2138363" algn="l"/>
                  <a:tab pos="2587625" algn="l"/>
                  <a:tab pos="3036888" algn="l"/>
                  <a:tab pos="3486150" algn="l"/>
                  <a:tab pos="3935413" algn="l"/>
                  <a:tab pos="4384675" algn="l"/>
                  <a:tab pos="4833938" algn="l"/>
                  <a:tab pos="5283200" algn="l"/>
                  <a:tab pos="5732463" algn="l"/>
                  <a:tab pos="6181725" algn="l"/>
                  <a:tab pos="6630988" algn="l"/>
                  <a:tab pos="7080250" algn="l"/>
                  <a:tab pos="7529513" algn="l"/>
                  <a:tab pos="7978775" algn="l"/>
                  <a:tab pos="8428038" algn="l"/>
                  <a:tab pos="8877300" algn="l"/>
                  <a:tab pos="9326563" algn="l"/>
                </a:tabLst>
                <a:defRPr>
                  <a:solidFill>
                    <a:srgbClr val="FFFFFF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3pPr>
              <a:lvl4pPr>
                <a:tabLst>
                  <a:tab pos="342900" algn="l"/>
                  <a:tab pos="790575" algn="l"/>
                  <a:tab pos="1239838" algn="l"/>
                  <a:tab pos="1689100" algn="l"/>
                  <a:tab pos="2138363" algn="l"/>
                  <a:tab pos="2587625" algn="l"/>
                  <a:tab pos="3036888" algn="l"/>
                  <a:tab pos="3486150" algn="l"/>
                  <a:tab pos="3935413" algn="l"/>
                  <a:tab pos="4384675" algn="l"/>
                  <a:tab pos="4833938" algn="l"/>
                  <a:tab pos="5283200" algn="l"/>
                  <a:tab pos="5732463" algn="l"/>
                  <a:tab pos="6181725" algn="l"/>
                  <a:tab pos="6630988" algn="l"/>
                  <a:tab pos="7080250" algn="l"/>
                  <a:tab pos="7529513" algn="l"/>
                  <a:tab pos="7978775" algn="l"/>
                  <a:tab pos="8428038" algn="l"/>
                  <a:tab pos="8877300" algn="l"/>
                  <a:tab pos="9326563" algn="l"/>
                </a:tabLst>
                <a:defRPr>
                  <a:solidFill>
                    <a:srgbClr val="FFFFFF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4pPr>
              <a:lvl5pPr>
                <a:tabLst>
                  <a:tab pos="342900" algn="l"/>
                  <a:tab pos="790575" algn="l"/>
                  <a:tab pos="1239838" algn="l"/>
                  <a:tab pos="1689100" algn="l"/>
                  <a:tab pos="2138363" algn="l"/>
                  <a:tab pos="2587625" algn="l"/>
                  <a:tab pos="3036888" algn="l"/>
                  <a:tab pos="3486150" algn="l"/>
                  <a:tab pos="3935413" algn="l"/>
                  <a:tab pos="4384675" algn="l"/>
                  <a:tab pos="4833938" algn="l"/>
                  <a:tab pos="5283200" algn="l"/>
                  <a:tab pos="5732463" algn="l"/>
                  <a:tab pos="6181725" algn="l"/>
                  <a:tab pos="6630988" algn="l"/>
                  <a:tab pos="7080250" algn="l"/>
                  <a:tab pos="7529513" algn="l"/>
                  <a:tab pos="7978775" algn="l"/>
                  <a:tab pos="8428038" algn="l"/>
                  <a:tab pos="8877300" algn="l"/>
                  <a:tab pos="9326563" algn="l"/>
                </a:tabLst>
                <a:defRPr>
                  <a:solidFill>
                    <a:srgbClr val="FFFFFF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42900" algn="l"/>
                  <a:tab pos="790575" algn="l"/>
                  <a:tab pos="1239838" algn="l"/>
                  <a:tab pos="1689100" algn="l"/>
                  <a:tab pos="2138363" algn="l"/>
                  <a:tab pos="2587625" algn="l"/>
                  <a:tab pos="3036888" algn="l"/>
                  <a:tab pos="3486150" algn="l"/>
                  <a:tab pos="3935413" algn="l"/>
                  <a:tab pos="4384675" algn="l"/>
                  <a:tab pos="4833938" algn="l"/>
                  <a:tab pos="5283200" algn="l"/>
                  <a:tab pos="5732463" algn="l"/>
                  <a:tab pos="6181725" algn="l"/>
                  <a:tab pos="6630988" algn="l"/>
                  <a:tab pos="7080250" algn="l"/>
                  <a:tab pos="7529513" algn="l"/>
                  <a:tab pos="7978775" algn="l"/>
                  <a:tab pos="8428038" algn="l"/>
                  <a:tab pos="8877300" algn="l"/>
                  <a:tab pos="9326563" algn="l"/>
                </a:tabLst>
                <a:defRPr>
                  <a:solidFill>
                    <a:srgbClr val="FFFFFF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42900" algn="l"/>
                  <a:tab pos="790575" algn="l"/>
                  <a:tab pos="1239838" algn="l"/>
                  <a:tab pos="1689100" algn="l"/>
                  <a:tab pos="2138363" algn="l"/>
                  <a:tab pos="2587625" algn="l"/>
                  <a:tab pos="3036888" algn="l"/>
                  <a:tab pos="3486150" algn="l"/>
                  <a:tab pos="3935413" algn="l"/>
                  <a:tab pos="4384675" algn="l"/>
                  <a:tab pos="4833938" algn="l"/>
                  <a:tab pos="5283200" algn="l"/>
                  <a:tab pos="5732463" algn="l"/>
                  <a:tab pos="6181725" algn="l"/>
                  <a:tab pos="6630988" algn="l"/>
                  <a:tab pos="7080250" algn="l"/>
                  <a:tab pos="7529513" algn="l"/>
                  <a:tab pos="7978775" algn="l"/>
                  <a:tab pos="8428038" algn="l"/>
                  <a:tab pos="8877300" algn="l"/>
                  <a:tab pos="9326563" algn="l"/>
                </a:tabLst>
                <a:defRPr>
                  <a:solidFill>
                    <a:srgbClr val="FFFFFF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42900" algn="l"/>
                  <a:tab pos="790575" algn="l"/>
                  <a:tab pos="1239838" algn="l"/>
                  <a:tab pos="1689100" algn="l"/>
                  <a:tab pos="2138363" algn="l"/>
                  <a:tab pos="2587625" algn="l"/>
                  <a:tab pos="3036888" algn="l"/>
                  <a:tab pos="3486150" algn="l"/>
                  <a:tab pos="3935413" algn="l"/>
                  <a:tab pos="4384675" algn="l"/>
                  <a:tab pos="4833938" algn="l"/>
                  <a:tab pos="5283200" algn="l"/>
                  <a:tab pos="5732463" algn="l"/>
                  <a:tab pos="6181725" algn="l"/>
                  <a:tab pos="6630988" algn="l"/>
                  <a:tab pos="7080250" algn="l"/>
                  <a:tab pos="7529513" algn="l"/>
                  <a:tab pos="7978775" algn="l"/>
                  <a:tab pos="8428038" algn="l"/>
                  <a:tab pos="8877300" algn="l"/>
                  <a:tab pos="9326563" algn="l"/>
                </a:tabLst>
                <a:defRPr>
                  <a:solidFill>
                    <a:srgbClr val="FFFFFF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42900" algn="l"/>
                  <a:tab pos="790575" algn="l"/>
                  <a:tab pos="1239838" algn="l"/>
                  <a:tab pos="1689100" algn="l"/>
                  <a:tab pos="2138363" algn="l"/>
                  <a:tab pos="2587625" algn="l"/>
                  <a:tab pos="3036888" algn="l"/>
                  <a:tab pos="3486150" algn="l"/>
                  <a:tab pos="3935413" algn="l"/>
                  <a:tab pos="4384675" algn="l"/>
                  <a:tab pos="4833938" algn="l"/>
                  <a:tab pos="5283200" algn="l"/>
                  <a:tab pos="5732463" algn="l"/>
                  <a:tab pos="6181725" algn="l"/>
                  <a:tab pos="6630988" algn="l"/>
                  <a:tab pos="7080250" algn="l"/>
                  <a:tab pos="7529513" algn="l"/>
                  <a:tab pos="7978775" algn="l"/>
                  <a:tab pos="8428038" algn="l"/>
                  <a:tab pos="8877300" algn="l"/>
                  <a:tab pos="9326563" algn="l"/>
                </a:tabLst>
                <a:defRPr>
                  <a:solidFill>
                    <a:srgbClr val="FFFFFF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buSzPct val="80000"/>
                <a:defRPr/>
              </a:pPr>
              <a:endParaRPr lang="ru-RU" alt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buSzPct val="80000"/>
                <a:defRPr/>
              </a:pPr>
              <a:r>
                <a:rPr lang="ru-RU" altLang="ru-RU" sz="14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территории района работает </a:t>
              </a:r>
            </a:p>
            <a:p>
              <a:pPr algn="ctr">
                <a:buSzPct val="80000"/>
                <a:defRPr/>
              </a:pPr>
              <a:r>
                <a:rPr lang="ru-RU" altLang="ru-RU" sz="14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медицинское учреждение – ОГБУЗ </a:t>
              </a:r>
              <a:r>
                <a:rPr lang="ru-RU" altLang="ru-RU" sz="1400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«Каргасокская РБ»,</a:t>
              </a:r>
              <a:endParaRPr lang="ru-RU" alt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buSzPct val="80000"/>
                <a:defRPr/>
              </a:pPr>
              <a:r>
                <a:rPr lang="ru-RU" altLang="ru-RU" sz="14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в составе </a:t>
              </a:r>
              <a:r>
                <a:rPr lang="ru-RU" altLang="ru-RU" sz="1400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которого: </a:t>
              </a:r>
              <a:endParaRPr lang="ru-RU" alt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buSzPct val="80000"/>
                <a:defRPr/>
              </a:pPr>
              <a:r>
                <a:rPr lang="ru-RU" altLang="ru-RU" sz="14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врачебные амбулатории (</a:t>
              </a:r>
              <a:r>
                <a:rPr lang="ru-RU" altLang="ru-RU" sz="1400" u="sng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с. Новый </a:t>
              </a:r>
              <a:r>
                <a:rPr lang="ru-RU" altLang="ru-RU" sz="1400" u="sng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Васюган</a:t>
              </a:r>
              <a:r>
                <a:rPr lang="ru-RU" altLang="ru-RU" sz="1400" u="sng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altLang="ru-RU" sz="1400" u="sng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с.Средний</a:t>
              </a:r>
              <a:r>
                <a:rPr lang="ru-RU" altLang="ru-RU" sz="1400" u="sng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altLang="ru-RU" sz="1400" u="sng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Васюган</a:t>
              </a:r>
              <a:r>
                <a:rPr lang="ru-RU" altLang="ru-RU" sz="14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);</a:t>
              </a:r>
            </a:p>
            <a:p>
              <a:pPr algn="ctr">
                <a:buSzPct val="80000"/>
                <a:defRPr/>
              </a:pPr>
              <a:r>
                <a:rPr lang="ru-RU" altLang="ru-RU" sz="14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 фельдшерско-акушерских пунктов; </a:t>
              </a:r>
            </a:p>
            <a:p>
              <a:pPr marL="343080" indent="-334080" algn="ctr">
                <a:lnSpc>
                  <a:spcPct val="100000"/>
                </a:lnSpc>
              </a:pPr>
              <a:r>
                <a:rPr lang="ru-RU" sz="1400" spc="-1" dirty="0">
                  <a:solidFill>
                    <a:srgbClr val="385623"/>
                  </a:solidFill>
                  <a:uFill>
                    <a:solidFill>
                      <a:srgbClr val="FFFFFF"/>
                    </a:solidFill>
                  </a:uFill>
                  <a:latin typeface="Times New Roman"/>
                  <a:ea typeface="DejaVu Sans"/>
                </a:rPr>
                <a:t>1 ОВП - общеврачебная практика  </a:t>
              </a:r>
              <a:endPara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  <a:p>
              <a:pPr marL="343080" indent="-334080" algn="ctr">
                <a:lnSpc>
                  <a:spcPct val="100000"/>
                </a:lnSpc>
              </a:pPr>
              <a:r>
                <a:rPr lang="ru-RU" sz="1400" spc="-1" dirty="0">
                  <a:solidFill>
                    <a:srgbClr val="385623"/>
                  </a:solidFill>
                  <a:uFill>
                    <a:solidFill>
                      <a:srgbClr val="FFFFFF"/>
                    </a:solidFill>
                  </a:uFill>
                  <a:latin typeface="Times New Roman"/>
                  <a:ea typeface="DejaVu Sans"/>
                </a:rPr>
                <a:t>(</a:t>
              </a:r>
              <a:r>
                <a:rPr lang="ru-RU" sz="1400" u="sng" spc="-1" dirty="0" err="1">
                  <a:solidFill>
                    <a:srgbClr val="385623"/>
                  </a:solidFill>
                  <a:uFill>
                    <a:solidFill>
                      <a:srgbClr val="FFFFFF"/>
                    </a:solidFill>
                  </a:uFill>
                  <a:latin typeface="Times New Roman"/>
                  <a:ea typeface="DejaVu Sans"/>
                </a:rPr>
                <a:t>п.Молодёжный</a:t>
              </a:r>
              <a:r>
                <a:rPr lang="ru-RU" sz="1400" spc="-1" dirty="0">
                  <a:solidFill>
                    <a:srgbClr val="385623"/>
                  </a:solidFill>
                  <a:uFill>
                    <a:solidFill>
                      <a:srgbClr val="FFFFFF"/>
                    </a:solidFill>
                  </a:uFill>
                  <a:latin typeface="Times New Roman"/>
                  <a:ea typeface="DejaVu Sans"/>
                </a:rPr>
                <a:t>).</a:t>
              </a:r>
              <a:endPara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</p:grpSp>
      <p:pic>
        <p:nvPicPr>
          <p:cNvPr id="307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6858000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23" y="3798095"/>
            <a:ext cx="3133725" cy="2502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618993" y="3028341"/>
            <a:ext cx="3052763" cy="83317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SzPct val="80000"/>
              <a:defRPr/>
            </a:pP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отрасли здравоохранения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работает</a:t>
            </a:r>
          </a:p>
          <a:p>
            <a:pPr algn="ctr">
              <a:buSzPct val="80000"/>
              <a:defRPr/>
            </a:pP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 </a:t>
            </a: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 </a:t>
            </a:r>
          </a:p>
          <a:p>
            <a:pPr algn="ctr">
              <a:buSzPct val="80000"/>
              <a:defRPr/>
            </a:pP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врача </a:t>
            </a: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 единицы </a:t>
            </a: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 медицинского персонала</a:t>
            </a:r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" y="35147"/>
            <a:ext cx="6858000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3082" name="Group 13"/>
          <p:cNvGrpSpPr>
            <a:grpSpLocks/>
          </p:cNvGrpSpPr>
          <p:nvPr/>
        </p:nvGrpSpPr>
        <p:grpSpPr bwMode="auto">
          <a:xfrm>
            <a:off x="3732376" y="2955052"/>
            <a:ext cx="3062650" cy="2014262"/>
            <a:chOff x="2383" y="1682"/>
            <a:chExt cx="1888" cy="1621"/>
          </a:xfrm>
          <a:blipFill>
            <a:blip r:embed="rId6"/>
            <a:tile tx="0" ty="0" sx="100000" sy="100000" flip="none" algn="tl"/>
          </a:blipFill>
        </p:grpSpPr>
        <p:pic>
          <p:nvPicPr>
            <p:cNvPr id="3087" name="Picture 1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3" y="1682"/>
              <a:ext cx="1888" cy="1495"/>
            </a:xfrm>
            <a:prstGeom prst="rect">
              <a:avLst/>
            </a:prstGeom>
            <a:grp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088" name="Text Box 15"/>
            <p:cNvSpPr txBox="1">
              <a:spLocks noChangeArrowheads="1"/>
            </p:cNvSpPr>
            <p:nvPr/>
          </p:nvSpPr>
          <p:spPr bwMode="auto">
            <a:xfrm>
              <a:off x="2392" y="1732"/>
              <a:ext cx="1849" cy="1571"/>
            </a:xfrm>
            <a:prstGeom prst="rect">
              <a:avLst/>
            </a:prstGeom>
            <a:grp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endParaRPr lang="ru-RU" sz="14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3086" name="Text Box 18"/>
          <p:cNvSpPr txBox="1">
            <a:spLocks noChangeArrowheads="1"/>
          </p:cNvSpPr>
          <p:nvPr/>
        </p:nvSpPr>
        <p:spPr bwMode="auto">
          <a:xfrm>
            <a:off x="640790" y="6093220"/>
            <a:ext cx="6134100" cy="87280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Станция/отделения скорой медицинской помощи – 1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Число вызовов на 1000 населения: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2023 </a:t>
            </a: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году –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257</a:t>
            </a:r>
            <a:endParaRPr lang="ru-RU" altLang="ru-RU" sz="12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ClrTx/>
              <a:buFontTx/>
              <a:buNone/>
            </a:pP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2022 </a:t>
            </a: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году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–312</a:t>
            </a:r>
            <a:endParaRPr lang="ru-RU" altLang="ru-RU" sz="12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4" name="AutoShape 19"/>
          <p:cNvSpPr>
            <a:spLocks noChangeArrowheads="1"/>
          </p:cNvSpPr>
          <p:nvPr/>
        </p:nvSpPr>
        <p:spPr bwMode="auto">
          <a:xfrm>
            <a:off x="641299" y="7032188"/>
            <a:ext cx="6155897" cy="1958417"/>
          </a:xfrm>
          <a:prstGeom prst="roundRect">
            <a:avLst>
              <a:gd name="adj" fmla="val 16667"/>
            </a:avLst>
          </a:prstGeom>
          <a:blipFill>
            <a:blip r:embed="rId6"/>
            <a:tile tx="0" ty="0" sx="100000" sy="100000" flip="none" algn="tl"/>
          </a:blipFill>
          <a:ln w="9360" cap="sq">
            <a:solidFill>
              <a:srgbClr val="98B954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По программе «Земский доктор» в течение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2013-2023г.г</a:t>
            </a: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. 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приехало работать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33 </a:t>
            </a: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молодых специалистов.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в </a:t>
            </a: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2018 году 2 молодых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специалиста</a:t>
            </a:r>
            <a:endParaRPr lang="ru-RU" altLang="ru-RU" sz="12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ctr" eaLnBrk="1" hangingPunct="1">
              <a:buClrTx/>
              <a:buFontTx/>
              <a:buNone/>
            </a:pP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                        в </a:t>
            </a: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2019 году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молодые специалисты отсутствуют</a:t>
            </a:r>
            <a:endParaRPr lang="ru-RU" altLang="ru-RU" sz="12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ctr" eaLnBrk="1" hangingPunct="1">
              <a:buClrTx/>
              <a:buFontTx/>
              <a:buNone/>
            </a:pP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 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в </a:t>
            </a: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2020 году 4   молодых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специалиста</a:t>
            </a:r>
            <a:endParaRPr lang="ru-RU" altLang="ru-RU" sz="12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ctr" eaLnBrk="1" hangingPunct="1">
              <a:buClrTx/>
              <a:buFontTx/>
              <a:buNone/>
            </a:pP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в </a:t>
            </a: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2021 году 2 молодых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специалиста</a:t>
            </a:r>
            <a:endParaRPr lang="ru-RU" altLang="ru-RU" sz="12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ctr" eaLnBrk="1" hangingPunct="1">
              <a:buClrTx/>
              <a:buFontTx/>
              <a:buNone/>
            </a:pP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в </a:t>
            </a: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2022 году 2  молодых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специалиста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                         в 2023 году молодые специалисты отсутствуют</a:t>
            </a:r>
            <a:endParaRPr lang="ru-RU" altLang="ru-RU" sz="12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ctr" eaLnBrk="1" hangingPunct="1">
              <a:buClrTx/>
              <a:buFontTx/>
              <a:buNone/>
            </a:pP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По </a:t>
            </a: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программе «Земский фельдшер» приехало работать: в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2022 </a:t>
            </a: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году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1 специалист,</a:t>
            </a:r>
            <a:endParaRPr lang="ru-RU" altLang="ru-RU" sz="12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ctr" eaLnBrk="1" hangingPunct="1">
              <a:buClrTx/>
              <a:buFontTx/>
              <a:buNone/>
            </a:pP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в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2023 году 1 специалист  </a:t>
            </a: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. По состоянию на 01.01.2023  работает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7 </a:t>
            </a: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врачей и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5 фельдшеров</a:t>
            </a:r>
            <a:endParaRPr lang="ru-RU" altLang="ru-RU" sz="12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19248" y="2930048"/>
            <a:ext cx="313006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врачей:</a:t>
            </a:r>
          </a:p>
          <a:p>
            <a:pPr algn="ctr"/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заслуженный врач,</a:t>
            </a:r>
          </a:p>
          <a:p>
            <a:pPr algn="ctr">
              <a:lnSpc>
                <a:spcPct val="100000"/>
              </a:lnSpc>
            </a:pPr>
            <a:r>
              <a:rPr lang="ru-RU" sz="1200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7 </a:t>
            </a:r>
            <a:r>
              <a:rPr lang="ru-RU" sz="1200" spc="-1" dirty="0" smtClean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врачей  специалистов </a:t>
            </a:r>
            <a:r>
              <a:rPr lang="ru-RU" sz="1200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- </a:t>
            </a:r>
            <a:r>
              <a:rPr lang="ru-RU" sz="1200" spc="-1" dirty="0" smtClean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отличников </a:t>
            </a:r>
            <a:r>
              <a:rPr lang="ru-RU" sz="1200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здравоохранения, </a:t>
            </a:r>
            <a:endParaRPr lang="ru-RU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6 </a:t>
            </a:r>
            <a:r>
              <a:rPr lang="ru-RU" sz="1200" spc="-1" dirty="0" smtClean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врачей </a:t>
            </a:r>
            <a:r>
              <a:rPr lang="ru-RU" sz="1200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имеют </a:t>
            </a:r>
            <a:r>
              <a:rPr lang="ru-RU" sz="1200" spc="-1" dirty="0" smtClean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высшую</a:t>
            </a:r>
          </a:p>
          <a:p>
            <a:pPr algn="ctr">
              <a:lnSpc>
                <a:spcPct val="100000"/>
              </a:lnSpc>
            </a:pPr>
            <a:r>
              <a:rPr lang="ru-RU" sz="1200" spc="-1" dirty="0" smtClean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1200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квалификационную категорию, </a:t>
            </a:r>
            <a:endParaRPr lang="ru-RU" sz="1200" spc="-1" dirty="0" smtClean="0">
              <a:solidFill>
                <a:srgbClr val="385623"/>
              </a:solidFill>
              <a:uFill>
                <a:solidFill>
                  <a:srgbClr val="FFFFFF"/>
                </a:solidFill>
              </a:uFill>
              <a:latin typeface="Times New Roman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ru-RU" sz="1200" spc="-1" dirty="0" smtClean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2 врача— первую </a:t>
            </a:r>
            <a:r>
              <a:rPr lang="ru-RU" sz="1200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категорию</a:t>
            </a:r>
            <a:endParaRPr lang="ru-RU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1 </a:t>
            </a:r>
            <a:r>
              <a:rPr lang="ru-RU" sz="1200" spc="-1" dirty="0" smtClean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врач </a:t>
            </a:r>
            <a:r>
              <a:rPr lang="ru-RU" sz="1200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– </a:t>
            </a:r>
            <a:r>
              <a:rPr lang="ru-RU" sz="1200" spc="-1" dirty="0" smtClean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вторую квалификационную </a:t>
            </a:r>
            <a:r>
              <a:rPr lang="ru-RU" sz="1200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категорию</a:t>
            </a:r>
            <a:endParaRPr lang="ru-RU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84984" y="4994791"/>
            <a:ext cx="3492059" cy="1079208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buClrTx/>
              <a:buFontTx/>
              <a:buNone/>
            </a:pP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ОГБУЗ «Каргасокская РБ»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стационар на 140 коек, поликлиника мощностью 300 посещений в смену,  стационар дневного пребывания пациентов на </a:t>
            </a:r>
            <a:r>
              <a:rPr lang="en-US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67</a:t>
            </a: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altLang="ru-RU" sz="1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места.</a:t>
            </a:r>
          </a:p>
        </p:txBody>
      </p:sp>
    </p:spTree>
    <p:extLst>
      <p:ext uri="{BB962C8B-B14F-4D97-AF65-F5344CB8AC3E}">
        <p14:creationId xmlns:p14="http://schemas.microsoft.com/office/powerpoint/2010/main" val="715595706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 rot="-5400000">
            <a:off x="-3728243" y="485060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6381750" y="8658229"/>
            <a:ext cx="47625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CA5E37C8-AF6C-4F63-83E5-3373DEF7EB29}" type="slidenum">
              <a:rPr lang="ru-RU" altLang="ru-RU" sz="1200">
                <a:solidFill>
                  <a:srgbClr val="7F7F7F"/>
                </a:solidFill>
              </a:rPr>
              <a:pPr algn="r" eaLnBrk="1" hangingPunct="1">
                <a:buClrTx/>
                <a:buFontTx/>
                <a:buNone/>
              </a:pPr>
              <a:t>24</a:t>
            </a:fld>
            <a:endParaRPr lang="ru-RU" altLang="ru-RU" sz="1200">
              <a:solidFill>
                <a:srgbClr val="7F7F7F"/>
              </a:solidFill>
            </a:endParaRP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9" y="877888"/>
            <a:ext cx="3694113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6858000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56" y="7696128"/>
            <a:ext cx="2078487" cy="1695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89" y="2942833"/>
            <a:ext cx="2347912" cy="2894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8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6858000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9" name="Rectangle 8"/>
          <p:cNvSpPr>
            <a:spLocks noChangeArrowheads="1"/>
          </p:cNvSpPr>
          <p:nvPr/>
        </p:nvSpPr>
        <p:spPr bwMode="auto">
          <a:xfrm>
            <a:off x="571501" y="1160307"/>
            <a:ext cx="3144838" cy="20033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ru-RU" sz="1400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Расходы на здравоохранение 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lang="ru-RU" sz="1400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 2023 году составили 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spc="-1" dirty="0" smtClean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457,70  </a:t>
            </a:r>
            <a:r>
              <a:rPr lang="ru-RU" sz="1400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млн руб. 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(2022 год </a:t>
            </a:r>
            <a:r>
              <a:rPr lang="ru-RU" sz="1400" spc="-1" dirty="0" smtClean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380,70  </a:t>
            </a:r>
            <a:r>
              <a:rPr lang="ru-RU" sz="1400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млн руб.) 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План на 2024 год </a:t>
            </a:r>
            <a:r>
              <a:rPr lang="ru-RU" sz="1400" spc="-1" dirty="0" smtClean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422,60 </a:t>
            </a:r>
            <a:r>
              <a:rPr lang="ru-RU" sz="1400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млн руб.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Выделено целевых средств на реализацию национальных 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spc="-1" dirty="0" smtClean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проектов- 1,80 млн. </a:t>
            </a:r>
            <a:r>
              <a:rPr lang="ru-RU" sz="1400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руб.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 eaLnBrk="1">
              <a:buClrTx/>
              <a:buFontTx/>
              <a:buNone/>
            </a:pPr>
            <a:endParaRPr lang="ru-RU" altLang="ru-RU" sz="1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30" name="Group 9"/>
          <p:cNvGrpSpPr>
            <a:grpSpLocks/>
          </p:cNvGrpSpPr>
          <p:nvPr/>
        </p:nvGrpSpPr>
        <p:grpSpPr bwMode="auto">
          <a:xfrm>
            <a:off x="592834" y="6917877"/>
            <a:ext cx="6125674" cy="950913"/>
            <a:chOff x="382" y="4234"/>
            <a:chExt cx="2280" cy="599"/>
          </a:xfrm>
        </p:grpSpPr>
        <p:pic>
          <p:nvPicPr>
            <p:cNvPr id="5137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" y="4234"/>
              <a:ext cx="2280" cy="5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38" name="Text Box 11"/>
            <p:cNvSpPr txBox="1">
              <a:spLocks noChangeArrowheads="1"/>
            </p:cNvSpPr>
            <p:nvPr/>
          </p:nvSpPr>
          <p:spPr bwMode="auto">
            <a:xfrm>
              <a:off x="389" y="4378"/>
              <a:ext cx="2153" cy="4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ru-RU" altLang="ru-RU" sz="1200" dirty="0">
                  <a:solidFill>
                    <a:srgbClr val="984807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По национальному проекту «</a:t>
              </a:r>
              <a:r>
                <a:rPr lang="ru-RU" altLang="ru-RU" sz="1200" dirty="0" smtClean="0">
                  <a:solidFill>
                    <a:srgbClr val="984807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Здравоохранение</a:t>
              </a:r>
              <a:r>
                <a:rPr lang="ru-RU" altLang="ru-RU" sz="1200" dirty="0">
                  <a:solidFill>
                    <a:srgbClr val="984807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» </a:t>
              </a:r>
              <a:r>
                <a:rPr lang="ru-RU" sz="1200" spc="-1" dirty="0" smtClean="0">
                  <a:solidFill>
                    <a:srgbClr val="98480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Аппарат </a:t>
              </a:r>
              <a:r>
                <a:rPr lang="ru-RU" sz="1200" spc="-1" dirty="0">
                  <a:solidFill>
                    <a:srgbClr val="98480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наркозно-дыхательной анестезии «Орфей-М</a:t>
              </a:r>
              <a:r>
                <a:rPr lang="ru-RU" sz="1200" spc="-1" dirty="0" smtClean="0">
                  <a:solidFill>
                    <a:srgbClr val="98480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» </a:t>
              </a:r>
              <a:r>
                <a:rPr lang="ru-RU" sz="1200" spc="-1" dirty="0">
                  <a:solidFill>
                    <a:srgbClr val="98480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(стоимость 3 680 </a:t>
              </a:r>
              <a:r>
                <a:rPr lang="ru-RU" sz="1200" spc="-1" dirty="0" smtClean="0">
                  <a:solidFill>
                    <a:srgbClr val="98480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833,35 млн </a:t>
              </a:r>
              <a:r>
                <a:rPr lang="ru-RU" sz="1200" spc="-1" dirty="0">
                  <a:solidFill>
                    <a:srgbClr val="98480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руб.) </a:t>
              </a:r>
              <a:endParaRPr lang="ru-RU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1200" spc="-1" dirty="0">
                  <a:solidFill>
                    <a:srgbClr val="98480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2 автомобиля «Лада Гранта» (стоимостью 1 661 300,00 </a:t>
              </a:r>
              <a:r>
                <a:rPr lang="ru-RU" sz="1200" spc="-1" dirty="0" smtClean="0">
                  <a:solidFill>
                    <a:srgbClr val="98480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млн руб</a:t>
              </a:r>
              <a:r>
                <a:rPr lang="ru-RU" sz="1200" spc="-1" dirty="0">
                  <a:solidFill>
                    <a:srgbClr val="98480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.)</a:t>
              </a:r>
              <a:endParaRPr lang="ru-RU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  <a:p>
              <a:pPr algn="ctr" eaLnBrk="1" hangingPunct="1">
                <a:buClrTx/>
                <a:buFontTx/>
                <a:buNone/>
              </a:pPr>
              <a:endParaRPr lang="ru-RU" altLang="ru-RU" sz="1400" dirty="0">
                <a:solidFill>
                  <a:srgbClr val="984807"/>
                </a:solidFill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131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927" y="7768957"/>
            <a:ext cx="1928173" cy="162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5132" name="Group 13"/>
          <p:cNvGrpSpPr>
            <a:grpSpLocks/>
          </p:cNvGrpSpPr>
          <p:nvPr/>
        </p:nvGrpSpPr>
        <p:grpSpPr bwMode="auto">
          <a:xfrm>
            <a:off x="2434650" y="3059832"/>
            <a:ext cx="4423350" cy="2829459"/>
            <a:chOff x="1811" y="2198"/>
            <a:chExt cx="2610" cy="1302"/>
          </a:xfrm>
        </p:grpSpPr>
        <p:pic>
          <p:nvPicPr>
            <p:cNvPr id="5135" name="Picture 1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1" y="2395"/>
              <a:ext cx="2610" cy="11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36" name="Text Box 15"/>
            <p:cNvSpPr txBox="1">
              <a:spLocks noChangeArrowheads="1"/>
            </p:cNvSpPr>
            <p:nvPr/>
          </p:nvSpPr>
          <p:spPr bwMode="auto">
            <a:xfrm>
              <a:off x="1811" y="2198"/>
              <a:ext cx="2474" cy="1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</a:pPr>
              <a:endParaRPr lang="ru-RU" sz="1400" spc="-1" dirty="0" smtClean="0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Cambria"/>
                <a:ea typeface="DejaVu Sans"/>
              </a:endParaRPr>
            </a:p>
            <a:p>
              <a:pPr algn="ctr">
                <a:lnSpc>
                  <a:spcPct val="100000"/>
                </a:lnSpc>
              </a:pPr>
              <a:endParaRPr lang="ru-RU" sz="1400" spc="-1" dirty="0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Cambria"/>
                <a:ea typeface="DejaVu Sans"/>
              </a:endParaRPr>
            </a:p>
            <a:p>
              <a:pPr algn="ctr">
                <a:lnSpc>
                  <a:spcPct val="100000"/>
                </a:lnSpc>
              </a:pPr>
              <a:endParaRPr lang="ru-RU" sz="1400" spc="-1" dirty="0" smtClean="0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Cambria"/>
                <a:ea typeface="DejaVu Sans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1400" spc="-1" dirty="0" smtClean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В </a:t>
              </a:r>
              <a:r>
                <a:rPr lang="ru-RU" sz="1400" spc="-1" dirty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2023 году приобретено </a:t>
              </a:r>
              <a:r>
                <a:rPr lang="ru-RU" sz="1400" i="1" spc="-1" dirty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основных средств </a:t>
              </a:r>
              <a:r>
                <a:rPr lang="ru-RU" sz="1400" spc="-1" dirty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на сумму </a:t>
              </a:r>
              <a:r>
                <a:rPr lang="ru-RU" sz="1400" u="sng" spc="-1" dirty="0" smtClean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1 518,90</a:t>
              </a:r>
              <a:r>
                <a:rPr lang="ru-RU" sz="1400" spc="-1" dirty="0" smtClean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 </a:t>
              </a:r>
              <a:r>
                <a:rPr lang="ru-RU" sz="1400" spc="-1" dirty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тыс. руб. , за счет целевых </a:t>
              </a:r>
              <a:r>
                <a:rPr lang="ru-RU" sz="1400" spc="-1" dirty="0" smtClean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средств-17 063,90 </a:t>
              </a:r>
              <a:r>
                <a:rPr lang="ru-RU" sz="1400" spc="-1" dirty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тыс. руб.</a:t>
              </a:r>
              <a:endPara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1400" spc="-1" dirty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(2022 год – 1 </a:t>
              </a:r>
              <a:r>
                <a:rPr lang="ru-RU" sz="1400" spc="-1" dirty="0" smtClean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641,50 </a:t>
              </a:r>
              <a:r>
                <a:rPr lang="ru-RU" sz="1400" spc="-1" dirty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тыс. руб.)</a:t>
              </a:r>
              <a:endPara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1400" spc="-1" dirty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(2021 год –  1 </a:t>
              </a:r>
              <a:r>
                <a:rPr lang="ru-RU" sz="1400" spc="-1" dirty="0" smtClean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766,0 тыс</a:t>
              </a:r>
              <a:r>
                <a:rPr lang="ru-RU" sz="1400" spc="-1" dirty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. руб.)</a:t>
              </a:r>
              <a:endPara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1400" spc="-1" dirty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(2020 год – 6 </a:t>
              </a:r>
              <a:r>
                <a:rPr lang="ru-RU" sz="1400" spc="-1" dirty="0" smtClean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393,10 </a:t>
              </a:r>
              <a:r>
                <a:rPr lang="ru-RU" sz="1400" spc="-1" dirty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тыс. руб.)</a:t>
              </a:r>
              <a:endPara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1400" spc="-1" dirty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(2019 год – 11 </a:t>
              </a:r>
              <a:r>
                <a:rPr lang="ru-RU" sz="1400" spc="-1" dirty="0" smtClean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211,00 </a:t>
              </a:r>
              <a:r>
                <a:rPr lang="ru-RU" sz="1400" spc="-1" dirty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тыс. руб.)</a:t>
              </a:r>
              <a:endPara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1400" spc="-1" dirty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(2018 год – 3 </a:t>
              </a:r>
              <a:r>
                <a:rPr lang="ru-RU" sz="1400" spc="-1" dirty="0" smtClean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007,70 тыс</a:t>
              </a:r>
              <a:r>
                <a:rPr lang="ru-RU" sz="1400" spc="-1" dirty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. руб.)</a:t>
              </a:r>
              <a:endPara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</p:grpSp>
      <p:pic>
        <p:nvPicPr>
          <p:cNvPr id="5134" name="Picture 1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21" y="7796328"/>
            <a:ext cx="1995073" cy="1495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0" name="Group 9"/>
          <p:cNvGrpSpPr>
            <a:grpSpLocks/>
          </p:cNvGrpSpPr>
          <p:nvPr/>
        </p:nvGrpSpPr>
        <p:grpSpPr bwMode="auto">
          <a:xfrm>
            <a:off x="515809" y="5615293"/>
            <a:ext cx="6361796" cy="1302584"/>
            <a:chOff x="301" y="3449"/>
            <a:chExt cx="2280" cy="739"/>
          </a:xfrm>
        </p:grpSpPr>
        <p:pic>
          <p:nvPicPr>
            <p:cNvPr id="21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" y="3449"/>
              <a:ext cx="2280" cy="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2" name="Text Box 11"/>
            <p:cNvSpPr txBox="1">
              <a:spLocks noChangeArrowheads="1"/>
            </p:cNvSpPr>
            <p:nvPr/>
          </p:nvSpPr>
          <p:spPr bwMode="auto">
            <a:xfrm>
              <a:off x="376" y="3523"/>
              <a:ext cx="2153" cy="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67500" tIns="35100" rIns="67500" bIns="35100" anchor="ctr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ru-RU" sz="1200" spc="-1" dirty="0">
                  <a:solidFill>
                    <a:srgbClr val="98480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В 2023 году </a:t>
              </a:r>
              <a:r>
                <a:rPr lang="ru-RU" sz="1200" spc="-1" dirty="0" smtClean="0">
                  <a:solidFill>
                    <a:srgbClr val="98480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приобретены:</a:t>
              </a:r>
              <a:r>
                <a:rPr lang="ru-RU" sz="1200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 </a:t>
              </a:r>
              <a:r>
                <a:rPr lang="ru-RU" sz="1200" spc="-1" dirty="0" smtClean="0">
                  <a:solidFill>
                    <a:schemeClr val="accent2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с</a:t>
              </a:r>
              <a:r>
                <a:rPr lang="ru-RU" sz="1200" spc="-1" dirty="0" smtClean="0">
                  <a:solidFill>
                    <a:schemeClr val="accent2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Noto Sans CJK SC Regular"/>
                </a:rPr>
                <a:t>истема</a:t>
              </a:r>
              <a:r>
                <a:rPr lang="ru-RU" sz="1200" spc="-1" dirty="0" smtClean="0">
                  <a:solidFill>
                    <a:srgbClr val="98480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Noto Sans CJK SC Regular"/>
                </a:rPr>
                <a:t> </a:t>
              </a:r>
              <a:r>
                <a:rPr lang="ru-RU" sz="1200" spc="-1" dirty="0">
                  <a:solidFill>
                    <a:srgbClr val="98480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Noto Sans CJK SC Regular"/>
                </a:rPr>
                <a:t>аспирационная общего назначения, с питанием от </a:t>
              </a:r>
              <a:r>
                <a:rPr lang="ru-RU" sz="1200" spc="-1" dirty="0" smtClean="0">
                  <a:solidFill>
                    <a:srgbClr val="98480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Noto Sans CJK SC Regular"/>
                </a:rPr>
                <a:t>сети, насос шприцевой, стерилизатор паровой, установка стоматологическая, аппарат </a:t>
              </a:r>
              <a:r>
                <a:rPr lang="ru-RU" sz="1200" spc="-1" dirty="0">
                  <a:solidFill>
                    <a:srgbClr val="98480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Noto Sans CJK SC Regular"/>
                </a:rPr>
                <a:t>ингаляционной анестезии, передвижной </a:t>
              </a:r>
              <a:r>
                <a:rPr lang="ru-RU" sz="1200" spc="-1" dirty="0" smtClean="0">
                  <a:solidFill>
                    <a:srgbClr val="98480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 </a:t>
              </a:r>
              <a:r>
                <a:rPr lang="ru-RU" sz="1200" spc="-1" dirty="0">
                  <a:solidFill>
                    <a:srgbClr val="98480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на общую </a:t>
              </a:r>
              <a:r>
                <a:rPr lang="ru-RU" sz="1200" spc="-1" dirty="0" smtClean="0">
                  <a:solidFill>
                    <a:srgbClr val="98480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сумму</a:t>
              </a:r>
            </a:p>
            <a:p>
              <a:pPr algn="ctr">
                <a:lnSpc>
                  <a:spcPct val="100000"/>
                </a:lnSpc>
              </a:pPr>
              <a:r>
                <a:rPr lang="ru-RU" sz="1200" u="sng" spc="-1" dirty="0" smtClean="0">
                  <a:solidFill>
                    <a:srgbClr val="98480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 </a:t>
              </a:r>
              <a:r>
                <a:rPr lang="ru-RU" sz="1200" u="sng" spc="-1" dirty="0">
                  <a:solidFill>
                    <a:srgbClr val="98480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_4 445 610 </a:t>
              </a:r>
              <a:r>
                <a:rPr lang="ru-RU" sz="1200" u="sng" spc="-1" dirty="0" smtClean="0">
                  <a:solidFill>
                    <a:srgbClr val="98480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86_</a:t>
              </a:r>
              <a:r>
                <a:rPr lang="ru-RU" sz="1200" spc="-1" dirty="0" smtClean="0">
                  <a:solidFill>
                    <a:srgbClr val="98480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руб</a:t>
              </a:r>
              <a:r>
                <a:rPr lang="ru-RU" altLang="ru-RU" sz="1200" dirty="0" smtClean="0">
                  <a:solidFill>
                    <a:srgbClr val="984807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ru-RU" altLang="ru-RU" sz="1200" dirty="0">
                <a:solidFill>
                  <a:srgbClr val="984807"/>
                </a:solidFill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9069916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2"/>
          <p:cNvSpPr txBox="1">
            <a:spLocks/>
          </p:cNvSpPr>
          <p:nvPr/>
        </p:nvSpPr>
        <p:spPr bwMode="auto">
          <a:xfrm rot="-5400000">
            <a:off x="-3728243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sp>
        <p:nvSpPr>
          <p:cNvPr id="40963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453188" y="8658229"/>
            <a:ext cx="404812" cy="48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18F383C-F82E-4FEA-96D5-D8C1D69B98AB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595313" y="4140200"/>
            <a:ext cx="6284912" cy="338455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 defTabSz="457200">
              <a:spcBef>
                <a:spcPct val="20000"/>
              </a:spcBef>
              <a:buClr>
                <a:schemeClr val="accent1"/>
              </a:buClr>
              <a:buSzPct val="8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endParaRPr lang="ru-RU" sz="1000" dirty="0">
              <a:solidFill>
                <a:srgbClr val="006C3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defTabSz="457200">
              <a:spcBef>
                <a:spcPct val="20000"/>
              </a:spcBef>
              <a:buClr>
                <a:schemeClr val="accent1"/>
              </a:buClr>
              <a:buSzPct val="8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территории района работают </a:t>
            </a:r>
          </a:p>
          <a:p>
            <a:pPr marL="342900" indent="-342900" algn="ctr" defTabSz="457200">
              <a:spcBef>
                <a:spcPct val="20000"/>
              </a:spcBef>
              <a:buClr>
                <a:schemeClr val="accent1"/>
              </a:buClr>
              <a:buSzPct val="8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18 учреждений культурно-досугового типа, </a:t>
            </a:r>
          </a:p>
          <a:p>
            <a:pPr marL="342900" indent="-342900" algn="ctr" defTabSz="457200">
              <a:spcBef>
                <a:spcPct val="20000"/>
              </a:spcBef>
              <a:buClr>
                <a:schemeClr val="accent1"/>
              </a:buClr>
              <a:buSzPct val="8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22 библиотеки </a:t>
            </a:r>
          </a:p>
          <a:p>
            <a:pPr marL="342900" indent="-342900" algn="ctr" defTabSz="457200">
              <a:spcBef>
                <a:spcPct val="20000"/>
              </a:spcBef>
              <a:buClr>
                <a:schemeClr val="accent1"/>
              </a:buClr>
              <a:buSzPct val="8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(МБУК «Каргасокская центральная районная библиотека» и 21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библиотеки-филиалы),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342900" indent="-342900" algn="ctr" defTabSz="457200">
              <a:spcBef>
                <a:spcPct val="20000"/>
              </a:spcBef>
              <a:buClr>
                <a:schemeClr val="accent1"/>
              </a:buClr>
              <a:buSzPct val="8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детская школа искусств, </a:t>
            </a:r>
          </a:p>
          <a:p>
            <a:pPr marL="342900" indent="-342900" algn="ctr" defTabSz="457200">
              <a:spcBef>
                <a:spcPct val="20000"/>
              </a:spcBef>
              <a:buClr>
                <a:schemeClr val="accent1"/>
              </a:buClr>
              <a:buSzPct val="8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музей искусств народов Севера </a:t>
            </a:r>
          </a:p>
          <a:p>
            <a:pPr marL="342900" indent="-342900" algn="ctr" defTabSz="457200">
              <a:spcBef>
                <a:spcPct val="20000"/>
              </a:spcBef>
              <a:buClr>
                <a:schemeClr val="accent1"/>
              </a:buClr>
              <a:buSzPct val="8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филиал Томского областного художественного музея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 descr="B:\Фотографии\2013\Ярмарка 14.09.2013\DSCF0593.JPG"/>
          <p:cNvPicPr/>
          <p:nvPr/>
        </p:nvPicPr>
        <p:blipFill rotWithShape="1">
          <a:blip r:embed="rId2" cstate="print"/>
          <a:srcRect l="8387" t="7309" r="10813" b="14243"/>
          <a:stretch/>
        </p:blipFill>
        <p:spPr bwMode="auto">
          <a:xfrm>
            <a:off x="3949159" y="1959364"/>
            <a:ext cx="2691079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2"/>
          <p:cNvSpPr txBox="1">
            <a:spLocks/>
          </p:cNvSpPr>
          <p:nvPr/>
        </p:nvSpPr>
        <p:spPr>
          <a:xfrm>
            <a:off x="0" y="397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7657" name="Picture 9" descr="http://kargasokrdk.ru/wp-content/uploads/2016/09/%D0%97%D0%B4%D0%B0%D0%BD%D0%B8%D0%B5-%D0%A0%D0%94%D0%9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20" y="1959364"/>
            <a:ext cx="3057420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одзаголовок 6"/>
          <p:cNvSpPr txBox="1">
            <a:spLocks/>
          </p:cNvSpPr>
          <p:nvPr/>
        </p:nvSpPr>
        <p:spPr>
          <a:xfrm>
            <a:off x="565150" y="1114425"/>
            <a:ext cx="6286500" cy="64293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 defTabSz="457200"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42648" y="7632459"/>
            <a:ext cx="5638680" cy="12600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1500" kern="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Уровень фактической обеспеченности учреждениями культуры от нормативной потребности составляет: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1500" kern="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клубами – 90 %, библиотеками – 110 %,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1500" kern="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(2022 год  - 90 % и 110 % соответственно ).</a:t>
            </a:r>
            <a:endParaRPr lang="ru-RU" sz="15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lus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2"/>
          <p:cNvSpPr txBox="1">
            <a:spLocks/>
          </p:cNvSpPr>
          <p:nvPr/>
        </p:nvSpPr>
        <p:spPr bwMode="auto">
          <a:xfrm rot="-5400000">
            <a:off x="-3703433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  <a:p>
            <a:pPr algn="ctr" eaLnBrk="1" hangingPunct="1"/>
            <a:endParaRPr lang="ru-RU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1978" y="3246295"/>
            <a:ext cx="3015282" cy="1366913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на развитие культуры 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 составили 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141,25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 руб. 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–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141,40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 руб.)</a:t>
            </a:r>
          </a:p>
          <a:p>
            <a:pPr algn="ctr" defTabSz="449263" eaLnBrk="1"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План на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157,73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 руб.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endParaRPr lang="ru-RU" dirty="0">
              <a:solidFill>
                <a:srgbClr val="1F6B2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4" name="Прямоугольник 6"/>
          <p:cNvSpPr>
            <a:spLocks noChangeArrowheads="1"/>
          </p:cNvSpPr>
          <p:nvPr/>
        </p:nvSpPr>
        <p:spPr bwMode="auto">
          <a:xfrm>
            <a:off x="3708114" y="1138238"/>
            <a:ext cx="3154654" cy="2462213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 учреждениях культуры работают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158 клубных формирований, из них: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80 – для детей ,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68 –  коллективов самодеятельного народного творчества.</a:t>
            </a:r>
            <a:endParaRPr lang="ru-RU" altLang="ru-RU" sz="14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buFontTx/>
              <a:buNone/>
              <a:defRPr/>
            </a:pP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Участников клубных</a:t>
            </a:r>
          </a:p>
          <a:p>
            <a:pPr algn="ctr" eaLnBrk="1" hangingPunct="1">
              <a:spcBef>
                <a:spcPts val="0"/>
              </a:spcBef>
              <a:buFontTx/>
              <a:buNone/>
              <a:defRPr/>
            </a:pP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формирований – 2 953 чел., из них: </a:t>
            </a:r>
          </a:p>
          <a:p>
            <a:pPr algn="ctr" eaLnBrk="1" hangingPunct="1">
              <a:spcBef>
                <a:spcPts val="0"/>
              </a:spcBef>
              <a:buFontTx/>
              <a:buNone/>
              <a:defRPr/>
            </a:pP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 – 1 554 чел.,</a:t>
            </a:r>
            <a:r>
              <a:rPr lang="ru-RU" sz="1400" dirty="0">
                <a:solidFill>
                  <a:srgbClr val="FF0000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spcBef>
                <a:spcPts val="0"/>
              </a:spcBef>
              <a:buFontTx/>
              <a:buNone/>
              <a:defRPr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 коллективов самодеятельного народного творчества –  2 017 чел. </a:t>
            </a:r>
            <a:endParaRPr lang="ru-RU" altLang="ru-RU" sz="14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B:\Фотографии\2014\2014 День работника внутренних дел\IMG_036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3929" y="1259637"/>
            <a:ext cx="2851168" cy="17281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4105927" y="6518496"/>
            <a:ext cx="2781300" cy="116955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Единый библиотечный фонд составляет  160 тыс. экзем.</a:t>
            </a: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читателей </a:t>
            </a:r>
          </a:p>
          <a:p>
            <a:pPr algn="ctr" eaLnBrk="1" hangingPunct="1">
              <a:defRPr/>
            </a:pP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alt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alt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9 354 </a:t>
            </a: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</a:t>
            </a:r>
          </a:p>
          <a:p>
            <a:pPr algn="ctr" eaLnBrk="1" hangingPunct="1">
              <a:defRPr/>
            </a:pP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работников – 38 чел.</a:t>
            </a:r>
          </a:p>
        </p:txBody>
      </p:sp>
      <p:sp>
        <p:nvSpPr>
          <p:cNvPr id="5130" name="Прямоугольник 2"/>
          <p:cNvSpPr>
            <a:spLocks noChangeArrowheads="1"/>
          </p:cNvSpPr>
          <p:nvPr/>
        </p:nvSpPr>
        <p:spPr bwMode="auto">
          <a:xfrm>
            <a:off x="6532563" y="8853492"/>
            <a:ext cx="3401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138D7AD-7BF7-419D-8AF1-3ED2F18AC5BF}" type="slidenum">
              <a:rPr lang="ru-RU" altLang="ru-RU" sz="1200">
                <a:solidFill>
                  <a:srgbClr val="7F7F7F"/>
                </a:solidFill>
              </a:rPr>
              <a:pPr eaLnBrk="1" hangingPunct="1"/>
              <a:t>26</a:t>
            </a:fld>
            <a:endParaRPr lang="ru-RU" altLang="ru-RU" sz="1200">
              <a:solidFill>
                <a:srgbClr val="7F7F7F"/>
              </a:solidFill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-1" y="22168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05927" y="5414381"/>
            <a:ext cx="2752072" cy="106838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CC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В клубной системе на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01.01.2024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работают </a:t>
            </a:r>
          </a:p>
          <a:p>
            <a:pPr algn="ctr" eaLnBrk="1" hangingPunct="1">
              <a:defRPr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66 специалистов.</a:t>
            </a:r>
            <a:endParaRPr lang="ru-RU" sz="15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28686" name="Picture 14" descr="http://kdsi.tom.ru/wp-content/uploads/2012/05/1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868" y="4835747"/>
            <a:ext cx="3015281" cy="15566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139" name="Picture 16" descr="http://kdsi.tom.ru/wp-content/uploads/2012/05/fon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152" y="7709732"/>
            <a:ext cx="1368152" cy="133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21123" y="6837555"/>
            <a:ext cx="3435181" cy="22621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altLang="ru-RU" sz="15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ДО «Каргасокская ДШИ»</a:t>
            </a:r>
            <a:r>
              <a:rPr lang="ru-RU" altLang="ru-RU" sz="15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реализует  6 отделений: </a:t>
            </a:r>
          </a:p>
          <a:p>
            <a:pPr algn="ctr">
              <a:defRPr/>
            </a:pP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народных инструментов, хорового пения, </a:t>
            </a:r>
            <a:r>
              <a:rPr lang="ru-RU" alt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фортепиано</a:t>
            </a: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хореографии, художественное, раннего эстетического развития. </a:t>
            </a:r>
          </a:p>
          <a:p>
            <a:pPr algn="ctr">
              <a:defRPr/>
            </a:pP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Посещает – 333 </a:t>
            </a:r>
            <a:r>
              <a:rPr lang="ru-RU" alt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воспитанника.</a:t>
            </a:r>
            <a:endParaRPr lang="ru-RU" altLang="ru-RU" sz="1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работников </a:t>
            </a:r>
          </a:p>
          <a:p>
            <a:pPr algn="ctr">
              <a:defRPr/>
            </a:pP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01.01.2024 –25 чел., </a:t>
            </a:r>
          </a:p>
          <a:p>
            <a:pPr algn="ctr">
              <a:defRPr/>
            </a:pP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педагогов – 19 чел.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943" y="3680849"/>
            <a:ext cx="2757699" cy="16354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18180608"/>
      </p:ext>
    </p:extLst>
  </p:cSld>
  <p:clrMapOvr>
    <a:masterClrMapping/>
  </p:clrMapOvr>
  <p:transition>
    <p:strips dir="r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2"/>
          <p:cNvSpPr txBox="1">
            <a:spLocks/>
          </p:cNvSpPr>
          <p:nvPr/>
        </p:nvSpPr>
        <p:spPr bwMode="auto">
          <a:xfrm rot="-5400000">
            <a:off x="-3728243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  <a:p>
            <a:pPr algn="ctr" eaLnBrk="1" hangingPunct="1"/>
            <a:endParaRPr lang="ru-RU" altLang="ru-RU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571501" y="1116013"/>
            <a:ext cx="6286500" cy="9694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900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Музей искусств народов Севера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900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и художественное отделение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900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Детской школы искусств в с. Каргасок</a:t>
            </a:r>
            <a:endParaRPr lang="ru-RU" altLang="ru-RU" sz="1900" dirty="0">
              <a:solidFill>
                <a:srgbClr val="006C31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pic>
        <p:nvPicPr>
          <p:cNvPr id="10" name="Picture 2" descr="C:\Users\Ogogina\Documents\Указ Президента №607 - 2010\Отчет Главы на Думу\за 2013 год\Презентация\Объекты 2013\Школа искусств\объекты 008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44642" y="2250418"/>
            <a:ext cx="2756366" cy="17309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689475" y="5471948"/>
            <a:ext cx="4146173" cy="11695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altLang="ru-RU" sz="1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Фонд музея составляет </a:t>
            </a:r>
          </a:p>
          <a:p>
            <a:pPr algn="ctr" eaLnBrk="1" hangingPunct="1">
              <a:defRPr/>
            </a:pPr>
            <a:r>
              <a:rPr lang="ru-RU" altLang="ru-RU" sz="1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1 246 ед. хранения: </a:t>
            </a:r>
          </a:p>
          <a:p>
            <a:pPr algn="ctr" eaLnBrk="1" hangingPunct="1">
              <a:defRPr/>
            </a:pPr>
            <a:r>
              <a:rPr lang="ru-RU" altLang="ru-RU" sz="1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основной фонд – 962 ед., </a:t>
            </a:r>
          </a:p>
          <a:p>
            <a:pPr algn="ctr" eaLnBrk="1" hangingPunct="1">
              <a:defRPr/>
            </a:pPr>
            <a:r>
              <a:rPr lang="ru-RU" altLang="ru-RU" sz="1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вспомогательный – 284 ед.</a:t>
            </a:r>
          </a:p>
          <a:p>
            <a:pPr algn="ctr" eaLnBrk="1" hangingPunct="1">
              <a:defRPr/>
            </a:pPr>
            <a:endParaRPr lang="ru-RU" altLang="ru-RU" sz="1400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3" name="Прямоугольник 2"/>
          <p:cNvSpPr>
            <a:spLocks noChangeArrowheads="1"/>
          </p:cNvSpPr>
          <p:nvPr/>
        </p:nvSpPr>
        <p:spPr bwMode="auto">
          <a:xfrm>
            <a:off x="6534150" y="8815392"/>
            <a:ext cx="336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53BD37E-55EC-473A-9628-E083AD777BDC}" type="slidenum">
              <a:rPr lang="ru-RU" altLang="ru-RU" sz="1200">
                <a:solidFill>
                  <a:srgbClr val="7F7F7F"/>
                </a:solidFill>
              </a:rPr>
              <a:pPr eaLnBrk="1" hangingPunct="1"/>
              <a:t>27</a:t>
            </a:fld>
            <a:endParaRPr lang="ru-RU" altLang="ru-RU" sz="1200">
              <a:solidFill>
                <a:srgbClr val="7F7F7F"/>
              </a:solidFill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8906" y="397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3670249" y="2294095"/>
            <a:ext cx="3032176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altLang="ru-RU" sz="1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Исторические факты:</a:t>
            </a:r>
          </a:p>
          <a:p>
            <a:pPr algn="ctr">
              <a:defRPr/>
            </a:pPr>
            <a:r>
              <a:rPr lang="ru-RU" altLang="ru-RU" sz="1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Строительство здания начато</a:t>
            </a:r>
          </a:p>
          <a:p>
            <a:pPr algn="ctr">
              <a:defRPr/>
            </a:pPr>
            <a:r>
              <a:rPr lang="ru-RU" altLang="ru-RU" sz="1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1932 г., закончено в 1934 г.,</a:t>
            </a:r>
          </a:p>
          <a:p>
            <a:pPr algn="ctr">
              <a:defRPr/>
            </a:pPr>
            <a:r>
              <a:rPr lang="ru-RU" altLang="ru-RU" sz="1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введено в эксплуатацию в 1937 г.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91701" y="6692171"/>
            <a:ext cx="602082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14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фонде музея хранятся предметы старины и быта, </a:t>
            </a:r>
            <a:r>
              <a:rPr lang="ru-RU" sz="1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живопись, графика, декоративно прикладное творчество, в т. ч. коренных народов Севера.</a:t>
            </a:r>
            <a:endParaRPr lang="ru-RU" altLang="ru-RU" sz="1400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8010" y="4040672"/>
            <a:ext cx="2935006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1400" dirty="0">
                <a:solidFill>
                  <a:srgbClr val="663300"/>
                </a:solidFill>
                <a:latin typeface="Cambria" panose="02040503050406030204" pitchFamily="18" charset="0"/>
                <a:cs typeface="Times New Roman" pitchFamily="18" charset="0"/>
              </a:rPr>
              <a:t>В 2023 году проведено</a:t>
            </a:r>
          </a:p>
          <a:p>
            <a:pPr algn="ctr" eaLnBrk="1" hangingPunct="1">
              <a:defRPr/>
            </a:pPr>
            <a:r>
              <a:rPr lang="ru-RU" sz="1400" dirty="0">
                <a:solidFill>
                  <a:srgbClr val="663300"/>
                </a:solidFill>
                <a:latin typeface="Cambria" panose="02040503050406030204" pitchFamily="18" charset="0"/>
                <a:cs typeface="Times New Roman" pitchFamily="18" charset="0"/>
              </a:rPr>
              <a:t> 15 выставок, </a:t>
            </a:r>
          </a:p>
          <a:p>
            <a:pPr algn="ctr" eaLnBrk="1" hangingPunct="1">
              <a:defRPr/>
            </a:pPr>
            <a:r>
              <a:rPr lang="ru-RU" sz="1400" dirty="0">
                <a:solidFill>
                  <a:srgbClr val="663300"/>
                </a:solidFill>
                <a:latin typeface="Cambria" panose="02040503050406030204" pitchFamily="18" charset="0"/>
                <a:cs typeface="Times New Roman" pitchFamily="18" charset="0"/>
              </a:rPr>
              <a:t>62 экскурсии и </a:t>
            </a:r>
          </a:p>
          <a:p>
            <a:pPr algn="ctr" eaLnBrk="1" hangingPunct="1">
              <a:defRPr/>
            </a:pPr>
            <a:r>
              <a:rPr lang="ru-RU" sz="1400" dirty="0">
                <a:solidFill>
                  <a:srgbClr val="663300"/>
                </a:solidFill>
                <a:latin typeface="Cambria" panose="02040503050406030204" pitchFamily="18" charset="0"/>
                <a:cs typeface="Times New Roman" pitchFamily="18" charset="0"/>
              </a:rPr>
              <a:t>50 тематических мероприятий.</a:t>
            </a:r>
          </a:p>
          <a:p>
            <a:pPr algn="ctr" eaLnBrk="1" hangingPunct="1">
              <a:defRPr/>
            </a:pPr>
            <a:endParaRPr lang="ru-RU" sz="1400" dirty="0">
              <a:solidFill>
                <a:srgbClr val="663300"/>
              </a:solidFill>
              <a:latin typeface="Cambria" panose="02040503050406030204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sz="1400" dirty="0">
              <a:solidFill>
                <a:srgbClr val="663300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70250" y="3378620"/>
            <a:ext cx="3032176" cy="80970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музей посещают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 </a:t>
            </a:r>
            <a:r>
              <a:rPr lang="ru-RU" altLang="ru-RU" sz="1400" kern="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4 000 </a:t>
            </a:r>
            <a:r>
              <a:rPr lang="ru-RU" altLang="ru-RU" sz="14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r>
              <a:rPr lang="ru-RU" altLang="ru-RU" sz="14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33" name="Picture 13" descr="http://obzor.westsib.ru/data/images/news_2013/08/muzei/img_91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9201" y="7487004"/>
            <a:ext cx="1950274" cy="13326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735" name="Picture 15" descr="http://artmuseumtomsk.ru/photo/big/45/6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3480" y="4172470"/>
            <a:ext cx="1664369" cy="11464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010" y="7482790"/>
            <a:ext cx="1998902" cy="13326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3737" y="7457354"/>
            <a:ext cx="1862540" cy="13580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848" y="5406393"/>
            <a:ext cx="1858549" cy="12802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985" y="4237775"/>
            <a:ext cx="1696526" cy="116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04162"/>
      </p:ext>
    </p:extLst>
  </p:cSld>
  <p:clrMapOvr>
    <a:masterClrMapping/>
  </p:clrMapOvr>
  <p:transition>
    <p:strips dir="r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2"/>
          <p:cNvSpPr txBox="1">
            <a:spLocks/>
          </p:cNvSpPr>
          <p:nvPr/>
        </p:nvSpPr>
        <p:spPr bwMode="auto">
          <a:xfrm rot="16200000">
            <a:off x="-3690143" y="4843859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СПОРТ</a:t>
            </a:r>
          </a:p>
        </p:txBody>
      </p:sp>
      <p:sp>
        <p:nvSpPr>
          <p:cNvPr id="44035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453190" y="8658226"/>
            <a:ext cx="384175" cy="48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32" indent="-285744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971" indent="-228594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160" indent="-228594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349" indent="-228594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537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726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914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103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fld id="{EC5A7C12-C44A-4DDB-92BC-8E2E04A3FDE3}" type="slidenum">
              <a:rPr lang="ru-RU" altLang="ru-RU" sz="120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buNone/>
              </a:pPr>
              <a:t>28</a:t>
            </a:fld>
            <a:endParaRPr lang="ru-RU" altLang="ru-RU" sz="1200">
              <a:solidFill>
                <a:srgbClr val="898989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defTabSz="914377"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/>
              <a:cs typeface="Arial" panose="020B0604020202020204" pitchFamily="34" charset="0"/>
            </a:endParaRPr>
          </a:p>
        </p:txBody>
      </p:sp>
      <p:sp>
        <p:nvSpPr>
          <p:cNvPr id="44037" name="Номер слайда 6"/>
          <p:cNvSpPr txBox="1">
            <a:spLocks/>
          </p:cNvSpPr>
          <p:nvPr/>
        </p:nvSpPr>
        <p:spPr bwMode="auto">
          <a:xfrm>
            <a:off x="6453189" y="8658226"/>
            <a:ext cx="38893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914377" fontAlgn="base">
              <a:spcBef>
                <a:spcPct val="0"/>
              </a:spcBef>
              <a:spcAft>
                <a:spcPct val="0"/>
              </a:spcAft>
              <a:buNone/>
            </a:pPr>
            <a:fld id="{002D512B-FB5C-4413-868E-2618008045E1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r" defTabSz="914377" fontAlgn="base">
                <a:spcBef>
                  <a:spcPct val="0"/>
                </a:spcBef>
                <a:spcAft>
                  <a:spcPct val="0"/>
                </a:spcAft>
                <a:buNone/>
              </a:pPr>
              <a:t>28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38100" y="-11541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defTabSz="914377"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79646">
                  <a:lumMod val="60000"/>
                  <a:lumOff val="4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039" name="Picture 14" descr="http://liozno.edu.by/ru/sm_full.aspx?guid=767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6" y="7700963"/>
            <a:ext cx="44069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609601" y="4988893"/>
            <a:ext cx="2819399" cy="168910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6C3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</a:rPr>
              <a:t>Израсходовано на развитие физической культуры и спорта в 2023 году – </a:t>
            </a:r>
            <a:r>
              <a:rPr lang="ru-RU" sz="16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71 239,5 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</a:rPr>
              <a:t>тыс. руб.</a:t>
            </a:r>
          </a:p>
          <a:p>
            <a:pPr algn="ctr" defTabSz="914377">
              <a:defRPr/>
            </a:pP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</a:rPr>
              <a:t>(</a:t>
            </a:r>
            <a:r>
              <a:rPr lang="ru-RU" sz="16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в 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</a:rPr>
              <a:t>2022 году </a:t>
            </a:r>
          </a:p>
          <a:p>
            <a:pPr algn="ctr" defTabSz="914377">
              <a:defRPr/>
            </a:pP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</a:rPr>
              <a:t>– </a:t>
            </a:r>
            <a:r>
              <a:rPr lang="ru-RU" sz="16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39 921,8 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</a:rPr>
              <a:t>тыс. руб.)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9554" y="6924299"/>
            <a:ext cx="5876927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ctr" defTabSz="914377">
              <a:defRPr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cs typeface="Arial" charset="0"/>
              </a:rPr>
              <a:t>Доля населения, систематически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cs typeface="Arial" charset="0"/>
              </a:rPr>
              <a:t>занимающегося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cs typeface="Arial" charset="0"/>
              </a:rPr>
              <a:t>физической культурой и спортом в районе за 2023 год – 45 %</a:t>
            </a:r>
          </a:p>
          <a:p>
            <a:pPr algn="ctr" defTabSz="914377">
              <a:defRPr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cs typeface="Arial" charset="0"/>
              </a:rPr>
              <a:t>(2022 год – 44,15 %)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017" y="4988892"/>
            <a:ext cx="3030051" cy="1664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33CC33"/>
            </a:solidFill>
            <a:miter lim="800000"/>
          </a:ln>
          <a:effectLst>
            <a:glow rad="101600">
              <a:srgbClr val="FFFF00">
                <a:alpha val="60000"/>
              </a:srgb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88976" y="1200080"/>
            <a:ext cx="6094413" cy="128368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046" name="TextBox 6"/>
          <p:cNvSpPr txBox="1">
            <a:spLocks noChangeArrowheads="1"/>
          </p:cNvSpPr>
          <p:nvPr/>
        </p:nvSpPr>
        <p:spPr bwMode="auto">
          <a:xfrm>
            <a:off x="614364" y="1187624"/>
            <a:ext cx="6243637" cy="122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buNone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2023 году в рамках участия в региональном проекте «Спорт – норма жизни» приобретены и установлены 2 комплекта  малобюджетных спортивных площадок по месту жительства и учебы в п.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Мыльджино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с. Каргасок, общей стоимостью –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784,00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тыс. руб.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34" y="2698794"/>
            <a:ext cx="2902712" cy="18927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CC00"/>
            </a:solidFill>
            <a:miter lim="800000"/>
          </a:ln>
          <a:effectLst>
            <a:glow rad="101600">
              <a:srgbClr val="FFFF00">
                <a:alpha val="60000"/>
              </a:srgb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951088" y="2610787"/>
            <a:ext cx="2832301" cy="2009061"/>
          </a:xfrm>
          <a:prstGeom prst="round2DiagRect">
            <a:avLst/>
          </a:prstGeom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ru-RU" alt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Фактическая </a:t>
            </a:r>
            <a:r>
              <a:rPr lang="ru-RU" alt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площадь плоскостных спортивных сооружений – 29 804 кв. м.</a:t>
            </a:r>
          </a:p>
          <a:p>
            <a:pPr algn="ctr" defTabSz="914377">
              <a:defRPr/>
            </a:pPr>
            <a:r>
              <a:rPr lang="ru-RU" alt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площадь спортивных залов 2 876 кв. м. 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6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6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867351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2"/>
          <p:cNvSpPr txBox="1">
            <a:spLocks/>
          </p:cNvSpPr>
          <p:nvPr/>
        </p:nvSpPr>
        <p:spPr bwMode="auto">
          <a:xfrm rot="16200000">
            <a:off x="-3728243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КАПИТАЛЬНЫЕ  ВЛОЖЕНИЯ</a:t>
            </a: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6084" name="Номер слайда 6"/>
          <p:cNvSpPr txBox="1">
            <a:spLocks/>
          </p:cNvSpPr>
          <p:nvPr/>
        </p:nvSpPr>
        <p:spPr bwMode="auto">
          <a:xfrm>
            <a:off x="6483350" y="8718550"/>
            <a:ext cx="4064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B6BE3447-6F7E-4633-96E3-EAE4B76CA93D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1588" y="-1979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1254" y="1114429"/>
            <a:ext cx="5184775" cy="6762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i="1" u="sng" cap="all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3" dir="5400000" sy="-100000" algn="bl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Капитальные вложения</a:t>
            </a:r>
            <a:endParaRPr lang="ru-RU" sz="2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3" dir="5400000" sy="-100000" algn="bl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hangingPunct="1">
              <a:defRPr/>
            </a:pPr>
            <a:r>
              <a:rPr lang="ru-RU" sz="1400" b="1" dirty="0">
                <a:cs typeface="Arial" charset="0"/>
              </a:rPr>
              <a:t>(млн рублей)</a:t>
            </a:r>
            <a:endParaRPr lang="ru-RU" sz="1400" dirty="0"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4675" y="5122867"/>
            <a:ext cx="6286500" cy="35855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ru-RU" sz="14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sz="1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sz="1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году бюджет муниципального образования «Каргасокский район» утвержден в программном формате</a:t>
            </a:r>
            <a:r>
              <a:rPr lang="ru-RU" sz="13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defRPr/>
            </a:pPr>
            <a:endParaRPr lang="ru-RU" sz="3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МО «Каргасокский район» в 2023 году действовало 9 муниципальных программ (37 подпрограмм). </a:t>
            </a:r>
          </a:p>
          <a:p>
            <a:pPr algn="just" eaLnBrk="1" hangingPunct="1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 eaLnBrk="1" hangingPunct="1">
              <a:defRPr/>
            </a:pP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программ были выполнены следующие (основные) мероприятия:</a:t>
            </a:r>
          </a:p>
          <a:p>
            <a:pPr marL="214313" indent="-214313" algn="just">
              <a:buFont typeface="Wingdings" panose="05000000000000000000" pitchFamily="2" charset="2"/>
              <a:buChar char="Ø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улучшили свои жилищные условия 4 семьи, финансирование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составило         1 279,20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 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.: ФБ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707,02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 ОБ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245,21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 РБ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326,95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</a:p>
          <a:p>
            <a:pPr marL="214313" indent="-214313" algn="just">
              <a:buFont typeface="Wingdings" panose="05000000000000000000" pitchFamily="2" charset="2"/>
              <a:buChar char="Ø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улучшила свои жилищные условия 1 семья молодых специалистов, финансирование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составило 491,28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 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.: ФБ -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54,25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 ОБ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196,64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 РБ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240,37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14313" indent="-214313" algn="just">
              <a:buFont typeface="Wingdings" panose="05000000000000000000" pitchFamily="2" charset="2"/>
              <a:buChar char="Ø"/>
              <a:defRPr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algn="just">
              <a:buFont typeface="Wingdings" panose="05000000000000000000" pitchFamily="2" charset="2"/>
              <a:buChar char="Ø"/>
              <a:defRPr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00000000-0008-0000-06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7928009"/>
              </p:ext>
            </p:extLst>
          </p:nvPr>
        </p:nvGraphicFramePr>
        <p:xfrm>
          <a:off x="836712" y="1800790"/>
          <a:ext cx="5760640" cy="3311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2"/>
          <p:cNvSpPr txBox="1">
            <a:spLocks/>
          </p:cNvSpPr>
          <p:nvPr/>
        </p:nvSpPr>
        <p:spPr bwMode="auto">
          <a:xfrm rot="-5400000">
            <a:off x="-3725068" y="4841082"/>
            <a:ext cx="8027987" cy="57785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ОРГАНЫ МЕСТНОГО САМОУПРАВЛЕНИЯ</a:t>
            </a:r>
          </a:p>
        </p:txBody>
      </p:sp>
      <p:sp>
        <p:nvSpPr>
          <p:cNvPr id="7171" name="Прямоугольник 17"/>
          <p:cNvSpPr>
            <a:spLocks noChangeArrowheads="1"/>
          </p:cNvSpPr>
          <p:nvPr/>
        </p:nvSpPr>
        <p:spPr bwMode="auto">
          <a:xfrm>
            <a:off x="573088" y="1006479"/>
            <a:ext cx="6280150" cy="725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КАРГАСОКСКОГО РАЙОНА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Почтовый адрес: 636700, Томская область,  с. Каргасок,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Пушкина, д.31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8 (38</a:t>
            </a:r>
            <a:r>
              <a:rPr lang="en-US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253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2-</a:t>
            </a:r>
            <a:r>
              <a:rPr lang="en-US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Факс: 8 (38</a:t>
            </a:r>
            <a:r>
              <a:rPr lang="en-US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253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2-</a:t>
            </a:r>
            <a:r>
              <a:rPr lang="en-US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endParaRPr lang="ru-RU" alt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адрес: </a:t>
            </a:r>
            <a:r>
              <a:rPr lang="en-US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kargadm@tomsk.gov.ru</a:t>
            </a:r>
            <a:endParaRPr lang="ru-RU" alt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</a:t>
            </a: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сайт:</a:t>
            </a:r>
            <a:r>
              <a:rPr lang="ru-RU" altLang="ru-RU" sz="1400" dirty="0">
                <a:latin typeface="Candara" panose="020E0502030303020204" pitchFamily="34" charset="0"/>
              </a:rPr>
              <a:t> </a:t>
            </a: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http://www.kargasok.ru</a:t>
            </a:r>
            <a:endParaRPr lang="ru-RU" alt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Каргасокского района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Ащеулов Андрей Петрович, год рождения – 1972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Срок полномочий: февраль 2023 г. – февраль 2028 г.</a:t>
            </a:r>
            <a:endParaRPr lang="en-US" altLang="ru-RU" sz="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35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Исполняющий обязанности заместителя </a:t>
            </a:r>
            <a:r>
              <a:rPr lang="ru-RU" altLang="ru-RU" sz="13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Главы Каргасокского района по вопросам жизнеобеспечения – начальник отдела жизнеобеспечения </a:t>
            </a:r>
            <a:r>
              <a:rPr lang="ru-RU" altLang="ru-RU" sz="135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района - </a:t>
            </a:r>
            <a:r>
              <a:rPr lang="ru-RU" altLang="ru-RU" sz="135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Шевченко Вита Валерьевна, телефон: </a:t>
            </a:r>
            <a:r>
              <a:rPr lang="ru-RU" altLang="ru-RU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(38253) 2-18-84; </a:t>
            </a:r>
            <a:endParaRPr lang="ru-RU" altLang="ru-RU" sz="135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Заместитель Главы Каргасокского района по экономике – </a:t>
            </a: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Коньшина Оксана 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Владимировна, т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елефон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8 (38253) 2-16-07;</a:t>
            </a:r>
            <a:endParaRPr lang="ru-RU" altLang="ru-RU" sz="1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Times New Roman" panose="02020603050405020304" pitchFamily="18" charset="0"/>
              </a:rPr>
              <a:t>Заместитель Главы Каргасокского района по социальным вопросам – начальник отдела по социальной </a:t>
            </a:r>
            <a:r>
              <a:rPr lang="ru-RU" altLang="ru-RU" sz="1400" b="1" dirty="0" smtClean="0">
                <a:latin typeface="Times New Roman" panose="02020603050405020304" pitchFamily="18" charset="0"/>
              </a:rPr>
              <a:t>работе - </a:t>
            </a:r>
            <a:endParaRPr lang="ru-RU" altLang="ru-RU" sz="1400" b="1" dirty="0"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imes New Roman" panose="02020603050405020304" pitchFamily="18" charset="0"/>
              </a:rPr>
              <a:t>Шамраев  Александр </a:t>
            </a:r>
            <a:r>
              <a:rPr lang="ru-RU" altLang="ru-RU" sz="1400" dirty="0" smtClean="0">
                <a:latin typeface="Times New Roman" panose="02020603050405020304" pitchFamily="18" charset="0"/>
              </a:rPr>
              <a:t>Федорович, т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елефон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(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38253) 2-32-66; </a:t>
            </a: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Главы Каргасокского района по общественной безопасности – начальник отдела общественной безопасности – </a:t>
            </a:r>
            <a:endParaRPr lang="ru-RU" altLang="ru-RU" sz="1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Герасимов 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Иванович,  телефон 8 (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38253) 2-16-61;</a:t>
            </a:r>
            <a:endParaRPr lang="ru-RU" altLang="ru-RU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Times New Roman" panose="02020603050405020304" pitchFamily="18" charset="0"/>
              </a:rPr>
              <a:t>Управляющий делами – </a:t>
            </a:r>
            <a:endParaRPr lang="ru-RU" altLang="ru-RU" sz="1400" b="1" dirty="0" smtClean="0"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 smtClean="0">
                <a:latin typeface="Times New Roman" panose="02020603050405020304" pitchFamily="18" charset="0"/>
              </a:rPr>
              <a:t>Кожухарь </a:t>
            </a:r>
            <a:r>
              <a:rPr lang="ru-RU" altLang="ru-RU" sz="1400" dirty="0">
                <a:latin typeface="Times New Roman" panose="02020603050405020304" pitchFamily="18" charset="0"/>
              </a:rPr>
              <a:t>Анжелика </a:t>
            </a:r>
            <a:r>
              <a:rPr lang="ru-RU" altLang="ru-RU" sz="1400" dirty="0" err="1" smtClean="0">
                <a:latin typeface="Times New Roman" panose="02020603050405020304" pitchFamily="18" charset="0"/>
              </a:rPr>
              <a:t>Зиннуровна</a:t>
            </a:r>
            <a:r>
              <a:rPr lang="ru-RU" altLang="ru-RU" sz="1400" dirty="0" smtClean="0">
                <a:latin typeface="Times New Roman" panose="02020603050405020304" pitchFamily="18" charset="0"/>
              </a:rPr>
              <a:t>, телефон 8 (</a:t>
            </a:r>
            <a:r>
              <a:rPr lang="ru-RU" altLang="ru-RU" sz="1400" dirty="0">
                <a:latin typeface="Times New Roman" panose="02020603050405020304" pitchFamily="18" charset="0"/>
              </a:rPr>
              <a:t>38253) 2-31-69</a:t>
            </a:r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ДУМА КАРГАСОКСКОГО РАЙОНА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Почтовый адрес: 636700, Томская область ,  с. Каргасок,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Пушкина, 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д.31, электронный 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 </a:t>
            </a:r>
            <a:r>
              <a:rPr lang="en-US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duma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_</a:t>
            </a:r>
            <a:r>
              <a:rPr lang="en-US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kargasok@mail.ru</a:t>
            </a:r>
            <a:endParaRPr lang="ru-RU" alt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8 (38</a:t>
            </a:r>
            <a:r>
              <a:rPr lang="en-US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253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2-19-08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Председатель Думы Каргасокского района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Хлопотной 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Михаил Владимирович, год рождения – 1968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Дата избрания: </a:t>
            </a:r>
            <a:r>
              <a:rPr lang="ru-RU" altLang="ru-RU" sz="1400" dirty="0">
                <a:latin typeface="Times New Roman" panose="02020603050405020304" pitchFamily="18" charset="0"/>
              </a:rPr>
              <a:t>2023 год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0" y="0"/>
            <a:ext cx="6858000" cy="1013223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173" name="Picture 8" descr="C:\Users\lezhninaiu\Desktop\Каргасок\ANDREI_ASHCHEULOV_sma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667" y="1138238"/>
            <a:ext cx="1552575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0550" y="8131175"/>
            <a:ext cx="6281738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Удовлетворенность населения деятельностью органов </a:t>
            </a:r>
            <a:r>
              <a:rPr lang="ru-RU" alt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 самоуправления Каргасокского района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(%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числа опрошенных)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alt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– </a:t>
            </a:r>
            <a:r>
              <a:rPr lang="ru-RU" alt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40,79%; 2021г</a:t>
            </a:r>
            <a:r>
              <a:rPr lang="ru-RU" alt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51,76%, 2022 </a:t>
            </a:r>
            <a:r>
              <a:rPr lang="ru-RU" alt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– </a:t>
            </a:r>
            <a:r>
              <a:rPr lang="ru-RU" alt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51,59 </a:t>
            </a:r>
            <a:r>
              <a:rPr lang="ru-RU" alt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%, </a:t>
            </a:r>
            <a:r>
              <a:rPr lang="ru-RU" alt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alt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alt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51,24 </a:t>
            </a:r>
            <a:r>
              <a:rPr lang="ru-RU" alt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%.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fld id="{82FF261A-094D-401D-B6C2-7AE75E35B848}" type="slidenum">
              <a:rPr lang="ru-RU" altLang="ru-RU" sz="1400" b="1">
                <a:solidFill>
                  <a:srgbClr val="7F7F7F"/>
                </a:solidFill>
                <a:latin typeface="Candara" panose="020E0502030303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t>3</a:t>
            </a:fld>
            <a:endParaRPr lang="ru-RU" altLang="ru-RU" sz="1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76" y="6212545"/>
            <a:ext cx="1364161" cy="18158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2"/>
          <p:cNvSpPr txBox="1">
            <a:spLocks/>
          </p:cNvSpPr>
          <p:nvPr/>
        </p:nvSpPr>
        <p:spPr bwMode="auto">
          <a:xfrm rot="-5400000">
            <a:off x="-3728243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КАПИТАЛЬНЫЕ  ВЛОЖЕНИЯ</a:t>
            </a: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7652" name="TextBox 5"/>
          <p:cNvSpPr txBox="1">
            <a:spLocks noChangeArrowheads="1"/>
          </p:cNvSpPr>
          <p:nvPr/>
        </p:nvSpPr>
        <p:spPr bwMode="auto">
          <a:xfrm>
            <a:off x="528155" y="1275795"/>
            <a:ext cx="6284913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1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Объекты муниципальной собственности </a:t>
            </a:r>
            <a:r>
              <a:rPr lang="ru-RU" altLang="ru-RU" sz="2100" b="1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altLang="ru-RU" sz="21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года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600" u="sng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600" u="sng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600" u="sng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600" u="sng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600" u="sng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600" u="sng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600" u="sng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600" u="sng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600" u="sng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600" u="sng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600" u="sng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600" u="sng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endParaRPr lang="ru-RU" altLang="ru-RU" sz="1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endParaRPr lang="ru-RU" altLang="ru-RU" sz="1500" dirty="0">
              <a:solidFill>
                <a:srgbClr val="006C3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09" name="Номер слайда 6"/>
          <p:cNvSpPr txBox="1">
            <a:spLocks/>
          </p:cNvSpPr>
          <p:nvPr/>
        </p:nvSpPr>
        <p:spPr bwMode="auto">
          <a:xfrm>
            <a:off x="6483350" y="8718550"/>
            <a:ext cx="4064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92F468FC-2909-4E36-8193-4A45809AD0E3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1588" y="-1979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7112" name="TextBox 6"/>
          <p:cNvSpPr txBox="1">
            <a:spLocks noChangeArrowheads="1"/>
          </p:cNvSpPr>
          <p:nvPr/>
        </p:nvSpPr>
        <p:spPr bwMode="auto">
          <a:xfrm>
            <a:off x="571500" y="1827213"/>
            <a:ext cx="58102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ru-RU" altLang="ru-RU" sz="1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 программе «Формирование современной городской среды на территории Каргасокского района» в с. Каргасок осуществлено строительство </a:t>
            </a:r>
            <a:r>
              <a:rPr lang="ru-RU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Сквера </a:t>
            </a:r>
            <a:r>
              <a:rPr lang="ru-RU" sz="1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набережной реки Обь по ул. </a:t>
            </a:r>
            <a:r>
              <a:rPr lang="ru-RU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Пушкина.</a:t>
            </a: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ru-RU" altLang="ru-RU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Объем </a:t>
            </a:r>
            <a:r>
              <a:rPr lang="ru-RU" altLang="ru-RU" sz="1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финансирования в 2023 году составил: 26 </a:t>
            </a:r>
            <a:r>
              <a:rPr lang="ru-RU" altLang="ru-RU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074,20 </a:t>
            </a:r>
            <a:r>
              <a:rPr lang="ru-RU" altLang="ru-RU" sz="1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тыс. руб.  (РБ – 15 </a:t>
            </a:r>
            <a:r>
              <a:rPr lang="ru-RU" altLang="ru-RU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270,40 </a:t>
            </a:r>
            <a:r>
              <a:rPr lang="ru-RU" altLang="ru-RU" sz="1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тыс. руб., ОБ – </a:t>
            </a:r>
            <a:r>
              <a:rPr lang="ru-RU" altLang="ru-RU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324,10 </a:t>
            </a:r>
            <a:r>
              <a:rPr lang="ru-RU" altLang="ru-RU" sz="1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тыс. руб., ФБ – 10 </a:t>
            </a:r>
            <a:r>
              <a:rPr lang="ru-RU" altLang="ru-RU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479,70 </a:t>
            </a:r>
            <a:r>
              <a:rPr lang="ru-RU" altLang="ru-RU" sz="1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тыс. руб.).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599" y="3079199"/>
            <a:ext cx="2952328" cy="2395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7" t="-963" r="9939"/>
          <a:stretch/>
        </p:blipFill>
        <p:spPr>
          <a:xfrm>
            <a:off x="571500" y="5615892"/>
            <a:ext cx="3040427" cy="1928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5" r="17029"/>
          <a:stretch/>
        </p:blipFill>
        <p:spPr>
          <a:xfrm>
            <a:off x="3845527" y="5674420"/>
            <a:ext cx="2841023" cy="1811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771" y="7476308"/>
            <a:ext cx="2700156" cy="1661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2"/>
          <p:cNvSpPr txBox="1">
            <a:spLocks/>
          </p:cNvSpPr>
          <p:nvPr/>
        </p:nvSpPr>
        <p:spPr bwMode="auto">
          <a:xfrm rot="-5400000">
            <a:off x="-3728243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КАПИТАЛЬНЫЕ  ВЛОЖЕНИЯ</a:t>
            </a: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7652" name="TextBox 5"/>
          <p:cNvSpPr txBox="1">
            <a:spLocks noChangeArrowheads="1"/>
          </p:cNvSpPr>
          <p:nvPr/>
        </p:nvSpPr>
        <p:spPr bwMode="auto">
          <a:xfrm>
            <a:off x="604838" y="1403350"/>
            <a:ext cx="6284912" cy="6855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Объекты капитального ремонта</a:t>
            </a:r>
            <a:r>
              <a:rPr lang="ru-RU" altLang="ru-RU" sz="2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ru-RU" altLang="ru-RU" sz="20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marL="214313" indent="-214313" algn="ctr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ru-RU" alt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бъекты образования</a:t>
            </a:r>
          </a:p>
          <a:p>
            <a:pPr marL="214313" indent="-214313" algn="ctr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здания </a:t>
            </a:r>
            <a:endParaRPr lang="ru-RU" sz="1600" b="1" dirty="0" smtClean="0">
              <a:solidFill>
                <a:srgbClr val="006C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ru-RU" sz="1600" b="1" dirty="0" smtClean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sz="16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 smtClean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Каргасокская СОШ №2» (ПСД)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(финансирование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размере – 1 050,00 тыс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руб.).</a:t>
            </a:r>
            <a:endParaRPr lang="ru-RU" sz="1600" b="1" dirty="0">
              <a:solidFill>
                <a:srgbClr val="006C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МБОУ «КСОШ-интернат №1» 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(финансирование в размере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588,31 тыс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руб.).</a:t>
            </a:r>
          </a:p>
          <a:p>
            <a:pPr marL="214313" indent="-214313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</a:t>
            </a:r>
            <a:r>
              <a:rPr lang="ru-RU" sz="1600" b="1" dirty="0" smtClean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спортивного зала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ru-RU" sz="1600" b="1" dirty="0" smtClean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МКОУ </a:t>
            </a:r>
            <a:r>
              <a:rPr lang="ru-RU" sz="16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«Павловская ООШ»  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(финансирование в размере –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25 144,74 тыс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руб.).</a:t>
            </a:r>
          </a:p>
          <a:p>
            <a:pPr marL="214313" indent="-214313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МКОУ «</a:t>
            </a:r>
            <a:r>
              <a:rPr lang="ru-RU" sz="1600" b="1" dirty="0" err="1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Тымская</a:t>
            </a:r>
            <a:r>
              <a:rPr lang="ru-RU" sz="16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ООШ» </a:t>
            </a:r>
            <a:r>
              <a:rPr lang="ru-RU" sz="1600" b="1" dirty="0" smtClean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(ПСД)</a:t>
            </a:r>
            <a:endParaRPr lang="ru-RU" sz="1600" b="1" dirty="0">
              <a:solidFill>
                <a:srgbClr val="006C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(финансирование в размере –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2 795,00 тыс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руб.).</a:t>
            </a:r>
          </a:p>
          <a:p>
            <a:pPr marL="214313" lvl="0" indent="-214313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МКОУ </a:t>
            </a:r>
            <a:r>
              <a:rPr lang="ru-RU" sz="1600" b="1" dirty="0" smtClean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«Сосновская ООШ» (ПСД)</a:t>
            </a:r>
            <a:endParaRPr lang="ru-RU" sz="1600" b="1" dirty="0">
              <a:solidFill>
                <a:srgbClr val="006C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1" hangingPunct="1">
              <a:spcBef>
                <a:spcPct val="0"/>
              </a:spcBef>
              <a:buNone/>
              <a:defRPr/>
            </a:pP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(финансирование в размере –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1 580,00 тыс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руб.).</a:t>
            </a:r>
          </a:p>
          <a:p>
            <a:pPr marL="214313" lvl="0" indent="-214313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</a:t>
            </a:r>
            <a:r>
              <a:rPr lang="ru-RU" sz="1600" b="1" dirty="0" smtClean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МКОУ «</a:t>
            </a:r>
            <a:r>
              <a:rPr lang="ru-RU" sz="1600" b="1" dirty="0" err="1" smtClean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</a:t>
            </a:r>
            <a:r>
              <a:rPr lang="ru-RU" sz="1600" b="1" dirty="0" smtClean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600" b="1" dirty="0" err="1" smtClean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Тымская</a:t>
            </a:r>
            <a:r>
              <a:rPr lang="ru-RU" sz="1600" b="1" dirty="0" smtClean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ООШ»</a:t>
            </a:r>
            <a:endParaRPr lang="ru-RU" sz="1600" b="1" dirty="0">
              <a:solidFill>
                <a:srgbClr val="006C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1" hangingPunct="1">
              <a:spcBef>
                <a:spcPct val="0"/>
              </a:spcBef>
              <a:buNone/>
              <a:defRPr/>
            </a:pP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(финансирование в размере –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1 170,56 тыс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руб.).</a:t>
            </a:r>
          </a:p>
          <a:p>
            <a:pPr lvl="0" eaLnBrk="1" hangingPunct="1">
              <a:spcBef>
                <a:spcPct val="0"/>
              </a:spcBef>
              <a:buNone/>
              <a:defRPr/>
            </a:pP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algn="ctr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культуры</a:t>
            </a:r>
          </a:p>
          <a:p>
            <a:pPr algn="just">
              <a:spcBef>
                <a:spcPts val="0"/>
              </a:spcBef>
              <a:buNone/>
              <a:defRPr/>
            </a:pP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здания МБУК «Каргасокский РДК» 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(финансирование в размере –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6 000,00 тыс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руб.) </a:t>
            </a:r>
          </a:p>
          <a:p>
            <a:pPr algn="ctr">
              <a:spcBef>
                <a:spcPts val="0"/>
              </a:spcBef>
              <a:buNone/>
              <a:defRPr/>
            </a:pPr>
            <a:r>
              <a:rPr lang="ru-RU" sz="14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ts val="0"/>
              </a:spcBef>
              <a:buNone/>
              <a:defRPr/>
            </a:pPr>
            <a:endParaRPr lang="ru-RU" altLang="ru-RU" sz="135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33" name="Номер слайда 6"/>
          <p:cNvSpPr txBox="1">
            <a:spLocks/>
          </p:cNvSpPr>
          <p:nvPr/>
        </p:nvSpPr>
        <p:spPr bwMode="auto">
          <a:xfrm>
            <a:off x="6483350" y="8718550"/>
            <a:ext cx="4064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EB49AFC4-9578-47BF-B157-79D9E4C327EC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1588" y="-1979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6477000" y="8658229"/>
            <a:ext cx="349250" cy="48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4CB20DC-662C-467E-AA62-8CA3C7D8D99B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 bwMode="auto">
          <a:xfrm rot="16200000">
            <a:off x="-3750468" y="4822032"/>
            <a:ext cx="8072437" cy="57150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ru-RU" sz="2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ЖИЛИЩНОЕ СТРОИТЕЛЬСТВО </a:t>
            </a:r>
            <a:endParaRPr lang="ru-RU" alt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306372"/>
              </p:ext>
            </p:extLst>
          </p:nvPr>
        </p:nvGraphicFramePr>
        <p:xfrm>
          <a:off x="666564" y="4668893"/>
          <a:ext cx="5953125" cy="326166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091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1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15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1600" b="1" i="0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5" marR="121905" marT="45723" marB="45723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3942">
                <a:tc>
                  <a:txBody>
                    <a:bodyPr/>
                    <a:lstStyle/>
                    <a:p>
                      <a:pPr algn="ctr"/>
                      <a:r>
                        <a:rPr lang="ru-RU" sz="15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Комплексное</a:t>
                      </a:r>
                      <a:r>
                        <a:rPr lang="ru-RU" sz="1500" b="1" i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развитие сельских территорий Каргасокского района</a:t>
                      </a:r>
                      <a:endParaRPr lang="ru-RU" sz="1500" b="1" i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5" marR="121905" marT="45723" marB="4572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</a:t>
                      </a:r>
                      <a:r>
                        <a:rPr lang="ru-RU" sz="1500" b="1" i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жильем </a:t>
                      </a:r>
                    </a:p>
                    <a:p>
                      <a:pPr algn="ctr"/>
                      <a:r>
                        <a:rPr lang="ru-RU" sz="1500" b="1" i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молодых семей</a:t>
                      </a:r>
                      <a:endParaRPr lang="ru-RU" sz="1500" b="1" i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5" marR="121905" marT="45723" marB="4572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974">
                <a:tc>
                  <a:txBody>
                    <a:bodyPr/>
                    <a:lstStyle/>
                    <a:p>
                      <a:pPr algn="ctr"/>
                      <a:r>
                        <a:rPr lang="ru-RU" sz="1900" b="0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 м²</a:t>
                      </a:r>
                    </a:p>
                  </a:txBody>
                  <a:tcPr marL="121905" marR="121905" marT="45723" marB="4572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225,2 м²</a:t>
                      </a:r>
                    </a:p>
                  </a:txBody>
                  <a:tcPr marL="121905" marR="121905" marT="45723" marB="4572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1883">
                <a:tc>
                  <a:txBody>
                    <a:bodyPr/>
                    <a:lstStyle/>
                    <a:p>
                      <a:pPr algn="ctr"/>
                      <a:r>
                        <a:rPr lang="ru-RU" sz="2000" b="0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491,28 </a:t>
                      </a:r>
                      <a:r>
                        <a:rPr lang="ru-RU" sz="18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</a:p>
                    <a:p>
                      <a:pPr algn="l"/>
                      <a:r>
                        <a:rPr lang="ru-RU" sz="18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ФБ – 54,25 тыс. руб.</a:t>
                      </a:r>
                    </a:p>
                    <a:p>
                      <a:pPr algn="l"/>
                      <a:r>
                        <a:rPr lang="ru-RU" sz="18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 – 196,64 тыс. руб.</a:t>
                      </a:r>
                    </a:p>
                    <a:p>
                      <a:pPr algn="l"/>
                      <a:r>
                        <a:rPr lang="ru-RU" sz="18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</a:t>
                      </a:r>
                      <a:r>
                        <a:rPr lang="ru-RU" sz="1800" b="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240,37 тыс. руб.</a:t>
                      </a:r>
                    </a:p>
                  </a:txBody>
                  <a:tcPr marL="121905" marR="121905" marT="45723" marB="45723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1 279,20 тыс</a:t>
                      </a:r>
                      <a:r>
                        <a:rPr lang="ru-RU" sz="18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руб.</a:t>
                      </a:r>
                    </a:p>
                    <a:p>
                      <a:pPr algn="l"/>
                      <a:r>
                        <a:rPr lang="ru-RU" sz="18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ФБ – 707,02 тыс. руб.</a:t>
                      </a:r>
                    </a:p>
                    <a:p>
                      <a:pPr algn="l"/>
                      <a:r>
                        <a:rPr lang="ru-RU" sz="18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 – 245,21 тыс. руб.</a:t>
                      </a:r>
                    </a:p>
                    <a:p>
                      <a:pPr algn="l"/>
                      <a:r>
                        <a:rPr lang="ru-RU" sz="18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</a:t>
                      </a:r>
                      <a:r>
                        <a:rPr lang="ru-RU" sz="1800" b="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326,95 тыс. руб.</a:t>
                      </a:r>
                    </a:p>
                  </a:txBody>
                  <a:tcPr marL="121905" marR="121905" marT="45723" marB="45723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973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5" marR="121905" marT="45723" marB="45723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22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Заголовок 2"/>
          <p:cNvSpPr txBox="1">
            <a:spLocks/>
          </p:cNvSpPr>
          <p:nvPr/>
        </p:nvSpPr>
        <p:spPr>
          <a:xfrm>
            <a:off x="-1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41257" y="1049338"/>
            <a:ext cx="297549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charset="0"/>
              </a:rPr>
              <a:t>Введено</a:t>
            </a:r>
            <a:r>
              <a:rPr lang="ru-RU" b="1" dirty="0">
                <a:solidFill>
                  <a:schemeClr val="accent2"/>
                </a:solidFill>
                <a:latin typeface="Georgia" pitchFamily="18" charset="0"/>
                <a:cs typeface="Arial" charset="0"/>
              </a:rPr>
              <a:t> </a:t>
            </a:r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charset="0"/>
              </a:rPr>
              <a:t>жилья (</a:t>
            </a:r>
            <a:r>
              <a:rPr lang="ru-RU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charset="0"/>
              </a:rPr>
              <a:t>кв.м</a:t>
            </a:r>
            <a:r>
              <a:rPr lang="ru-RU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charset="0"/>
              </a:rPr>
              <a:t>.)</a:t>
            </a:r>
            <a:endParaRPr lang="ru-RU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7590" y="4052420"/>
            <a:ext cx="62865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charset="0"/>
              </a:rPr>
              <a:t>Улучшено жилищных условий гражданами в рамках муниципальных программ</a:t>
            </a: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698500" y="8169231"/>
            <a:ext cx="5597525" cy="503237"/>
          </a:xfrm>
          <a:prstGeom prst="wedgeRoundRectCallout">
            <a:avLst>
              <a:gd name="adj1" fmla="val -21495"/>
              <a:gd name="adj2" fmla="val 50223"/>
              <a:gd name="adj3" fmla="val 16667"/>
            </a:avLst>
          </a:prstGeom>
          <a:solidFill>
            <a:srgbClr val="FFFFCC"/>
          </a:solidFill>
          <a:ln>
            <a:solidFill>
              <a:srgbClr val="006C3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5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Количество семей обеспеченных жильем в 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2023 </a:t>
            </a:r>
            <a:r>
              <a:rPr lang="ru-RU" sz="15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году – 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5</a:t>
            </a:r>
            <a:r>
              <a:rPr lang="ru-RU" sz="15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  <a:endParaRPr lang="ru-RU" sz="1500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49179" name="TextBox 1"/>
          <p:cNvSpPr txBox="1">
            <a:spLocks noChangeArrowheads="1"/>
          </p:cNvSpPr>
          <p:nvPr/>
        </p:nvSpPr>
        <p:spPr bwMode="auto">
          <a:xfrm>
            <a:off x="615384" y="8685613"/>
            <a:ext cx="60309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0070C0"/>
                </a:solidFill>
                <a:latin typeface="Georgia" panose="02040502050405020303" pitchFamily="18" charset="0"/>
              </a:rPr>
              <a:t>Планируется ввести в </a:t>
            </a:r>
            <a:r>
              <a:rPr lang="ru-RU" altLang="ru-RU" sz="16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2024 </a:t>
            </a:r>
            <a:r>
              <a:rPr lang="ru-RU" altLang="ru-RU" sz="1600" dirty="0">
                <a:solidFill>
                  <a:srgbClr val="0070C0"/>
                </a:solidFill>
                <a:latin typeface="Georgia" panose="02040502050405020303" pitchFamily="18" charset="0"/>
              </a:rPr>
              <a:t>году –</a:t>
            </a:r>
            <a:r>
              <a:rPr lang="ru-RU" altLang="ru-RU" sz="16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4 900 </a:t>
            </a:r>
            <a:r>
              <a:rPr lang="ru-RU" altLang="ru-RU" sz="1600" dirty="0">
                <a:solidFill>
                  <a:srgbClr val="0070C0"/>
                </a:solidFill>
                <a:latin typeface="Georgia" panose="02040502050405020303" pitchFamily="18" charset="0"/>
              </a:rPr>
              <a:t>кв. м жилья </a:t>
            </a:r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00000000-0008-0000-07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0368538"/>
              </p:ext>
            </p:extLst>
          </p:nvPr>
        </p:nvGraphicFramePr>
        <p:xfrm>
          <a:off x="1344840" y="136394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2"/>
          <p:cNvSpPr txBox="1">
            <a:spLocks/>
          </p:cNvSpPr>
          <p:nvPr/>
        </p:nvSpPr>
        <p:spPr bwMode="auto">
          <a:xfrm rot="-5400000">
            <a:off x="-3728243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ВЕДУЩИЕ  ОТРАСЛИ  ЭКОНОМИКИ</a:t>
            </a: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554038" y="1116017"/>
            <a:ext cx="6286500" cy="4001095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ru-RU" altLang="ru-RU" sz="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alt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Нефтегазовая отрасль</a:t>
            </a:r>
          </a:p>
          <a:p>
            <a:pPr algn="ctr" eaLnBrk="1" hangingPunct="1">
              <a:defRPr/>
            </a:pPr>
            <a:r>
              <a:rPr lang="ru-RU" alt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(добыча полезных ископаемых)</a:t>
            </a:r>
          </a:p>
          <a:p>
            <a:pPr algn="just" eaLnBrk="1" hangingPunct="1">
              <a:defRPr/>
            </a:pPr>
            <a:endParaRPr lang="ru-RU" altLang="ru-RU" sz="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alt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Объем производства за 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alt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 –</a:t>
            </a:r>
          </a:p>
          <a:p>
            <a:pPr algn="ctr" eaLnBrk="1" hangingPunct="1">
              <a:defRPr/>
            </a:pPr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95,96 млрд </a:t>
            </a:r>
            <a:r>
              <a:rPr lang="ru-RU" alt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</a:p>
          <a:p>
            <a:pPr algn="ctr" eaLnBrk="1" hangingPunct="1">
              <a:defRPr/>
            </a:pPr>
            <a:endParaRPr lang="ru-RU" alt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alt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Добыча сырой нефти в 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alt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году включая</a:t>
            </a:r>
          </a:p>
          <a:p>
            <a:pPr algn="ctr" eaLnBrk="1" hangingPunct="1">
              <a:defRPr/>
            </a:pPr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газ природный </a:t>
            </a:r>
            <a:r>
              <a:rPr lang="ru-RU" alt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попутный 1 920,20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1" hangingPunct="1">
              <a:defRPr/>
            </a:pPr>
            <a:endParaRPr lang="ru-RU" altLang="ru-RU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altLang="ru-RU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altLang="ru-RU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9874" name="Picture 2" descr="http://obzor.westsib.ru/i/n/2016/03/4794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455" y="5481244"/>
            <a:ext cx="5857916" cy="32924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0182" name="Прямоугольник 1"/>
          <p:cNvSpPr>
            <a:spLocks noChangeArrowheads="1"/>
          </p:cNvSpPr>
          <p:nvPr/>
        </p:nvSpPr>
        <p:spPr bwMode="auto">
          <a:xfrm>
            <a:off x="6500817" y="8774113"/>
            <a:ext cx="3397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EA7F008-B3A0-41E6-991D-91EAC44970D0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8906" y="397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2"/>
          <p:cNvSpPr txBox="1">
            <a:spLocks/>
          </p:cNvSpPr>
          <p:nvPr/>
        </p:nvSpPr>
        <p:spPr bwMode="auto">
          <a:xfrm rot="-5400000">
            <a:off x="-3741736" y="4857752"/>
            <a:ext cx="8027987" cy="544513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КАРГАСОКСКОГО РАЙОНА</a:t>
            </a: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553420" y="1116017"/>
            <a:ext cx="6314110" cy="415498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муниципальных образований </a:t>
            </a: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сельских поселений)</a:t>
            </a:r>
          </a:p>
          <a:p>
            <a:pPr algn="ctr" eaLnBrk="1" hangingPunct="1">
              <a:defRPr/>
            </a:pP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объединяющих </a:t>
            </a:r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населенный пункт</a:t>
            </a:r>
            <a:endParaRPr lang="ru-RU" altLang="ru-RU" sz="10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07" name="Прямоугольник 1"/>
          <p:cNvSpPr>
            <a:spLocks noChangeArrowheads="1"/>
          </p:cNvSpPr>
          <p:nvPr/>
        </p:nvSpPr>
        <p:spPr bwMode="auto">
          <a:xfrm>
            <a:off x="6523042" y="8774117"/>
            <a:ext cx="3444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2E9940-2E97-469D-BF8B-191B191F5AC6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8906" y="397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://knu.znate.ru/pars_docs/refs/534/533779/533779_html_m6bbf0a7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7080" y="6372724"/>
            <a:ext cx="3782738" cy="2706753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3" name="Прямоугольник 2"/>
          <p:cNvSpPr/>
          <p:nvPr/>
        </p:nvSpPr>
        <p:spPr>
          <a:xfrm>
            <a:off x="3412310" y="8404398"/>
            <a:ext cx="2490787" cy="50783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Межселенная территория</a:t>
            </a:r>
          </a:p>
          <a:p>
            <a:pPr eaLnBrk="1" hangingPunct="1">
              <a:defRPr/>
            </a:pP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 </a:t>
            </a:r>
            <a:r>
              <a:rPr lang="ru-RU" sz="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Майск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 человек)</a:t>
            </a:r>
          </a:p>
          <a:p>
            <a:pPr eaLnBrk="1" hangingPunct="1">
              <a:defRPr/>
            </a:pP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наделённая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статусом поселения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369518"/>
              </p:ext>
            </p:extLst>
          </p:nvPr>
        </p:nvGraphicFramePr>
        <p:xfrm>
          <a:off x="553420" y="1565833"/>
          <a:ext cx="6368642" cy="4784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6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84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2018"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жителей (человек)</a:t>
                      </a:r>
                    </a:p>
                    <a:p>
                      <a:pPr algn="ctr"/>
                      <a:r>
                        <a:rPr lang="ru-RU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состоянию на </a:t>
                      </a: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659" marB="4565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сельских</a:t>
                      </a:r>
                      <a:r>
                        <a:rPr lang="ru-RU" sz="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поселений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659" marB="4565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населённых пунктов</a:t>
                      </a:r>
                    </a:p>
                  </a:txBody>
                  <a:tcPr marL="91455" marR="91455" marT="45659" marB="4565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9665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1-50</a:t>
                      </a:r>
                      <a:endParaRPr lang="ru-RU" sz="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659" marB="4565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659" marB="4565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i="1" baseline="0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д.Айполово</a:t>
                      </a:r>
                      <a:r>
                        <a:rPr lang="ru-RU" sz="800" b="1" i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(0)</a:t>
                      </a:r>
                    </a:p>
                    <a:p>
                      <a:pPr algn="ctr"/>
                      <a:r>
                        <a:rPr lang="ru-RU" sz="800" b="1" i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 волчиха (0)</a:t>
                      </a:r>
                    </a:p>
                    <a:p>
                      <a:pPr algn="ctr"/>
                      <a:r>
                        <a:rPr lang="ru-RU" sz="8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ru-RU" sz="800" b="1" i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800" b="1" i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Казальцево</a:t>
                      </a:r>
                      <a:r>
                        <a:rPr lang="ru-RU" sz="800" b="1" i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i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(6)</a:t>
                      </a:r>
                    </a:p>
                    <a:p>
                      <a:pPr algn="ctr"/>
                      <a:r>
                        <a:rPr lang="ru-RU" sz="800" b="1" i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800" b="1" i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800" b="1" i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Наунак</a:t>
                      </a:r>
                      <a:r>
                        <a:rPr lang="ru-RU" sz="800" b="1" i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i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(15)</a:t>
                      </a:r>
                      <a:endParaRPr lang="ru-RU" sz="800" b="1" i="1" baseline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800" b="1" i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</a:t>
                      </a:r>
                      <a:r>
                        <a:rPr lang="ru-RU" sz="800" b="1" i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Усть-Чижапка</a:t>
                      </a:r>
                      <a:r>
                        <a:rPr lang="ru-RU" sz="800" b="1" i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(27) </a:t>
                      </a:r>
                    </a:p>
                    <a:p>
                      <a:pPr algn="ctr"/>
                      <a:r>
                        <a:rPr lang="ru-RU" sz="8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Восток (46)</a:t>
                      </a:r>
                      <a:endParaRPr lang="ru-RU" sz="8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659" marB="4565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135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51-100</a:t>
                      </a:r>
                      <a:endParaRPr lang="ru-RU" sz="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659" marB="4565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dirty="0" smtClean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659" marB="4565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Новый Тевриз (58)</a:t>
                      </a:r>
                      <a:endParaRPr lang="ru-RU" sz="8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659" marB="4565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1784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101-200</a:t>
                      </a:r>
                      <a:endParaRPr lang="ru-RU" sz="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659" marB="4565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659" marB="4565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</a:t>
                      </a:r>
                      <a:r>
                        <a:rPr lang="ru-RU" sz="800" b="1" i="1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Киндал</a:t>
                      </a:r>
                      <a:r>
                        <a:rPr lang="ru-RU" sz="8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(111)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</a:t>
                      </a:r>
                      <a:r>
                        <a:rPr lang="ru-RU" sz="800" b="1" i="1" baseline="0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Неготка</a:t>
                      </a:r>
                      <a:r>
                        <a:rPr lang="ru-RU" sz="800" b="1" i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(120)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1" baseline="0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Стаорая</a:t>
                      </a:r>
                      <a:r>
                        <a:rPr lang="ru-RU" sz="800" b="1" i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Березовка (143)</a:t>
                      </a:r>
                      <a:endParaRPr lang="ru-RU" sz="800" b="1" i="1" dirty="0" smtClean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ru-RU" sz="800" b="1" i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Пашня (</a:t>
                      </a:r>
                      <a:r>
                        <a:rPr lang="ru-RU" sz="8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146)</a:t>
                      </a:r>
                      <a:endParaRPr lang="ru-RU" sz="8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800" b="1" i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800" b="1" i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Бондарка</a:t>
                      </a:r>
                      <a:r>
                        <a:rPr lang="ru-RU" sz="800" b="1" i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(152)</a:t>
                      </a:r>
                      <a:endParaRPr lang="ru-RU" sz="8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д. Лозунга </a:t>
                      </a:r>
                      <a:r>
                        <a:rPr lang="ru-RU" sz="8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(179)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Большая</a:t>
                      </a:r>
                      <a:r>
                        <a:rPr lang="ru-RU" sz="800" b="1" i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Грива (186)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Напас (191)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п.5 км </a:t>
                      </a:r>
                      <a:r>
                        <a:rPr lang="ru-RU" sz="800" b="1" i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8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220)</a:t>
                      </a:r>
                    </a:p>
                  </a:txBody>
                  <a:tcPr marL="91455" marR="91455" marT="45659" marB="4565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1784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200-500</a:t>
                      </a:r>
                      <a:endParaRPr lang="ru-RU" sz="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659" marB="4565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659" marB="4565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Сосновка (231)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</a:t>
                      </a:r>
                      <a:r>
                        <a:rPr lang="ru-RU" sz="800" b="1" i="1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Тымск</a:t>
                      </a:r>
                      <a:r>
                        <a:rPr lang="ru-RU" sz="8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(234)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Староюгино</a:t>
                      </a:r>
                      <a:r>
                        <a:rPr lang="ru-RU" sz="800" b="1" i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(273)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1" baseline="0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</a:t>
                      </a:r>
                      <a:r>
                        <a:rPr lang="ru-RU" sz="800" b="1" i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i="1" baseline="0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Тым</a:t>
                      </a:r>
                      <a:r>
                        <a:rPr lang="ru-RU" sz="800" b="1" i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(274)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Киевский (278)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</a:t>
                      </a:r>
                      <a:r>
                        <a:rPr lang="ru-RU" sz="800" b="1" i="1" baseline="0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Мыльджино</a:t>
                      </a:r>
                      <a:r>
                        <a:rPr lang="ru-RU" sz="800" b="1" i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(307)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</a:t>
                      </a:r>
                      <a:r>
                        <a:rPr lang="ru-RU" sz="800" b="1" i="1" baseline="0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Молодежный</a:t>
                      </a:r>
                      <a:r>
                        <a:rPr lang="ru-RU" sz="800" b="1" i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(361)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Новоюгино (437)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</a:t>
                      </a:r>
                      <a:r>
                        <a:rPr lang="ru-RU" sz="800" b="1" i="1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Вертикос</a:t>
                      </a:r>
                      <a:r>
                        <a:rPr lang="ru-RU" sz="8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(484)</a:t>
                      </a:r>
                      <a:endParaRPr lang="ru-RU" sz="8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659" marB="4565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2189854"/>
                  </a:ext>
                </a:extLst>
              </a:tr>
              <a:tr h="377547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500-1000</a:t>
                      </a:r>
                      <a:endParaRPr lang="ru-RU" sz="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659" marB="4565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659" marB="4565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Павлово (559)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</a:t>
                      </a:r>
                      <a:r>
                        <a:rPr lang="ru-RU" sz="800" b="1" i="1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Спедний</a:t>
                      </a:r>
                      <a:r>
                        <a:rPr lang="ru-RU" sz="8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i="1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Васюган</a:t>
                      </a:r>
                      <a:r>
                        <a:rPr lang="ru-RU" sz="8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(897)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Нефтяников (921)</a:t>
                      </a:r>
                      <a:endParaRPr lang="ru-RU" sz="8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659" marB="4565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39770"/>
                  </a:ext>
                </a:extLst>
              </a:tr>
              <a:tr h="276841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1000-2000</a:t>
                      </a:r>
                      <a:endParaRPr lang="ru-RU" sz="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659" marB="4565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659" marB="4565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Геологический</a:t>
                      </a:r>
                      <a:r>
                        <a:rPr lang="ru-RU" sz="800" b="1" i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(1400)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Новый </a:t>
                      </a:r>
                      <a:r>
                        <a:rPr lang="ru-RU" sz="800" b="1" i="1" baseline="0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Васюган</a:t>
                      </a:r>
                      <a:r>
                        <a:rPr lang="ru-RU" sz="800" b="1" i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(1801)</a:t>
                      </a:r>
                      <a:endParaRPr lang="ru-RU" sz="8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659" marB="4565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027101"/>
                  </a:ext>
                </a:extLst>
              </a:tr>
              <a:tr h="176135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Более</a:t>
                      </a:r>
                      <a:r>
                        <a:rPr lang="ru-RU" sz="800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5000</a:t>
                      </a:r>
                      <a:endParaRPr lang="ru-RU" sz="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659" marB="4565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659" marB="4565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Каргасок (7370)</a:t>
                      </a:r>
                      <a:endParaRPr lang="ru-RU" sz="8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659" marB="4565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608473"/>
                  </a:ext>
                </a:extLst>
              </a:tr>
            </a:tbl>
          </a:graphicData>
        </a:graphic>
      </p:graphicFrame>
      <p:pic>
        <p:nvPicPr>
          <p:cNvPr id="11" name="Рисунок 10" descr="600822 gerb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9152" y="6747645"/>
            <a:ext cx="1206190" cy="1448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407154" y="8880475"/>
            <a:ext cx="428625" cy="28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CBC64CA-D020-4A27-A885-71A17B5886CB}" type="slidenum">
              <a:rPr lang="ru-RU" altLang="ru-RU" sz="1200" b="1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ru-RU" altLang="ru-RU" sz="1200" b="1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52227" name="Заголовок 2"/>
          <p:cNvSpPr txBox="1">
            <a:spLocks/>
          </p:cNvSpPr>
          <p:nvPr/>
        </p:nvSpPr>
        <p:spPr bwMode="auto">
          <a:xfrm rot="-5400000">
            <a:off x="-3842543" y="4842669"/>
            <a:ext cx="8143875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КАРГАСОКСКОЕ СЕЛЬСКОЕ ПОСЕЛЕНИЕ</a:t>
            </a:r>
          </a:p>
        </p:txBody>
      </p:sp>
      <p:sp>
        <p:nvSpPr>
          <p:cNvPr id="52228" name="Прямоугольник 17"/>
          <p:cNvSpPr>
            <a:spLocks noChangeArrowheads="1"/>
          </p:cNvSpPr>
          <p:nvPr/>
        </p:nvSpPr>
        <p:spPr bwMode="auto">
          <a:xfrm>
            <a:off x="518815" y="2491890"/>
            <a:ext cx="635029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12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0065 га 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1,40%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Каргасокского района). Располагается на территории районного центра. Наличие круглогодичного сообщения: да.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  <a:r>
              <a:rPr lang="ru-RU" altLang="ru-RU" sz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01.01.2024 г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.):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10947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(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62,6%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численности населения Каргасокского района). Структура: с. Каргасок (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7370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чел.), п. Геологический (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1400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чел.), п. Нефтяников (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921 чел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.), с. Павлово (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559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чел.), д. Пашня (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146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чел.), с. </a:t>
            </a:r>
            <a:r>
              <a:rPr lang="ru-RU" alt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Бондарка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152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чел.), п. 5 км (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220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чел.), д. Лозунга (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179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ФИНАНСОВО-ЭКОНОМИЧЕСКАЯ </a:t>
            </a: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  </a:t>
            </a: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33" name="Прямоугольник 2"/>
          <p:cNvSpPr>
            <a:spLocks noChangeArrowheads="1"/>
          </p:cNvSpPr>
          <p:nvPr/>
        </p:nvSpPr>
        <p:spPr bwMode="auto">
          <a:xfrm>
            <a:off x="505195" y="6161087"/>
            <a:ext cx="6403975" cy="3003899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just" eaLnBrk="1" hangingPunct="1">
              <a:spcBef>
                <a:spcPct val="0"/>
              </a:spcBef>
              <a:buNone/>
              <a:defRPr/>
            </a:pPr>
            <a:r>
              <a:rPr lang="ru-RU" altLang="ru-RU" sz="14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ИНФРАСТРУКТУРА ПОСЕЛЕНИЯ</a:t>
            </a:r>
          </a:p>
          <a:p>
            <a:pPr lvl="0" algn="just" eaLnBrk="1" hangingPunct="1">
              <a:lnSpc>
                <a:spcPct val="115000"/>
              </a:lnSpc>
              <a:spcBef>
                <a:spcPct val="0"/>
              </a:spcBef>
              <a:buNone/>
              <a:defRPr/>
            </a:pPr>
            <a:r>
              <a:rPr lang="ru-RU" altLang="ru-RU" sz="12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социальной сферы, учреждения культуры и искусства</a:t>
            </a:r>
            <a:r>
              <a:rPr lang="ru-RU" alt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eaLnBrk="1" hangingPunct="1">
              <a:spcBef>
                <a:spcPct val="0"/>
              </a:spcBef>
              <a:buNone/>
              <a:defRPr/>
            </a:pPr>
            <a:r>
              <a:rPr lang="ru-RU" alt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Функционирует: </a:t>
            </a:r>
            <a:r>
              <a:rPr lang="ru-RU" alt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общеобразовательных организаций – 3 шт. (1 790 обучающихся), организаций дополнительного образования детей – 3 </a:t>
            </a:r>
            <a:r>
              <a:rPr lang="ru-RU" alt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шт. </a:t>
            </a:r>
            <a:r>
              <a:rPr lang="ru-RU" alt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(1 350 обучающихся), дошкольных образовательных организаций – 6 шт. (693 воспитанника), групп кратковременного пребывания – 1 (6 воспитанников), учреждения культурно-досугового типа – 6 шт., библиотек </a:t>
            </a:r>
            <a:r>
              <a:rPr lang="ru-RU" alt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6 шт</a:t>
            </a:r>
            <a:r>
              <a:rPr lang="ru-RU" alt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музей – 1 шт., спортивных сооружений – 29 шт.     ЦРБ – 1 шт., ФАП – 5 шт.</a:t>
            </a:r>
          </a:p>
          <a:p>
            <a:pPr lvl="0" eaLnBrk="1" hangingPunct="1">
              <a:spcBef>
                <a:spcPct val="0"/>
              </a:spcBef>
              <a:buNone/>
              <a:defRPr/>
            </a:pPr>
            <a:r>
              <a:rPr lang="ru-RU" altLang="ru-RU" sz="12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ЖКХ</a:t>
            </a:r>
            <a:r>
              <a:rPr lang="ru-RU" alt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котельные – 12 шт., тепловые сети - 26,2 км, скважины – 12 шт., водонапорные башни – 3  шт., водопроводные сети – 64,6 км, канализационная сеть - 7,6 км, сети электрические - 318 км, протяженность уличной газовой сети  - 177,4 км. </a:t>
            </a:r>
          </a:p>
          <a:p>
            <a:pPr lvl="0" eaLnBrk="1" hangingPunct="1">
              <a:lnSpc>
                <a:spcPct val="115000"/>
              </a:lnSpc>
              <a:spcBef>
                <a:spcPct val="0"/>
              </a:spcBef>
              <a:buNone/>
              <a:defRPr/>
            </a:pPr>
            <a:r>
              <a:rPr lang="ru-RU" altLang="ru-RU" sz="12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производственной сферы</a:t>
            </a:r>
            <a:r>
              <a:rPr lang="ru-RU" alt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Асфальто</a:t>
            </a:r>
            <a:r>
              <a:rPr lang="ru-RU" alt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-бетонный завод. </a:t>
            </a:r>
          </a:p>
          <a:p>
            <a:pPr lvl="0" eaLnBrk="1" hangingPunct="1">
              <a:lnSpc>
                <a:spcPct val="115000"/>
              </a:lnSpc>
              <a:spcBef>
                <a:spcPct val="0"/>
              </a:spcBef>
              <a:buNone/>
              <a:defRPr/>
            </a:pPr>
            <a:r>
              <a:rPr lang="ru-RU" altLang="ru-RU" sz="12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бытового обслуживания</a:t>
            </a:r>
            <a:r>
              <a:rPr lang="ru-RU" alt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- 23 шт., </a:t>
            </a:r>
            <a:r>
              <a:rPr lang="ru-RU" altLang="ru-RU" sz="12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розничной торговли </a:t>
            </a:r>
            <a:r>
              <a:rPr lang="ru-RU" alt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- 187 шт. </a:t>
            </a:r>
          </a:p>
          <a:p>
            <a:pPr lvl="0" eaLnBrk="1" hangingPunct="1">
              <a:lnSpc>
                <a:spcPct val="115000"/>
              </a:lnSpc>
              <a:spcBef>
                <a:spcPct val="0"/>
              </a:spcBef>
              <a:buNone/>
              <a:defRPr/>
            </a:pPr>
            <a:r>
              <a:rPr lang="ru-RU" altLang="ru-RU" sz="12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малого и среднего бизнеса</a:t>
            </a:r>
            <a:r>
              <a:rPr lang="ru-RU" alt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ООО «Спец-СП», «РСУ-5», </a:t>
            </a:r>
            <a:r>
              <a:rPr lang="ru-RU" alt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 – 246. </a:t>
            </a:r>
            <a:endParaRPr lang="ru-RU" alt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1" hangingPunct="1">
              <a:spcBef>
                <a:spcPct val="0"/>
              </a:spcBef>
              <a:buNone/>
              <a:defRPr/>
            </a:pPr>
            <a:r>
              <a:rPr lang="ru-RU" alt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Сосредоточение объектов культуры, образования и здравоохранения, предоставляющих широкий спектр услуг, даёт возможность развития человеческого потенциала.</a:t>
            </a:r>
            <a:r>
              <a:rPr lang="ru-RU" altLang="ru-RU" sz="1200" b="1" dirty="0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endParaRPr lang="ru-RU" altLang="ru-RU" sz="1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230" name="Прямоугольник 2"/>
          <p:cNvSpPr>
            <a:spLocks noChangeArrowheads="1"/>
          </p:cNvSpPr>
          <p:nvPr/>
        </p:nvSpPr>
        <p:spPr bwMode="auto">
          <a:xfrm>
            <a:off x="454025" y="925513"/>
            <a:ext cx="6381750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Поселение основано  в  2006 году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поселения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Барышев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Денис Евгеньевич,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год рождения – 1978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полномочий: июнь 2022 г. - июнь 2027 г.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Почтовый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адрес: 636700, Томская область, Каргасокский район,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Каргасок, ул. Новая, 1    Телефон: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(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38253) 2-21-71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сайт: 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http://www.sp.kargasok.ru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E-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kargs@tomsk.gov.ru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Совета </a:t>
            </a:r>
            <a:r>
              <a:rPr lang="ru-RU" altLang="ru-RU" sz="1200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Огуречев Владимир Владимирович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избрания: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07.02.2024г.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0" y="1477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А Р Г А С О К С К О 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</a:t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2233" name="Picture 37" descr="D:\Тепло\Паспорт\Фото Барышев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2" b="716"/>
          <a:stretch>
            <a:fillRect/>
          </a:stretch>
        </p:blipFill>
        <p:spPr bwMode="auto">
          <a:xfrm>
            <a:off x="5445223" y="1025525"/>
            <a:ext cx="1423889" cy="17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695516"/>
              </p:ext>
            </p:extLst>
          </p:nvPr>
        </p:nvGraphicFramePr>
        <p:xfrm>
          <a:off x="560075" y="4144928"/>
          <a:ext cx="6294213" cy="1933415"/>
        </p:xfrm>
        <a:graphic>
          <a:graphicData uri="http://schemas.openxmlformats.org/drawingml/2006/table">
            <a:tbl>
              <a:tblPr/>
              <a:tblGrid>
                <a:gridCol w="1318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100">
                  <a:extLst>
                    <a:ext uri="{9D8B030D-6E8A-4147-A177-3AD203B41FA5}">
                      <a16:colId xmlns:a16="http://schemas.microsoft.com/office/drawing/2014/main" val="2428562730"/>
                    </a:ext>
                  </a:extLst>
                </a:gridCol>
                <a:gridCol w="8576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00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01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7472">
                  <a:extLst>
                    <a:ext uri="{9D8B030D-6E8A-4147-A177-3AD203B41FA5}">
                      <a16:colId xmlns:a16="http://schemas.microsoft.com/office/drawing/2014/main" val="902981145"/>
                    </a:ext>
                  </a:extLst>
                </a:gridCol>
              </a:tblGrid>
              <a:tr h="273921"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3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05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05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05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05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76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ДОХОДЫ, всего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124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536,30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122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566,50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98,40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171 422,40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139 792,40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81,50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9656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05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05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налоговые и неналоговые доходы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651,10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539,40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99,70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373 29,10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37 058,20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99,30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678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128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304,90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123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581,60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96,30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174 156,80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137 111,70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78,70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503988" y="8858250"/>
            <a:ext cx="349250" cy="28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0B6DCF4-1F25-4959-B91F-8CD97F92E3C3}" type="slidenum">
              <a:rPr lang="ru-RU" altLang="ru-RU" sz="1200" b="1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ru-RU" altLang="ru-RU" sz="1200" b="1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54275" name="Заголовок 2"/>
          <p:cNvSpPr txBox="1">
            <a:spLocks/>
          </p:cNvSpPr>
          <p:nvPr/>
        </p:nvSpPr>
        <p:spPr bwMode="auto">
          <a:xfrm rot="-5400000">
            <a:off x="-3883818" y="4783932"/>
            <a:ext cx="8243887" cy="47625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ВЕРТИКОССКОЕ СЕЛЬСКОЕ ПОСЕЛЕНИЕ</a:t>
            </a:r>
          </a:p>
        </p:txBody>
      </p:sp>
      <p:sp>
        <p:nvSpPr>
          <p:cNvPr id="54276" name="Прямоугольник 17"/>
          <p:cNvSpPr>
            <a:spLocks noChangeArrowheads="1"/>
          </p:cNvSpPr>
          <p:nvPr/>
        </p:nvSpPr>
        <p:spPr bwMode="auto">
          <a:xfrm>
            <a:off x="485778" y="2707539"/>
            <a:ext cx="6399212" cy="160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Территория: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15 392 га  (0,18% от Каргасокского района). </a:t>
            </a:r>
            <a:endParaRPr lang="en-US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Удалённость от районного центра: 120 км – по автозимнику, 134 км – водный путь.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круглогодичного сообщения: нет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(зима - автозимник, межсезонье - авиа, лето - водный путь).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(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01.01.2024 г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.):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484 человека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2,8%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численности Каргасокского района).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с. </a:t>
            </a:r>
            <a:r>
              <a:rPr lang="ru-RU" altLang="ru-RU" sz="1200" dirty="0" err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Вертикос</a:t>
            </a: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ru-RU" altLang="ru-RU" sz="1200" dirty="0" smtClean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(484 </a:t>
            </a: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чел.).</a:t>
            </a:r>
            <a:endParaRPr lang="ru-RU" alt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300"/>
              </a:spcBef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ФИНАНСОВО-ЭКОНОМИЧЕСКАЯ ИНФОРМАЦИЯ   </a:t>
            </a: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82" name="Прямоугольник 2"/>
          <p:cNvSpPr>
            <a:spLocks noChangeArrowheads="1"/>
          </p:cNvSpPr>
          <p:nvPr/>
        </p:nvSpPr>
        <p:spPr bwMode="auto">
          <a:xfrm>
            <a:off x="524671" y="6043370"/>
            <a:ext cx="6321425" cy="3077766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 algn="just">
              <a:defRPr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ИНФРАСТРУКТУРА ПОСЕЛЕНИЯ</a:t>
            </a:r>
          </a:p>
          <a:p>
            <a:pPr algn="just">
              <a:defRPr/>
            </a:pPr>
            <a:r>
              <a:rPr lang="ru-RU" sz="1200" u="sng" dirty="0" smtClean="0">
                <a:latin typeface="Times New Roman"/>
                <a:cs typeface="Times New Roman"/>
              </a:rPr>
              <a:t>Объекты </a:t>
            </a:r>
            <a:r>
              <a:rPr lang="ru-RU" sz="1200" u="sng" dirty="0">
                <a:latin typeface="Times New Roman"/>
                <a:cs typeface="Times New Roman"/>
              </a:rPr>
              <a:t>социальной сферы, учреждения культуры и искусства</a:t>
            </a:r>
            <a:r>
              <a:rPr lang="ru-RU" sz="1200" dirty="0">
                <a:latin typeface="Times New Roman"/>
                <a:cs typeface="Times New Roman"/>
              </a:rPr>
              <a:t>: </a:t>
            </a:r>
            <a:endParaRPr lang="ru-RU" sz="1200" dirty="0"/>
          </a:p>
          <a:p>
            <a:pPr algn="just">
              <a:defRPr/>
            </a:pPr>
            <a:r>
              <a:rPr lang="ru-RU" sz="1200" dirty="0" smtClean="0">
                <a:latin typeface="Times New Roman"/>
                <a:cs typeface="Times New Roman"/>
              </a:rPr>
              <a:t>Функционирует: </a:t>
            </a:r>
            <a:r>
              <a:rPr lang="ru-RU" sz="1200" dirty="0">
                <a:latin typeface="Times New Roman"/>
                <a:cs typeface="Times New Roman"/>
              </a:rPr>
              <a:t>общеобразовательных организаций – 1 шт. (72 обучающихся), в т. ч. групп сокращенного дня -  1 шт. (28 </a:t>
            </a:r>
            <a:r>
              <a:rPr lang="ru-RU" sz="1200" dirty="0" smtClean="0">
                <a:latin typeface="Times New Roman"/>
                <a:cs typeface="Times New Roman"/>
              </a:rPr>
              <a:t>воспитанников), </a:t>
            </a:r>
            <a:r>
              <a:rPr lang="ru-RU" sz="1200" dirty="0">
                <a:latin typeface="Times New Roman"/>
                <a:cs typeface="Times New Roman"/>
              </a:rPr>
              <a:t>учреждения культурно-досугового типа – 1 шт., библиотек – 1 шт., спортивных сооружений – 4 шт., детские площадки – </a:t>
            </a:r>
            <a:r>
              <a:rPr lang="ru-RU" sz="1200" dirty="0" smtClean="0">
                <a:latin typeface="Times New Roman"/>
                <a:cs typeface="Times New Roman"/>
              </a:rPr>
              <a:t>4 шт</a:t>
            </a:r>
            <a:r>
              <a:rPr lang="ru-RU" sz="1200" dirty="0">
                <a:latin typeface="Times New Roman"/>
                <a:cs typeface="Times New Roman"/>
              </a:rPr>
              <a:t>.  ФАП - 1шт.</a:t>
            </a:r>
            <a:endParaRPr lang="ru-RU" sz="1200" dirty="0"/>
          </a:p>
          <a:p>
            <a:pPr algn="just">
              <a:defRPr/>
            </a:pPr>
            <a:r>
              <a:rPr lang="ru-RU" sz="1200" u="sng" dirty="0">
                <a:latin typeface="Times New Roman"/>
                <a:cs typeface="Times New Roman"/>
              </a:rPr>
              <a:t>Объекты ЖКХ</a:t>
            </a:r>
            <a:r>
              <a:rPr lang="ru-RU" sz="1200" dirty="0">
                <a:latin typeface="Times New Roman"/>
                <a:cs typeface="Times New Roman"/>
              </a:rPr>
              <a:t>: котельные – 1 шт., тепловые сети - 0,04 км, скважины – 5 шт., водонапорные башни – 4 шт., водопроводные сети – 9 км, сети электрические - 14,09 км, протяженность уличной газовой сети  - 10,223 км. </a:t>
            </a:r>
            <a:endParaRPr lang="ru-RU" sz="1200" dirty="0"/>
          </a:p>
          <a:p>
            <a:pPr algn="just">
              <a:defRPr/>
            </a:pPr>
            <a:r>
              <a:rPr lang="ru-RU" sz="1200" u="sng" dirty="0">
                <a:latin typeface="Times New Roman"/>
                <a:cs typeface="Times New Roman"/>
              </a:rPr>
              <a:t>Объекты производственной сферы</a:t>
            </a:r>
            <a:r>
              <a:rPr lang="ru-RU" sz="1200" dirty="0">
                <a:latin typeface="Times New Roman"/>
                <a:cs typeface="Times New Roman"/>
              </a:rPr>
              <a:t>: ООО «Газпром Питание», 1 шт. (хлебопекарня). </a:t>
            </a:r>
            <a:endParaRPr lang="ru-RU" sz="1200" dirty="0"/>
          </a:p>
          <a:p>
            <a:pPr algn="just">
              <a:defRPr/>
            </a:pPr>
            <a:r>
              <a:rPr lang="ru-RU" sz="1200" u="sng" dirty="0">
                <a:latin typeface="Times New Roman"/>
                <a:cs typeface="Times New Roman"/>
              </a:rPr>
              <a:t>Объекты розничной торговли </a:t>
            </a:r>
            <a:r>
              <a:rPr lang="ru-RU" sz="1200" dirty="0">
                <a:latin typeface="Times New Roman"/>
                <a:cs typeface="Times New Roman"/>
              </a:rPr>
              <a:t>- 6 шт.</a:t>
            </a:r>
            <a:endParaRPr lang="ru-RU" sz="1200" dirty="0"/>
          </a:p>
          <a:p>
            <a:pPr algn="just">
              <a:defRPr/>
            </a:pPr>
            <a:r>
              <a:rPr lang="ru-RU" sz="1200" u="sng" dirty="0">
                <a:latin typeface="Times New Roman"/>
                <a:cs typeface="Times New Roman"/>
              </a:rPr>
              <a:t>Объекты малого и среднего бизнеса</a:t>
            </a:r>
            <a:r>
              <a:rPr lang="ru-RU" sz="1200" dirty="0">
                <a:latin typeface="Times New Roman"/>
                <a:cs typeface="Times New Roman"/>
              </a:rPr>
              <a:t>: ООО «Газпром Питание», </a:t>
            </a:r>
            <a:r>
              <a:rPr lang="ru-RU" sz="1200" dirty="0" smtClean="0">
                <a:latin typeface="Times New Roman"/>
                <a:cs typeface="Times New Roman"/>
              </a:rPr>
              <a:t>ИП-5.</a:t>
            </a:r>
            <a:r>
              <a:rPr lang="ru-RU" sz="1200" dirty="0">
                <a:latin typeface="Times New Roman"/>
                <a:cs typeface="Times New Roman"/>
              </a:rPr>
              <a:t/>
            </a:r>
            <a:br>
              <a:rPr lang="ru-RU" sz="1200" dirty="0">
                <a:latin typeface="Times New Roman"/>
                <a:cs typeface="Times New Roman"/>
              </a:rPr>
            </a:br>
            <a:r>
              <a:rPr lang="ru-RU" sz="1200" dirty="0">
                <a:latin typeface="Times New Roman"/>
                <a:cs typeface="Times New Roman"/>
              </a:rPr>
              <a:t> На территории поселения находится памятник природы областного значения - обнажение горных пород площадью 0,3 </a:t>
            </a:r>
            <a:r>
              <a:rPr lang="ru-RU" sz="1200" dirty="0" err="1">
                <a:latin typeface="Times New Roman"/>
                <a:cs typeface="Times New Roman"/>
              </a:rPr>
              <a:t>тыс.га</a:t>
            </a:r>
            <a:r>
              <a:rPr lang="ru-RU" sz="1200" dirty="0">
                <a:latin typeface="Times New Roman"/>
                <a:cs typeface="Times New Roman"/>
              </a:rPr>
              <a:t>. Градообразующая газовая отрасль - газокомпрессорная станция, занимающаяся транспортировкой газа, здесь трудоустроены около 100 жителей села. </a:t>
            </a:r>
          </a:p>
          <a:p>
            <a:pPr algn="just" eaLnBrk="1" hangingPunct="1">
              <a:defRPr/>
            </a:pP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4279" name="Прямоугольник 2"/>
          <p:cNvSpPr>
            <a:spLocks noChangeArrowheads="1"/>
          </p:cNvSpPr>
          <p:nvPr/>
        </p:nvSpPr>
        <p:spPr bwMode="auto">
          <a:xfrm>
            <a:off x="476254" y="925513"/>
            <a:ext cx="6202363" cy="178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Поселение основано  в  2004 году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Исполняющий обязанности Главы </a:t>
            </a: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endParaRPr lang="ru-RU" alt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Войнолович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Надежда Андреевна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рождения –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1993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latin typeface="Times New Roman" panose="02020603050405020304" pitchFamily="18" charset="0"/>
                <a:ea typeface="Arial Unicode MS" pitchFamily="34" charset="-128"/>
              </a:rPr>
              <a:t>Почтовый </a:t>
            </a: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</a:rPr>
              <a:t>адрес: 636753, Томская область, Каргасокский район,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</a:rPr>
              <a:t>с. </a:t>
            </a:r>
            <a:r>
              <a:rPr lang="ru-RU" altLang="ru-RU" sz="1200" dirty="0" err="1">
                <a:latin typeface="Times New Roman" panose="02020603050405020304" pitchFamily="18" charset="0"/>
                <a:ea typeface="Arial Unicode MS" pitchFamily="34" charset="-128"/>
              </a:rPr>
              <a:t>Вертикос</a:t>
            </a: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</a:rPr>
              <a:t>, ул. Молодежная, 1    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(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38253) 3-61-72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сайт: 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vertikos.ru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E-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mkuvertikos@yandex.ru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Совета</a:t>
            </a:r>
            <a:r>
              <a:rPr lang="ru-RU" altLang="ru-RU" sz="1200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Алексеенко Николай Дмитриевич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избрания: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2022г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Е Р Т И К О С </a:t>
            </a:r>
            <a:r>
              <a:rPr lang="ru-RU" sz="3200" b="1" i="1" dirty="0" err="1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2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 О 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</a:t>
            </a: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6159965"/>
              </p:ext>
            </p:extLst>
          </p:nvPr>
        </p:nvGraphicFramePr>
        <p:xfrm>
          <a:off x="495299" y="4280327"/>
          <a:ext cx="6183314" cy="1764640"/>
        </p:xfrm>
        <a:graphic>
          <a:graphicData uri="http://schemas.openxmlformats.org/drawingml/2006/table">
            <a:tbl>
              <a:tblPr/>
              <a:tblGrid>
                <a:gridCol w="14405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339603254"/>
                    </a:ext>
                  </a:extLst>
                </a:gridCol>
                <a:gridCol w="926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55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45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47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1186">
                  <a:extLst>
                    <a:ext uri="{9D8B030D-6E8A-4147-A177-3AD203B41FA5}">
                      <a16:colId xmlns:a16="http://schemas.microsoft.com/office/drawing/2014/main" val="1096874682"/>
                    </a:ext>
                  </a:extLst>
                </a:gridCol>
              </a:tblGrid>
              <a:tr h="213277"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Исполнено%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 </a:t>
                      </a: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0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26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ДОХОДЫ, всего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644,00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442,30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98,20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13 369,80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130 77,70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97,80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14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1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налоговые и неналоговые доходы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719,40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761,20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101,10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4 393,00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4 140,20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94,30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5083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067,60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098,80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86,00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13 817,60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11 665,00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84,40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288" y="749302"/>
            <a:ext cx="1418804" cy="18917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2" name="Прямоугольник 2"/>
          <p:cNvSpPr>
            <a:spLocks noChangeArrowheads="1"/>
          </p:cNvSpPr>
          <p:nvPr/>
        </p:nvSpPr>
        <p:spPr bwMode="auto">
          <a:xfrm>
            <a:off x="477838" y="6675378"/>
            <a:ext cx="6394450" cy="1938992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altLang="ru-RU" sz="1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ИНФРАСТРУКТУРА ПОСЕЛЕНИЯ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социальной сферы, учреждения культуры и искусства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 eaLnBrk="1" hangingPunct="1">
              <a:defRPr/>
            </a:pP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Функционирует: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библиотеки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– 1 шт.,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спортивные сооружения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– 2 шт., ФАП – 1 шт.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ЖКХ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котельные – 1 шт., тепловые сети - 0,15 км, водонапорные башни – 2 шт., сети электрические – 6,2 км. 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розничной торговли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- 2 шт., объекты бытового обслуживания – 2 шт.</a:t>
            </a:r>
          </a:p>
          <a:p>
            <a:pPr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малого и среднего бизнеса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1 – ИП.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для большинства жителей поселения рыбалка - основной доход семейного бюджета. Потенциал для развития - заключается в использовании природно- географического фактора - земель бывшего АОЗТ «Каргасокское».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323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443667" y="8858250"/>
            <a:ext cx="428625" cy="28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C9B8691A-3307-4647-953B-89CF777462A4}" type="slidenum">
              <a:rPr lang="ru-RU" altLang="ru-RU" sz="1200" b="1">
                <a:solidFill>
                  <a:srgbClr val="7F7F7F"/>
                </a:solidFill>
                <a:latin typeface="Candara" panose="020E0502030303020204" pitchFamily="34" charset="0"/>
              </a:rPr>
              <a:pPr algn="ctr">
                <a:spcBef>
                  <a:spcPct val="0"/>
                </a:spcBef>
                <a:buFontTx/>
                <a:buNone/>
              </a:pPr>
              <a:t>37</a:t>
            </a:fld>
            <a:endParaRPr lang="ru-RU" altLang="ru-RU" sz="1200" b="1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56324" name="Заголовок 2"/>
          <p:cNvSpPr txBox="1">
            <a:spLocks/>
          </p:cNvSpPr>
          <p:nvPr/>
        </p:nvSpPr>
        <p:spPr bwMode="auto">
          <a:xfrm rot="-5400000">
            <a:off x="-3836987" y="4837113"/>
            <a:ext cx="8143875" cy="4699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КИНДАЛЬСКОЕ СЕЛЬСКОЕ ПОСЕЛЕНИЕ</a:t>
            </a:r>
          </a:p>
        </p:txBody>
      </p:sp>
      <p:sp>
        <p:nvSpPr>
          <p:cNvPr id="56325" name="Прямоугольник 17"/>
          <p:cNvSpPr>
            <a:spLocks noChangeArrowheads="1"/>
          </p:cNvSpPr>
          <p:nvPr/>
        </p:nvSpPr>
        <p:spPr bwMode="auto">
          <a:xfrm>
            <a:off x="463550" y="2805113"/>
            <a:ext cx="6242050" cy="179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7 337 га (0,08% от Каргасокского района).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Удалённость от районного центра: 55 км - по автозимнику, 25 км – водный путь.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круглогодичного сообщения: нет 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(зима - автозимник, межсезонье - авиа, лето - водный путь).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(на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01.01.2024 г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117 человек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(0,77 % от численности Каргасокского района).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с.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Киндал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(111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чел.),  д.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Казальцево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(6 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чел.). 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300"/>
              </a:spcBef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ФИНАНСОВО-ЭКОНОМИЧЕСКАЯ ИНФОРМАЦИЯ   </a:t>
            </a: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26" name="Прямоугольник 2"/>
          <p:cNvSpPr>
            <a:spLocks noChangeArrowheads="1"/>
          </p:cNvSpPr>
          <p:nvPr/>
        </p:nvSpPr>
        <p:spPr bwMode="auto">
          <a:xfrm>
            <a:off x="469904" y="893763"/>
            <a:ext cx="5072063" cy="178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Поселение основано  2004 году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b="1" dirty="0" smtClean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Исполняющий обязанности Главы </a:t>
            </a: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 </a:t>
            </a:r>
            <a:r>
              <a:rPr lang="ru-RU" altLang="ru-RU" sz="1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Волков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Васильевич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рождения –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1974 г.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latin typeface="Times New Roman" panose="02020603050405020304" pitchFamily="18" charset="0"/>
                <a:ea typeface="Arial Unicode MS" pitchFamily="34" charset="-128"/>
              </a:rPr>
              <a:t>Почтовый </a:t>
            </a: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</a:rPr>
              <a:t>адрес: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636750, Томская область, Каргасокский район,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Киндал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ул.  Школьная 4/1.</a:t>
            </a:r>
            <a:r>
              <a:rPr lang="ru-RU" altLang="ru-RU" sz="1200" dirty="0"/>
              <a:t>  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8(38253) 3-21-46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сайт: 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https://kindal.ru/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E-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 </a:t>
            </a:r>
            <a:r>
              <a:rPr lang="en-US" altLang="ru-RU" sz="12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admkindal</a:t>
            </a: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@</a:t>
            </a:r>
            <a:r>
              <a:rPr lang="en-US" altLang="ru-RU" sz="12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yandex</a:t>
            </a: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ru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Совета -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Трифонова Галина Степановна  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избрания: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26.09.2023 г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6328" name="Рисунок 9" descr="D:\User\Desktop\glava2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1000125"/>
            <a:ext cx="1357312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2"/>
          <p:cNvSpPr txBox="1">
            <a:spLocks/>
          </p:cNvSpPr>
          <p:nvPr/>
        </p:nvSpPr>
        <p:spPr>
          <a:xfrm>
            <a:off x="0" y="4"/>
            <a:ext cx="6858000" cy="1000125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И Н Д А Л Ь С К О 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</a:t>
            </a: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1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791478"/>
              </p:ext>
            </p:extLst>
          </p:nvPr>
        </p:nvGraphicFramePr>
        <p:xfrm>
          <a:off x="469900" y="4538153"/>
          <a:ext cx="6402388" cy="1920143"/>
        </p:xfrm>
        <a:graphic>
          <a:graphicData uri="http://schemas.openxmlformats.org/drawingml/2006/table">
            <a:tbl>
              <a:tblPr/>
              <a:tblGrid>
                <a:gridCol w="1433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6059">
                  <a:extLst>
                    <a:ext uri="{9D8B030D-6E8A-4147-A177-3AD203B41FA5}">
                      <a16:colId xmlns:a16="http://schemas.microsoft.com/office/drawing/2014/main" val="3538858289"/>
                    </a:ext>
                  </a:extLst>
                </a:gridCol>
                <a:gridCol w="8716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3008">
                  <a:extLst>
                    <a:ext uri="{9D8B030D-6E8A-4147-A177-3AD203B41FA5}">
                      <a16:colId xmlns:a16="http://schemas.microsoft.com/office/drawing/2014/main" val="2135828437"/>
                    </a:ext>
                  </a:extLst>
                </a:gridCol>
              </a:tblGrid>
              <a:tr h="30514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7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1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ДОХОДЫ, всего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5875,50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819,20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99,00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6 758,30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6 732,40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99,60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15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т.ч. налоговые и неналоговые доходы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451,70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443,50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98,20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455,80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429,90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94,30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5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014,30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945,30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98,90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6 664,10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6 645,40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99,70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443667" y="8858250"/>
            <a:ext cx="428625" cy="28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C6A287-63C6-4396-B5BA-721F8190FC9C}" type="slidenum">
              <a:rPr lang="ru-RU" altLang="ru-RU" sz="1200" b="1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ru-RU" altLang="ru-RU" sz="1200" b="1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58371" name="Заголовок 2"/>
          <p:cNvSpPr txBox="1">
            <a:spLocks/>
          </p:cNvSpPr>
          <p:nvPr/>
        </p:nvSpPr>
        <p:spPr bwMode="auto">
          <a:xfrm rot="-5400000">
            <a:off x="-3866356" y="4795044"/>
            <a:ext cx="8215312" cy="4826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НОВОВАСЮГАНСКОЕ СЕЛЬСКОЕ ПОСЕЛЕНИЕ</a:t>
            </a:r>
          </a:p>
        </p:txBody>
      </p:sp>
      <p:sp>
        <p:nvSpPr>
          <p:cNvPr id="58372" name="Прямоугольник 17"/>
          <p:cNvSpPr>
            <a:spLocks noChangeArrowheads="1"/>
          </p:cNvSpPr>
          <p:nvPr/>
        </p:nvSpPr>
        <p:spPr bwMode="auto">
          <a:xfrm>
            <a:off x="415929" y="2727329"/>
            <a:ext cx="6399213" cy="1635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Территория: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66 390 га  (0,76% от Каргасокского района). </a:t>
            </a:r>
            <a:endParaRPr lang="en-US" altLang="ru-RU" sz="12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Удалённость от районного центра: 420 км - по автозимнику, 607 км – водным транспортом, 277 км – авиатранспортом.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круглогодичного сообщения: нет (зима - автозимник, либо авиасообщение).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01.01.2024 г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.):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1801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 (10,4 % от численности Каргасокского района). </a:t>
            </a: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с. Новый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Васюган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(1801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чел.), д.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Айполово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(0 чел.)</a:t>
            </a: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ts val="300"/>
              </a:spcBef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ФИНАНСОВО-ЭКОНОМИЧЕСКАЯ ИНФОРМАЦИЯ   </a:t>
            </a: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10" name="Прямоугольник 2"/>
          <p:cNvSpPr>
            <a:spLocks noChangeArrowheads="1"/>
          </p:cNvSpPr>
          <p:nvPr/>
        </p:nvSpPr>
        <p:spPr bwMode="auto">
          <a:xfrm>
            <a:off x="458788" y="6257929"/>
            <a:ext cx="6399212" cy="2785378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altLang="ru-RU" sz="14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ИНФРАСТРУКТУРА ПОСЕЛЕНИЯ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социальной сферы, учреждения культуры и искусства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 eaLnBrk="1" hangingPunct="1">
              <a:defRPr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Функционирует: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общеобразовательных организаций – 1 шт. (240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обучающихся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), дошкольных образовательных организаций – 1 шт. (79 воспитанников), учреждения культурно-досугового типа – 1 шт., библиотек – 1 шт.,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спортивных сооружений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– 6 шт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., врачебных амбулаторий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– 1 шт.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ЖКХ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котельные – 3 шт., тепловые сети – 12,9 км, скважины – 2 шт., водопроводные сети – 26,5 км, сети электрические – 26,6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км., трансформаторные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подстанции 11 шт. 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бытового обслуживания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– 6 шт., </a:t>
            </a: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розничной торговли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- 24 шт. 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малого и среднего бизнеса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 ООО « Транзит- Авиа», ООО «Сибирский лес», ИП - 32.</a:t>
            </a:r>
          </a:p>
          <a:p>
            <a:pPr algn="just" eaLnBrk="1" hangingPunct="1">
              <a:defRPr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Географический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нефтяных месторождений Томской области. Надежды местных жителей связаны со строительством Северной широтной автомобильной дороги на Омск и Новосибирск, для ее открытия осталось построить 85 км, из которых всего 10 км пересекают водораздельную часть огромного Васюганского болота. </a:t>
            </a:r>
          </a:p>
          <a:p>
            <a:pPr algn="just" eaLnBrk="1" hangingPunct="1">
              <a:defRPr/>
            </a:pPr>
            <a:endParaRPr lang="ru-RU" altLang="ru-RU" sz="5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74" name="Прямоугольник 2"/>
          <p:cNvSpPr>
            <a:spLocks noChangeArrowheads="1"/>
          </p:cNvSpPr>
          <p:nvPr/>
        </p:nvSpPr>
        <p:spPr bwMode="auto">
          <a:xfrm>
            <a:off x="455613" y="830267"/>
            <a:ext cx="6165850" cy="1812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Поселение основано  2004 году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поселения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Лысенко Павел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Гербертович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рождения –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1969 г.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полномочий: ноябрь 2022 – ноябрь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2027 г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</a:rPr>
              <a:t>Почтовый адрес: 636740, Томская область, Каргасокский район,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</a:rPr>
              <a:t>с. Новый Васюган, ул.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Советская, 49.  Телефон: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(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38253) 2-92-84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сайт: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http://www.novvas.tomsk.ru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E-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novyjvasiugan@yandex.ru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1" hangingPunct="1">
              <a:spcBef>
                <a:spcPct val="0"/>
              </a:spcBef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Совета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Лысенко Олег Виссарионович</a:t>
            </a:r>
          </a:p>
          <a:p>
            <a:pPr lvl="0" eaLnBrk="1" hangingPunct="1">
              <a:spcBef>
                <a:spcPct val="0"/>
              </a:spcBef>
              <a:buNone/>
            </a:pPr>
            <a:r>
              <a:rPr lang="ru-RU" alt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избрания: 20.09.2022 г.</a:t>
            </a:r>
          </a:p>
        </p:txBody>
      </p:sp>
      <p:pic>
        <p:nvPicPr>
          <p:cNvPr id="58375" name="Picture 2" descr="&amp;Scy;&amp;ucy;&amp;pcy;&amp;rcy;&amp;ucy;&amp;ncy;&amp;ocy;&amp;vcy; &amp;YUcy;.&amp;Pcy;. &amp;fcy;&amp;ocy;&amp;tcy;&amp;ocy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" t="430" r="1164" b="2106"/>
          <a:stretch>
            <a:fillRect/>
          </a:stretch>
        </p:blipFill>
        <p:spPr bwMode="auto">
          <a:xfrm>
            <a:off x="5360988" y="925517"/>
            <a:ext cx="1497012" cy="16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2"/>
          <p:cNvSpPr txBox="1">
            <a:spLocks/>
          </p:cNvSpPr>
          <p:nvPr/>
        </p:nvSpPr>
        <p:spPr>
          <a:xfrm>
            <a:off x="0" y="0"/>
            <a:ext cx="6858000" cy="899592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0" y="0"/>
            <a:ext cx="6858000" cy="928688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 О В О В А С Ю Г А Н С К О 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</a:t>
            </a:r>
          </a:p>
        </p:txBody>
      </p:sp>
      <p:graphicFrame>
        <p:nvGraphicFramePr>
          <p:cNvPr id="11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033854"/>
              </p:ext>
            </p:extLst>
          </p:nvPr>
        </p:nvGraphicFramePr>
        <p:xfrm>
          <a:off x="482600" y="4323914"/>
          <a:ext cx="6375399" cy="1973262"/>
        </p:xfrm>
        <a:graphic>
          <a:graphicData uri="http://schemas.openxmlformats.org/drawingml/2006/table">
            <a:tbl>
              <a:tblPr/>
              <a:tblGrid>
                <a:gridCol w="1384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672">
                  <a:extLst>
                    <a:ext uri="{9D8B030D-6E8A-4147-A177-3AD203B41FA5}">
                      <a16:colId xmlns:a16="http://schemas.microsoft.com/office/drawing/2014/main" val="2199298833"/>
                    </a:ext>
                  </a:extLst>
                </a:gridCol>
                <a:gridCol w="8866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39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63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8719">
                  <a:extLst>
                    <a:ext uri="{9D8B030D-6E8A-4147-A177-3AD203B41FA5}">
                      <a16:colId xmlns:a16="http://schemas.microsoft.com/office/drawing/2014/main" val="8666952"/>
                    </a:ext>
                  </a:extLst>
                </a:gridCol>
              </a:tblGrid>
              <a:tr h="34906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2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8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ДОХОДЫ, всего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581,70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590,90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452 98,50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44 551,60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98,40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96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т.ч. налоговые и неналоговые доходы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017,90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129,20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100,90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13 178,30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13 055,50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99,10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95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650,20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497,10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99,80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45 945,40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45 032,40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98,00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34" name="Прямоугольник 2"/>
          <p:cNvSpPr>
            <a:spLocks noChangeArrowheads="1"/>
          </p:cNvSpPr>
          <p:nvPr/>
        </p:nvSpPr>
        <p:spPr bwMode="auto">
          <a:xfrm>
            <a:off x="489746" y="6460409"/>
            <a:ext cx="6403971" cy="2523768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ru-RU" altLang="ru-RU" sz="14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ИНФРАСТРУКТУРА ПОСЕЛЕНИЯ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социальной сферы, учреждения культуры и искусства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 eaLnBrk="1" hangingPunct="1">
              <a:defRPr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Функционирует: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общеобразовательных организаций – 2 шт.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(139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обучающихся), в т. ч. групп сокращенного дня – 1 шт. (10 воспитанников), дошкольных образовательных организаций – 1 шт. (19 воспитанников), учреждения культурно-досугового типа – 2 шт., библиотек – 3 шт., спортивных сооружений – 4 шт., ФАП – 3 шт.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ЖКХ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котельные – 3 шт., тепловые сети – 0,7 км, скважины – 1 шт., сети электрические – 27,9 км. 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производственной сферы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– 0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розничной торговли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– 6 шт. </a:t>
            </a:r>
            <a:endParaRPr lang="ru-RU" alt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altLang="ru-RU" sz="1200" u="sng" dirty="0" smtClean="0">
                <a:latin typeface="Times New Roman" pitchFamily="18" charset="0"/>
                <a:cs typeface="Times New Roman" pitchFamily="18" charset="0"/>
              </a:rPr>
              <a:t>Объекты </a:t>
            </a: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малого и среднего бизнеса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12 –  ИП.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Особые природные ресурсы для разведения скота и рыбной ловли: много заливных лугов, река Васюган и лежащие вокруг посёлка озера. Большим подспорьем является заготовка и переработка лесных ресурсов, а для местного населения: заготовление ягод, ореха, пушнины.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421" name="Заголовок 2"/>
          <p:cNvSpPr txBox="1">
            <a:spLocks/>
          </p:cNvSpPr>
          <p:nvPr/>
        </p:nvSpPr>
        <p:spPr bwMode="auto">
          <a:xfrm rot="-5400000">
            <a:off x="-3892549" y="4792663"/>
            <a:ext cx="8243887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НОВОЮГИНСКОЕ СЕЛЬСКОЕ  ПОСЕЛЕНИЕ</a:t>
            </a:r>
          </a:p>
        </p:txBody>
      </p:sp>
      <p:sp>
        <p:nvSpPr>
          <p:cNvPr id="36870" name="Прямоугольник 17"/>
          <p:cNvSpPr>
            <a:spLocks noChangeArrowheads="1"/>
          </p:cNvSpPr>
          <p:nvPr/>
        </p:nvSpPr>
        <p:spPr bwMode="auto">
          <a:xfrm>
            <a:off x="476253" y="2657237"/>
            <a:ext cx="6430959" cy="179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ОБЩАЯ ХАРАКТЕРИСТИКА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Территория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69 609 га (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0,8%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от Каргасокского района). 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Удалённость от районного центра: 24 км. Наличие круглогодичного сообщения: </a:t>
            </a:r>
            <a:endParaRPr lang="ru-RU" alt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- частично да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- с.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Новоюгино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и п. Большая Грива;</a:t>
            </a: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- нет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- с.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Староюгино (зима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– 30 км автозимник, лето – 43 км водный путь).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Население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(на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01.01.2024 г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.):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911 человек (6,40%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от численности Каргасокского района). </a:t>
            </a: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Структура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с. Новоюгино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(437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чел.), п. Большая Грива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(186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чел.), с.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Наунак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(15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чел.), с. Староюгино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(273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чел.). </a:t>
            </a:r>
          </a:p>
          <a:p>
            <a:pPr eaLnBrk="1" hangingPunct="1">
              <a:spcBef>
                <a:spcPts val="300"/>
              </a:spcBef>
              <a:buNone/>
              <a:defRPr/>
            </a:pPr>
            <a:r>
              <a:rPr lang="ru-RU" altLang="ru-RU" sz="12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ФИНАНСОВО-ЭКОНОМИЧЕСКАЯ ИНФОРМАЦИЯ   </a:t>
            </a:r>
            <a:r>
              <a:rPr lang="ru-RU" alt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(тыс. руб.)</a:t>
            </a:r>
            <a:endParaRPr lang="ru-RU" alt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423" name="Прямоугольник 2"/>
          <p:cNvSpPr>
            <a:spLocks noChangeArrowheads="1"/>
          </p:cNvSpPr>
          <p:nvPr/>
        </p:nvSpPr>
        <p:spPr bwMode="auto">
          <a:xfrm>
            <a:off x="476254" y="900113"/>
            <a:ext cx="6202363" cy="1835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Поселение основано  2004 году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поселения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Штрак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Виталий Владимирович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рождения – 1984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полномочий: февраль 2023 г. - февраль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2028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</a:rPr>
              <a:t>Почтовый адрес: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636714, Томская область, Каргасокский район,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Новоюгино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ул. Центральная, 44-2.  Телефон: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(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38253) 3-71-32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сайт: 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http://www.novougino.kargasok.ru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E-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ansp06@mail.ru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Совета </a:t>
            </a:r>
            <a:r>
              <a:rPr lang="ru-RU" alt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Кобелев Валерий Валерьевич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избрания: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20.04.2023 г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0424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443667" y="8858250"/>
            <a:ext cx="428625" cy="28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973EC9A-89F2-4611-A559-13B705086564}" type="slidenum">
              <a:rPr lang="ru-RU" altLang="ru-RU" sz="1200" b="1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ru-RU" altLang="ru-RU" sz="1200" b="1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 О В О Ю Г И Н С К О 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</a:t>
            </a: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1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132284"/>
              </p:ext>
            </p:extLst>
          </p:nvPr>
        </p:nvGraphicFramePr>
        <p:xfrm>
          <a:off x="466368" y="4400677"/>
          <a:ext cx="6418174" cy="2006394"/>
        </p:xfrm>
        <a:graphic>
          <a:graphicData uri="http://schemas.openxmlformats.org/drawingml/2006/table">
            <a:tbl>
              <a:tblPr/>
              <a:tblGrid>
                <a:gridCol w="1416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0090">
                  <a:extLst>
                    <a:ext uri="{9D8B030D-6E8A-4147-A177-3AD203B41FA5}">
                      <a16:colId xmlns:a16="http://schemas.microsoft.com/office/drawing/2014/main" val="2542531598"/>
                    </a:ext>
                  </a:extLst>
                </a:gridCol>
                <a:gridCol w="906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37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17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88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785">
                  <a:extLst>
                    <a:ext uri="{9D8B030D-6E8A-4147-A177-3AD203B41FA5}">
                      <a16:colId xmlns:a16="http://schemas.microsoft.com/office/drawing/2014/main" val="4174511796"/>
                    </a:ext>
                  </a:extLst>
                </a:gridCol>
              </a:tblGrid>
              <a:tr h="41745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2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4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ДОХОДЫ, всего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674,80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965,60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101,10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22 031,80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21 790,00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98,90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82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т.ч. налоговые и неналоговые доходы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2 396,70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2 687,50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112,10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4 706,60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4 751,70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101,00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305,80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022,90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99,00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21 180,70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20 463,50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96,60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028" y="1019029"/>
            <a:ext cx="1575474" cy="20408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750417">
            <a:off x="321968" y="6283839"/>
            <a:ext cx="4258869" cy="2857520"/>
            <a:chOff x="2279" y="9609"/>
            <a:chExt cx="7777" cy="5454"/>
          </a:xfrm>
          <a:solidFill>
            <a:schemeClr val="tx2">
              <a:alpha val="86000"/>
            </a:schemeClr>
          </a:solidFill>
        </p:grpSpPr>
        <p:sp>
          <p:nvSpPr>
            <p:cNvPr id="21" name="Freeform 3"/>
            <p:cNvSpPr>
              <a:spLocks/>
            </p:cNvSpPr>
            <p:nvPr/>
          </p:nvSpPr>
          <p:spPr bwMode="auto">
            <a:xfrm>
              <a:off x="6646" y="13289"/>
              <a:ext cx="1051" cy="498"/>
            </a:xfrm>
            <a:custGeom>
              <a:avLst/>
              <a:gdLst>
                <a:gd name="T0" fmla="*/ 6 w 101"/>
                <a:gd name="T1" fmla="*/ 1 h 47"/>
                <a:gd name="T2" fmla="*/ 15 w 101"/>
                <a:gd name="T3" fmla="*/ 2 h 47"/>
                <a:gd name="T4" fmla="*/ 21 w 101"/>
                <a:gd name="T5" fmla="*/ 7 h 47"/>
                <a:gd name="T6" fmla="*/ 27 w 101"/>
                <a:gd name="T7" fmla="*/ 7 h 47"/>
                <a:gd name="T8" fmla="*/ 32 w 101"/>
                <a:gd name="T9" fmla="*/ 2 h 47"/>
                <a:gd name="T10" fmla="*/ 44 w 101"/>
                <a:gd name="T11" fmla="*/ 2 h 47"/>
                <a:gd name="T12" fmla="*/ 54 w 101"/>
                <a:gd name="T13" fmla="*/ 3 h 47"/>
                <a:gd name="T14" fmla="*/ 64 w 101"/>
                <a:gd name="T15" fmla="*/ 5 h 47"/>
                <a:gd name="T16" fmla="*/ 74 w 101"/>
                <a:gd name="T17" fmla="*/ 2 h 47"/>
                <a:gd name="T18" fmla="*/ 85 w 101"/>
                <a:gd name="T19" fmla="*/ 0 h 47"/>
                <a:gd name="T20" fmla="*/ 98 w 101"/>
                <a:gd name="T21" fmla="*/ 4 h 47"/>
                <a:gd name="T22" fmla="*/ 101 w 101"/>
                <a:gd name="T23" fmla="*/ 13 h 47"/>
                <a:gd name="T24" fmla="*/ 94 w 101"/>
                <a:gd name="T25" fmla="*/ 15 h 47"/>
                <a:gd name="T26" fmla="*/ 90 w 101"/>
                <a:gd name="T27" fmla="*/ 19 h 47"/>
                <a:gd name="T28" fmla="*/ 88 w 101"/>
                <a:gd name="T29" fmla="*/ 24 h 47"/>
                <a:gd name="T30" fmla="*/ 86 w 101"/>
                <a:gd name="T31" fmla="*/ 30 h 47"/>
                <a:gd name="T32" fmla="*/ 79 w 101"/>
                <a:gd name="T33" fmla="*/ 34 h 47"/>
                <a:gd name="T34" fmla="*/ 72 w 101"/>
                <a:gd name="T35" fmla="*/ 41 h 47"/>
                <a:gd name="T36" fmla="*/ 68 w 101"/>
                <a:gd name="T37" fmla="*/ 45 h 47"/>
                <a:gd name="T38" fmla="*/ 65 w 101"/>
                <a:gd name="T39" fmla="*/ 41 h 47"/>
                <a:gd name="T40" fmla="*/ 61 w 101"/>
                <a:gd name="T41" fmla="*/ 35 h 47"/>
                <a:gd name="T42" fmla="*/ 51 w 101"/>
                <a:gd name="T43" fmla="*/ 36 h 47"/>
                <a:gd name="T44" fmla="*/ 44 w 101"/>
                <a:gd name="T45" fmla="*/ 42 h 47"/>
                <a:gd name="T46" fmla="*/ 37 w 101"/>
                <a:gd name="T47" fmla="*/ 43 h 47"/>
                <a:gd name="T48" fmla="*/ 32 w 101"/>
                <a:gd name="T49" fmla="*/ 38 h 47"/>
                <a:gd name="T50" fmla="*/ 23 w 101"/>
                <a:gd name="T51" fmla="*/ 41 h 47"/>
                <a:gd name="T52" fmla="*/ 14 w 101"/>
                <a:gd name="T53" fmla="*/ 46 h 47"/>
                <a:gd name="T54" fmla="*/ 6 w 101"/>
                <a:gd name="T55" fmla="*/ 45 h 47"/>
                <a:gd name="T56" fmla="*/ 2 w 101"/>
                <a:gd name="T57" fmla="*/ 42 h 47"/>
                <a:gd name="T58" fmla="*/ 3 w 101"/>
                <a:gd name="T59" fmla="*/ 36 h 47"/>
                <a:gd name="T60" fmla="*/ 0 w 101"/>
                <a:gd name="T61" fmla="*/ 31 h 47"/>
                <a:gd name="T62" fmla="*/ 4 w 101"/>
                <a:gd name="T63" fmla="*/ 26 h 47"/>
                <a:gd name="T64" fmla="*/ 1 w 101"/>
                <a:gd name="T65" fmla="*/ 18 h 47"/>
                <a:gd name="T66" fmla="*/ 1 w 101"/>
                <a:gd name="T67" fmla="*/ 12 h 47"/>
                <a:gd name="T68" fmla="*/ 5 w 101"/>
                <a:gd name="T69" fmla="*/ 7 h 47"/>
                <a:gd name="T70" fmla="*/ 5 w 101"/>
                <a:gd name="T7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1" h="47">
                  <a:moveTo>
                    <a:pt x="5" y="0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9" y="1"/>
                    <a:pt x="11" y="1"/>
                    <a:pt x="12" y="1"/>
                  </a:cubicBezTo>
                  <a:cubicBezTo>
                    <a:pt x="13" y="1"/>
                    <a:pt x="14" y="1"/>
                    <a:pt x="15" y="2"/>
                  </a:cubicBezTo>
                  <a:cubicBezTo>
                    <a:pt x="15" y="3"/>
                    <a:pt x="18" y="5"/>
                    <a:pt x="18" y="5"/>
                  </a:cubicBezTo>
                  <a:cubicBezTo>
                    <a:pt x="19" y="5"/>
                    <a:pt x="20" y="6"/>
                    <a:pt x="21" y="7"/>
                  </a:cubicBezTo>
                  <a:cubicBezTo>
                    <a:pt x="22" y="8"/>
                    <a:pt x="23" y="9"/>
                    <a:pt x="24" y="9"/>
                  </a:cubicBezTo>
                  <a:cubicBezTo>
                    <a:pt x="25" y="9"/>
                    <a:pt x="26" y="8"/>
                    <a:pt x="27" y="7"/>
                  </a:cubicBezTo>
                  <a:cubicBezTo>
                    <a:pt x="28" y="6"/>
                    <a:pt x="29" y="5"/>
                    <a:pt x="30" y="4"/>
                  </a:cubicBezTo>
                  <a:cubicBezTo>
                    <a:pt x="31" y="4"/>
                    <a:pt x="31" y="3"/>
                    <a:pt x="32" y="2"/>
                  </a:cubicBezTo>
                  <a:cubicBezTo>
                    <a:pt x="34" y="2"/>
                    <a:pt x="35" y="2"/>
                    <a:pt x="37" y="2"/>
                  </a:cubicBezTo>
                  <a:cubicBezTo>
                    <a:pt x="39" y="2"/>
                    <a:pt x="42" y="2"/>
                    <a:pt x="44" y="2"/>
                  </a:cubicBezTo>
                  <a:cubicBezTo>
                    <a:pt x="47" y="2"/>
                    <a:pt x="49" y="2"/>
                    <a:pt x="51" y="2"/>
                  </a:cubicBezTo>
                  <a:cubicBezTo>
                    <a:pt x="53" y="3"/>
                    <a:pt x="53" y="3"/>
                    <a:pt x="54" y="3"/>
                  </a:cubicBezTo>
                  <a:cubicBezTo>
                    <a:pt x="56" y="3"/>
                    <a:pt x="57" y="3"/>
                    <a:pt x="59" y="3"/>
                  </a:cubicBezTo>
                  <a:cubicBezTo>
                    <a:pt x="61" y="4"/>
                    <a:pt x="63" y="5"/>
                    <a:pt x="64" y="5"/>
                  </a:cubicBezTo>
                  <a:cubicBezTo>
                    <a:pt x="66" y="5"/>
                    <a:pt x="68" y="4"/>
                    <a:pt x="69" y="4"/>
                  </a:cubicBezTo>
                  <a:cubicBezTo>
                    <a:pt x="71" y="3"/>
                    <a:pt x="72" y="2"/>
                    <a:pt x="74" y="2"/>
                  </a:cubicBezTo>
                  <a:cubicBezTo>
                    <a:pt x="76" y="1"/>
                    <a:pt x="79" y="2"/>
                    <a:pt x="81" y="2"/>
                  </a:cubicBezTo>
                  <a:cubicBezTo>
                    <a:pt x="83" y="2"/>
                    <a:pt x="84" y="1"/>
                    <a:pt x="85" y="0"/>
                  </a:cubicBezTo>
                  <a:cubicBezTo>
                    <a:pt x="86" y="0"/>
                    <a:pt x="87" y="0"/>
                    <a:pt x="89" y="1"/>
                  </a:cubicBezTo>
                  <a:cubicBezTo>
                    <a:pt x="92" y="1"/>
                    <a:pt x="96" y="2"/>
                    <a:pt x="98" y="4"/>
                  </a:cubicBezTo>
                  <a:cubicBezTo>
                    <a:pt x="100" y="5"/>
                    <a:pt x="99" y="6"/>
                    <a:pt x="100" y="8"/>
                  </a:cubicBezTo>
                  <a:cubicBezTo>
                    <a:pt x="100" y="10"/>
                    <a:pt x="101" y="11"/>
                    <a:pt x="101" y="13"/>
                  </a:cubicBezTo>
                  <a:cubicBezTo>
                    <a:pt x="99" y="13"/>
                    <a:pt x="98" y="13"/>
                    <a:pt x="97" y="13"/>
                  </a:cubicBezTo>
                  <a:cubicBezTo>
                    <a:pt x="96" y="13"/>
                    <a:pt x="95" y="14"/>
                    <a:pt x="94" y="15"/>
                  </a:cubicBezTo>
                  <a:cubicBezTo>
                    <a:pt x="93" y="16"/>
                    <a:pt x="93" y="16"/>
                    <a:pt x="92" y="17"/>
                  </a:cubicBezTo>
                  <a:cubicBezTo>
                    <a:pt x="91" y="18"/>
                    <a:pt x="91" y="18"/>
                    <a:pt x="90" y="19"/>
                  </a:cubicBezTo>
                  <a:cubicBezTo>
                    <a:pt x="90" y="20"/>
                    <a:pt x="90" y="21"/>
                    <a:pt x="89" y="22"/>
                  </a:cubicBezTo>
                  <a:cubicBezTo>
                    <a:pt x="89" y="23"/>
                    <a:pt x="88" y="23"/>
                    <a:pt x="88" y="24"/>
                  </a:cubicBezTo>
                  <a:cubicBezTo>
                    <a:pt x="87" y="25"/>
                    <a:pt x="86" y="25"/>
                    <a:pt x="86" y="26"/>
                  </a:cubicBezTo>
                  <a:cubicBezTo>
                    <a:pt x="85" y="27"/>
                    <a:pt x="86" y="29"/>
                    <a:pt x="86" y="30"/>
                  </a:cubicBezTo>
                  <a:cubicBezTo>
                    <a:pt x="85" y="31"/>
                    <a:pt x="85" y="32"/>
                    <a:pt x="84" y="33"/>
                  </a:cubicBezTo>
                  <a:cubicBezTo>
                    <a:pt x="83" y="33"/>
                    <a:pt x="81" y="33"/>
                    <a:pt x="79" y="34"/>
                  </a:cubicBezTo>
                  <a:cubicBezTo>
                    <a:pt x="78" y="34"/>
                    <a:pt x="76" y="35"/>
                    <a:pt x="75" y="36"/>
                  </a:cubicBezTo>
                  <a:cubicBezTo>
                    <a:pt x="73" y="37"/>
                    <a:pt x="74" y="39"/>
                    <a:pt x="72" y="41"/>
                  </a:cubicBezTo>
                  <a:cubicBezTo>
                    <a:pt x="71" y="42"/>
                    <a:pt x="69" y="43"/>
                    <a:pt x="68" y="45"/>
                  </a:cubicBezTo>
                  <a:cubicBezTo>
                    <a:pt x="68" y="45"/>
                    <a:pt x="68" y="45"/>
                    <a:pt x="68" y="45"/>
                  </a:cubicBezTo>
                  <a:cubicBezTo>
                    <a:pt x="68" y="45"/>
                    <a:pt x="67" y="44"/>
                    <a:pt x="67" y="44"/>
                  </a:cubicBezTo>
                  <a:cubicBezTo>
                    <a:pt x="66" y="43"/>
                    <a:pt x="66" y="42"/>
                    <a:pt x="65" y="41"/>
                  </a:cubicBezTo>
                  <a:cubicBezTo>
                    <a:pt x="65" y="40"/>
                    <a:pt x="64" y="38"/>
                    <a:pt x="64" y="37"/>
                  </a:cubicBezTo>
                  <a:cubicBezTo>
                    <a:pt x="63" y="36"/>
                    <a:pt x="62" y="35"/>
                    <a:pt x="61" y="35"/>
                  </a:cubicBezTo>
                  <a:cubicBezTo>
                    <a:pt x="59" y="34"/>
                    <a:pt x="57" y="34"/>
                    <a:pt x="55" y="35"/>
                  </a:cubicBezTo>
                  <a:cubicBezTo>
                    <a:pt x="53" y="35"/>
                    <a:pt x="52" y="35"/>
                    <a:pt x="51" y="36"/>
                  </a:cubicBezTo>
                  <a:cubicBezTo>
                    <a:pt x="50" y="37"/>
                    <a:pt x="49" y="38"/>
                    <a:pt x="48" y="39"/>
                  </a:cubicBezTo>
                  <a:cubicBezTo>
                    <a:pt x="47" y="40"/>
                    <a:pt x="46" y="41"/>
                    <a:pt x="44" y="42"/>
                  </a:cubicBezTo>
                  <a:cubicBezTo>
                    <a:pt x="43" y="43"/>
                    <a:pt x="42" y="43"/>
                    <a:pt x="40" y="44"/>
                  </a:cubicBezTo>
                  <a:cubicBezTo>
                    <a:pt x="39" y="44"/>
                    <a:pt x="38" y="44"/>
                    <a:pt x="37" y="43"/>
                  </a:cubicBezTo>
                  <a:cubicBezTo>
                    <a:pt x="36" y="43"/>
                    <a:pt x="36" y="41"/>
                    <a:pt x="35" y="40"/>
                  </a:cubicBezTo>
                  <a:cubicBezTo>
                    <a:pt x="34" y="39"/>
                    <a:pt x="33" y="38"/>
                    <a:pt x="32" y="38"/>
                  </a:cubicBezTo>
                  <a:cubicBezTo>
                    <a:pt x="31" y="37"/>
                    <a:pt x="29" y="38"/>
                    <a:pt x="28" y="39"/>
                  </a:cubicBezTo>
                  <a:cubicBezTo>
                    <a:pt x="26" y="39"/>
                    <a:pt x="25" y="41"/>
                    <a:pt x="23" y="41"/>
                  </a:cubicBezTo>
                  <a:cubicBezTo>
                    <a:pt x="22" y="42"/>
                    <a:pt x="20" y="43"/>
                    <a:pt x="18" y="44"/>
                  </a:cubicBezTo>
                  <a:cubicBezTo>
                    <a:pt x="17" y="44"/>
                    <a:pt x="15" y="46"/>
                    <a:pt x="14" y="46"/>
                  </a:cubicBezTo>
                  <a:cubicBezTo>
                    <a:pt x="12" y="47"/>
                    <a:pt x="11" y="47"/>
                    <a:pt x="9" y="46"/>
                  </a:cubicBezTo>
                  <a:cubicBezTo>
                    <a:pt x="8" y="46"/>
                    <a:pt x="7" y="46"/>
                    <a:pt x="6" y="45"/>
                  </a:cubicBezTo>
                  <a:cubicBezTo>
                    <a:pt x="4" y="44"/>
                    <a:pt x="2" y="44"/>
                    <a:pt x="1" y="43"/>
                  </a:cubicBezTo>
                  <a:cubicBezTo>
                    <a:pt x="1" y="43"/>
                    <a:pt x="1" y="43"/>
                    <a:pt x="2" y="42"/>
                  </a:cubicBezTo>
                  <a:cubicBezTo>
                    <a:pt x="2" y="42"/>
                    <a:pt x="2" y="40"/>
                    <a:pt x="2" y="39"/>
                  </a:cubicBezTo>
                  <a:cubicBezTo>
                    <a:pt x="3" y="38"/>
                    <a:pt x="3" y="37"/>
                    <a:pt x="3" y="36"/>
                  </a:cubicBezTo>
                  <a:cubicBezTo>
                    <a:pt x="3" y="36"/>
                    <a:pt x="3" y="34"/>
                    <a:pt x="2" y="33"/>
                  </a:cubicBezTo>
                  <a:cubicBezTo>
                    <a:pt x="2" y="32"/>
                    <a:pt x="0" y="32"/>
                    <a:pt x="0" y="31"/>
                  </a:cubicBezTo>
                  <a:cubicBezTo>
                    <a:pt x="0" y="30"/>
                    <a:pt x="2" y="30"/>
                    <a:pt x="3" y="29"/>
                  </a:cubicBezTo>
                  <a:cubicBezTo>
                    <a:pt x="4" y="28"/>
                    <a:pt x="4" y="27"/>
                    <a:pt x="4" y="26"/>
                  </a:cubicBezTo>
                  <a:cubicBezTo>
                    <a:pt x="4" y="25"/>
                    <a:pt x="3" y="23"/>
                    <a:pt x="2" y="22"/>
                  </a:cubicBezTo>
                  <a:cubicBezTo>
                    <a:pt x="2" y="21"/>
                    <a:pt x="1" y="20"/>
                    <a:pt x="1" y="18"/>
                  </a:cubicBezTo>
                  <a:cubicBezTo>
                    <a:pt x="0" y="17"/>
                    <a:pt x="0" y="16"/>
                    <a:pt x="0" y="15"/>
                  </a:cubicBezTo>
                  <a:cubicBezTo>
                    <a:pt x="0" y="14"/>
                    <a:pt x="1" y="13"/>
                    <a:pt x="1" y="12"/>
                  </a:cubicBezTo>
                  <a:cubicBezTo>
                    <a:pt x="2" y="11"/>
                    <a:pt x="4" y="11"/>
                    <a:pt x="4" y="10"/>
                  </a:cubicBezTo>
                  <a:cubicBezTo>
                    <a:pt x="5" y="9"/>
                    <a:pt x="5" y="8"/>
                    <a:pt x="5" y="7"/>
                  </a:cubicBezTo>
                  <a:cubicBezTo>
                    <a:pt x="6" y="5"/>
                    <a:pt x="5" y="4"/>
                    <a:pt x="5" y="3"/>
                  </a:cubicBezTo>
                  <a:cubicBezTo>
                    <a:pt x="5" y="2"/>
                    <a:pt x="5" y="1"/>
                    <a:pt x="5" y="0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2" name="Freeform 4"/>
            <p:cNvSpPr>
              <a:spLocks noEditPoints="1"/>
            </p:cNvSpPr>
            <p:nvPr/>
          </p:nvSpPr>
          <p:spPr bwMode="auto">
            <a:xfrm>
              <a:off x="7489" y="12875"/>
              <a:ext cx="1018" cy="1198"/>
            </a:xfrm>
            <a:custGeom>
              <a:avLst/>
              <a:gdLst>
                <a:gd name="T0" fmla="*/ 4 w 98"/>
                <a:gd name="T1" fmla="*/ 37 h 113"/>
                <a:gd name="T2" fmla="*/ 3 w 98"/>
                <a:gd name="T3" fmla="*/ 27 h 113"/>
                <a:gd name="T4" fmla="*/ 1 w 98"/>
                <a:gd name="T5" fmla="*/ 15 h 113"/>
                <a:gd name="T6" fmla="*/ 7 w 98"/>
                <a:gd name="T7" fmla="*/ 8 h 113"/>
                <a:gd name="T8" fmla="*/ 16 w 98"/>
                <a:gd name="T9" fmla="*/ 4 h 113"/>
                <a:gd name="T10" fmla="*/ 23 w 98"/>
                <a:gd name="T11" fmla="*/ 2 h 113"/>
                <a:gd name="T12" fmla="*/ 30 w 98"/>
                <a:gd name="T13" fmla="*/ 2 h 113"/>
                <a:gd name="T14" fmla="*/ 33 w 98"/>
                <a:gd name="T15" fmla="*/ 10 h 113"/>
                <a:gd name="T16" fmla="*/ 40 w 98"/>
                <a:gd name="T17" fmla="*/ 17 h 113"/>
                <a:gd name="T18" fmla="*/ 47 w 98"/>
                <a:gd name="T19" fmla="*/ 25 h 113"/>
                <a:gd name="T20" fmla="*/ 52 w 98"/>
                <a:gd name="T21" fmla="*/ 34 h 113"/>
                <a:gd name="T22" fmla="*/ 58 w 98"/>
                <a:gd name="T23" fmla="*/ 44 h 113"/>
                <a:gd name="T24" fmla="*/ 66 w 98"/>
                <a:gd name="T25" fmla="*/ 49 h 113"/>
                <a:gd name="T26" fmla="*/ 68 w 98"/>
                <a:gd name="T27" fmla="*/ 56 h 113"/>
                <a:gd name="T28" fmla="*/ 68 w 98"/>
                <a:gd name="T29" fmla="*/ 65 h 113"/>
                <a:gd name="T30" fmla="*/ 75 w 98"/>
                <a:gd name="T31" fmla="*/ 65 h 113"/>
                <a:gd name="T32" fmla="*/ 82 w 98"/>
                <a:gd name="T33" fmla="*/ 66 h 113"/>
                <a:gd name="T34" fmla="*/ 84 w 98"/>
                <a:gd name="T35" fmla="*/ 76 h 113"/>
                <a:gd name="T36" fmla="*/ 90 w 98"/>
                <a:gd name="T37" fmla="*/ 83 h 113"/>
                <a:gd name="T38" fmla="*/ 98 w 98"/>
                <a:gd name="T39" fmla="*/ 91 h 113"/>
                <a:gd name="T40" fmla="*/ 89 w 98"/>
                <a:gd name="T41" fmla="*/ 89 h 113"/>
                <a:gd name="T42" fmla="*/ 81 w 98"/>
                <a:gd name="T43" fmla="*/ 91 h 113"/>
                <a:gd name="T44" fmla="*/ 81 w 98"/>
                <a:gd name="T45" fmla="*/ 98 h 113"/>
                <a:gd name="T46" fmla="*/ 82 w 98"/>
                <a:gd name="T47" fmla="*/ 105 h 113"/>
                <a:gd name="T48" fmla="*/ 83 w 98"/>
                <a:gd name="T49" fmla="*/ 113 h 113"/>
                <a:gd name="T50" fmla="*/ 77 w 98"/>
                <a:gd name="T51" fmla="*/ 111 h 113"/>
                <a:gd name="T52" fmla="*/ 69 w 98"/>
                <a:gd name="T53" fmla="*/ 107 h 113"/>
                <a:gd name="T54" fmla="*/ 63 w 98"/>
                <a:gd name="T55" fmla="*/ 102 h 113"/>
                <a:gd name="T56" fmla="*/ 60 w 98"/>
                <a:gd name="T57" fmla="*/ 93 h 113"/>
                <a:gd name="T58" fmla="*/ 56 w 98"/>
                <a:gd name="T59" fmla="*/ 87 h 113"/>
                <a:gd name="T60" fmla="*/ 53 w 98"/>
                <a:gd name="T61" fmla="*/ 83 h 113"/>
                <a:gd name="T62" fmla="*/ 50 w 98"/>
                <a:gd name="T63" fmla="*/ 76 h 113"/>
                <a:gd name="T64" fmla="*/ 45 w 98"/>
                <a:gd name="T65" fmla="*/ 74 h 113"/>
                <a:gd name="T66" fmla="*/ 39 w 98"/>
                <a:gd name="T67" fmla="*/ 74 h 113"/>
                <a:gd name="T68" fmla="*/ 34 w 98"/>
                <a:gd name="T69" fmla="*/ 70 h 113"/>
                <a:gd name="T70" fmla="*/ 33 w 98"/>
                <a:gd name="T71" fmla="*/ 64 h 113"/>
                <a:gd name="T72" fmla="*/ 28 w 98"/>
                <a:gd name="T73" fmla="*/ 59 h 113"/>
                <a:gd name="T74" fmla="*/ 24 w 98"/>
                <a:gd name="T75" fmla="*/ 52 h 113"/>
                <a:gd name="T76" fmla="*/ 20 w 98"/>
                <a:gd name="T77" fmla="*/ 52 h 113"/>
                <a:gd name="T78" fmla="*/ 17 w 98"/>
                <a:gd name="T79" fmla="*/ 43 h 113"/>
                <a:gd name="T80" fmla="*/ 4 w 98"/>
                <a:gd name="T81" fmla="*/ 39 h 113"/>
                <a:gd name="T82" fmla="*/ 83 w 98"/>
                <a:gd name="T83" fmla="*/ 113 h 113"/>
                <a:gd name="T84" fmla="*/ 19 w 98"/>
                <a:gd name="T85" fmla="*/ 52 h 113"/>
                <a:gd name="T86" fmla="*/ 19 w 98"/>
                <a:gd name="T87" fmla="*/ 52 h 113"/>
                <a:gd name="T88" fmla="*/ 19 w 98"/>
                <a:gd name="T89" fmla="*/ 5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8" h="113">
                  <a:moveTo>
                    <a:pt x="4" y="39"/>
                  </a:moveTo>
                  <a:cubicBezTo>
                    <a:pt x="4" y="38"/>
                    <a:pt x="4" y="38"/>
                    <a:pt x="4" y="37"/>
                  </a:cubicBezTo>
                  <a:cubicBezTo>
                    <a:pt x="4" y="35"/>
                    <a:pt x="4" y="34"/>
                    <a:pt x="3" y="32"/>
                  </a:cubicBezTo>
                  <a:cubicBezTo>
                    <a:pt x="3" y="30"/>
                    <a:pt x="3" y="29"/>
                    <a:pt x="3" y="27"/>
                  </a:cubicBezTo>
                  <a:cubicBezTo>
                    <a:pt x="3" y="25"/>
                    <a:pt x="3" y="22"/>
                    <a:pt x="3" y="20"/>
                  </a:cubicBezTo>
                  <a:cubicBezTo>
                    <a:pt x="2" y="19"/>
                    <a:pt x="1" y="17"/>
                    <a:pt x="1" y="15"/>
                  </a:cubicBezTo>
                  <a:cubicBezTo>
                    <a:pt x="1" y="14"/>
                    <a:pt x="0" y="12"/>
                    <a:pt x="2" y="11"/>
                  </a:cubicBezTo>
                  <a:cubicBezTo>
                    <a:pt x="3" y="10"/>
                    <a:pt x="5" y="9"/>
                    <a:pt x="7" y="8"/>
                  </a:cubicBezTo>
                  <a:cubicBezTo>
                    <a:pt x="8" y="8"/>
                    <a:pt x="10" y="7"/>
                    <a:pt x="12" y="6"/>
                  </a:cubicBezTo>
                  <a:cubicBezTo>
                    <a:pt x="13" y="6"/>
                    <a:pt x="15" y="5"/>
                    <a:pt x="16" y="4"/>
                  </a:cubicBezTo>
                  <a:cubicBezTo>
                    <a:pt x="18" y="4"/>
                    <a:pt x="20" y="5"/>
                    <a:pt x="21" y="4"/>
                  </a:cubicBezTo>
                  <a:cubicBezTo>
                    <a:pt x="22" y="4"/>
                    <a:pt x="22" y="3"/>
                    <a:pt x="23" y="2"/>
                  </a:cubicBezTo>
                  <a:cubicBezTo>
                    <a:pt x="24" y="1"/>
                    <a:pt x="25" y="0"/>
                    <a:pt x="27" y="0"/>
                  </a:cubicBezTo>
                  <a:cubicBezTo>
                    <a:pt x="28" y="0"/>
                    <a:pt x="29" y="1"/>
                    <a:pt x="30" y="2"/>
                  </a:cubicBezTo>
                  <a:cubicBezTo>
                    <a:pt x="30" y="3"/>
                    <a:pt x="30" y="6"/>
                    <a:pt x="30" y="7"/>
                  </a:cubicBezTo>
                  <a:cubicBezTo>
                    <a:pt x="31" y="9"/>
                    <a:pt x="32" y="9"/>
                    <a:pt x="33" y="10"/>
                  </a:cubicBezTo>
                  <a:cubicBezTo>
                    <a:pt x="34" y="11"/>
                    <a:pt x="36" y="12"/>
                    <a:pt x="38" y="13"/>
                  </a:cubicBezTo>
                  <a:cubicBezTo>
                    <a:pt x="39" y="14"/>
                    <a:pt x="39" y="15"/>
                    <a:pt x="40" y="17"/>
                  </a:cubicBezTo>
                  <a:cubicBezTo>
                    <a:pt x="41" y="18"/>
                    <a:pt x="43" y="19"/>
                    <a:pt x="44" y="21"/>
                  </a:cubicBezTo>
                  <a:cubicBezTo>
                    <a:pt x="45" y="22"/>
                    <a:pt x="46" y="23"/>
                    <a:pt x="47" y="25"/>
                  </a:cubicBezTo>
                  <a:cubicBezTo>
                    <a:pt x="48" y="26"/>
                    <a:pt x="48" y="28"/>
                    <a:pt x="49" y="30"/>
                  </a:cubicBezTo>
                  <a:cubicBezTo>
                    <a:pt x="50" y="32"/>
                    <a:pt x="52" y="33"/>
                    <a:pt x="52" y="34"/>
                  </a:cubicBezTo>
                  <a:cubicBezTo>
                    <a:pt x="53" y="35"/>
                    <a:pt x="55" y="38"/>
                    <a:pt x="55" y="39"/>
                  </a:cubicBezTo>
                  <a:cubicBezTo>
                    <a:pt x="56" y="41"/>
                    <a:pt x="57" y="44"/>
                    <a:pt x="58" y="44"/>
                  </a:cubicBezTo>
                  <a:cubicBezTo>
                    <a:pt x="59" y="44"/>
                    <a:pt x="60" y="45"/>
                    <a:pt x="62" y="46"/>
                  </a:cubicBezTo>
                  <a:cubicBezTo>
                    <a:pt x="63" y="47"/>
                    <a:pt x="65" y="48"/>
                    <a:pt x="66" y="49"/>
                  </a:cubicBezTo>
                  <a:cubicBezTo>
                    <a:pt x="67" y="50"/>
                    <a:pt x="68" y="50"/>
                    <a:pt x="68" y="51"/>
                  </a:cubicBezTo>
                  <a:cubicBezTo>
                    <a:pt x="69" y="53"/>
                    <a:pt x="68" y="55"/>
                    <a:pt x="68" y="56"/>
                  </a:cubicBezTo>
                  <a:cubicBezTo>
                    <a:pt x="68" y="58"/>
                    <a:pt x="68" y="59"/>
                    <a:pt x="68" y="61"/>
                  </a:cubicBezTo>
                  <a:cubicBezTo>
                    <a:pt x="68" y="62"/>
                    <a:pt x="68" y="64"/>
                    <a:pt x="68" y="65"/>
                  </a:cubicBezTo>
                  <a:cubicBezTo>
                    <a:pt x="69" y="65"/>
                    <a:pt x="69" y="65"/>
                    <a:pt x="70" y="65"/>
                  </a:cubicBezTo>
                  <a:cubicBezTo>
                    <a:pt x="71" y="65"/>
                    <a:pt x="73" y="65"/>
                    <a:pt x="75" y="65"/>
                  </a:cubicBezTo>
                  <a:cubicBezTo>
                    <a:pt x="76" y="65"/>
                    <a:pt x="77" y="65"/>
                    <a:pt x="78" y="65"/>
                  </a:cubicBezTo>
                  <a:cubicBezTo>
                    <a:pt x="79" y="65"/>
                    <a:pt x="81" y="65"/>
                    <a:pt x="82" y="66"/>
                  </a:cubicBezTo>
                  <a:cubicBezTo>
                    <a:pt x="83" y="67"/>
                    <a:pt x="84" y="68"/>
                    <a:pt x="84" y="70"/>
                  </a:cubicBezTo>
                  <a:cubicBezTo>
                    <a:pt x="85" y="72"/>
                    <a:pt x="84" y="74"/>
                    <a:pt x="84" y="76"/>
                  </a:cubicBezTo>
                  <a:cubicBezTo>
                    <a:pt x="85" y="77"/>
                    <a:pt x="84" y="79"/>
                    <a:pt x="85" y="80"/>
                  </a:cubicBezTo>
                  <a:cubicBezTo>
                    <a:pt x="86" y="81"/>
                    <a:pt x="89" y="82"/>
                    <a:pt x="90" y="83"/>
                  </a:cubicBezTo>
                  <a:cubicBezTo>
                    <a:pt x="92" y="84"/>
                    <a:pt x="92" y="84"/>
                    <a:pt x="94" y="86"/>
                  </a:cubicBezTo>
                  <a:cubicBezTo>
                    <a:pt x="95" y="87"/>
                    <a:pt x="96" y="89"/>
                    <a:pt x="98" y="91"/>
                  </a:cubicBezTo>
                  <a:cubicBezTo>
                    <a:pt x="96" y="90"/>
                    <a:pt x="95" y="89"/>
                    <a:pt x="94" y="89"/>
                  </a:cubicBezTo>
                  <a:cubicBezTo>
                    <a:pt x="94" y="89"/>
                    <a:pt x="91" y="89"/>
                    <a:pt x="89" y="89"/>
                  </a:cubicBezTo>
                  <a:cubicBezTo>
                    <a:pt x="87" y="89"/>
                    <a:pt x="86" y="90"/>
                    <a:pt x="85" y="90"/>
                  </a:cubicBezTo>
                  <a:cubicBezTo>
                    <a:pt x="85" y="90"/>
                    <a:pt x="82" y="90"/>
                    <a:pt x="81" y="91"/>
                  </a:cubicBezTo>
                  <a:cubicBezTo>
                    <a:pt x="80" y="92"/>
                    <a:pt x="80" y="93"/>
                    <a:pt x="80" y="94"/>
                  </a:cubicBezTo>
                  <a:cubicBezTo>
                    <a:pt x="80" y="95"/>
                    <a:pt x="81" y="97"/>
                    <a:pt x="81" y="98"/>
                  </a:cubicBezTo>
                  <a:cubicBezTo>
                    <a:pt x="82" y="99"/>
                    <a:pt x="83" y="100"/>
                    <a:pt x="83" y="101"/>
                  </a:cubicBezTo>
                  <a:cubicBezTo>
                    <a:pt x="83" y="103"/>
                    <a:pt x="83" y="104"/>
                    <a:pt x="82" y="105"/>
                  </a:cubicBezTo>
                  <a:cubicBezTo>
                    <a:pt x="82" y="107"/>
                    <a:pt x="81" y="108"/>
                    <a:pt x="82" y="110"/>
                  </a:cubicBezTo>
                  <a:cubicBezTo>
                    <a:pt x="82" y="111"/>
                    <a:pt x="82" y="112"/>
                    <a:pt x="83" y="113"/>
                  </a:cubicBezTo>
                  <a:cubicBezTo>
                    <a:pt x="82" y="113"/>
                    <a:pt x="81" y="113"/>
                    <a:pt x="81" y="112"/>
                  </a:cubicBezTo>
                  <a:cubicBezTo>
                    <a:pt x="79" y="111"/>
                    <a:pt x="78" y="111"/>
                    <a:pt x="77" y="111"/>
                  </a:cubicBezTo>
                  <a:cubicBezTo>
                    <a:pt x="76" y="110"/>
                    <a:pt x="75" y="110"/>
                    <a:pt x="73" y="109"/>
                  </a:cubicBezTo>
                  <a:cubicBezTo>
                    <a:pt x="72" y="109"/>
                    <a:pt x="71" y="108"/>
                    <a:pt x="69" y="107"/>
                  </a:cubicBezTo>
                  <a:cubicBezTo>
                    <a:pt x="68" y="106"/>
                    <a:pt x="65" y="106"/>
                    <a:pt x="64" y="105"/>
                  </a:cubicBezTo>
                  <a:cubicBezTo>
                    <a:pt x="63" y="104"/>
                    <a:pt x="63" y="103"/>
                    <a:pt x="63" y="102"/>
                  </a:cubicBezTo>
                  <a:cubicBezTo>
                    <a:pt x="63" y="100"/>
                    <a:pt x="64" y="98"/>
                    <a:pt x="63" y="96"/>
                  </a:cubicBezTo>
                  <a:cubicBezTo>
                    <a:pt x="63" y="95"/>
                    <a:pt x="61" y="94"/>
                    <a:pt x="60" y="93"/>
                  </a:cubicBezTo>
                  <a:cubicBezTo>
                    <a:pt x="58" y="92"/>
                    <a:pt x="57" y="92"/>
                    <a:pt x="56" y="90"/>
                  </a:cubicBezTo>
                  <a:cubicBezTo>
                    <a:pt x="56" y="89"/>
                    <a:pt x="56" y="88"/>
                    <a:pt x="56" y="87"/>
                  </a:cubicBezTo>
                  <a:cubicBezTo>
                    <a:pt x="56" y="86"/>
                    <a:pt x="56" y="85"/>
                    <a:pt x="56" y="84"/>
                  </a:cubicBezTo>
                  <a:cubicBezTo>
                    <a:pt x="55" y="83"/>
                    <a:pt x="54" y="83"/>
                    <a:pt x="53" y="83"/>
                  </a:cubicBezTo>
                  <a:cubicBezTo>
                    <a:pt x="52" y="82"/>
                    <a:pt x="52" y="81"/>
                    <a:pt x="51" y="80"/>
                  </a:cubicBezTo>
                  <a:cubicBezTo>
                    <a:pt x="51" y="78"/>
                    <a:pt x="51" y="77"/>
                    <a:pt x="50" y="76"/>
                  </a:cubicBezTo>
                  <a:cubicBezTo>
                    <a:pt x="49" y="75"/>
                    <a:pt x="49" y="74"/>
                    <a:pt x="48" y="74"/>
                  </a:cubicBezTo>
                  <a:cubicBezTo>
                    <a:pt x="47" y="74"/>
                    <a:pt x="46" y="74"/>
                    <a:pt x="45" y="74"/>
                  </a:cubicBezTo>
                  <a:cubicBezTo>
                    <a:pt x="44" y="74"/>
                    <a:pt x="43" y="74"/>
                    <a:pt x="42" y="74"/>
                  </a:cubicBezTo>
                  <a:cubicBezTo>
                    <a:pt x="41" y="74"/>
                    <a:pt x="39" y="74"/>
                    <a:pt x="39" y="74"/>
                  </a:cubicBezTo>
                  <a:cubicBezTo>
                    <a:pt x="38" y="73"/>
                    <a:pt x="37" y="73"/>
                    <a:pt x="36" y="73"/>
                  </a:cubicBezTo>
                  <a:cubicBezTo>
                    <a:pt x="36" y="72"/>
                    <a:pt x="35" y="71"/>
                    <a:pt x="34" y="70"/>
                  </a:cubicBezTo>
                  <a:cubicBezTo>
                    <a:pt x="34" y="70"/>
                    <a:pt x="33" y="69"/>
                    <a:pt x="33" y="68"/>
                  </a:cubicBezTo>
                  <a:cubicBezTo>
                    <a:pt x="33" y="67"/>
                    <a:pt x="33" y="65"/>
                    <a:pt x="33" y="64"/>
                  </a:cubicBezTo>
                  <a:cubicBezTo>
                    <a:pt x="33" y="63"/>
                    <a:pt x="32" y="62"/>
                    <a:pt x="31" y="61"/>
                  </a:cubicBezTo>
                  <a:cubicBezTo>
                    <a:pt x="30" y="60"/>
                    <a:pt x="29" y="60"/>
                    <a:pt x="28" y="59"/>
                  </a:cubicBezTo>
                  <a:cubicBezTo>
                    <a:pt x="27" y="58"/>
                    <a:pt x="27" y="56"/>
                    <a:pt x="26" y="55"/>
                  </a:cubicBezTo>
                  <a:cubicBezTo>
                    <a:pt x="26" y="54"/>
                    <a:pt x="25" y="52"/>
                    <a:pt x="24" y="52"/>
                  </a:cubicBezTo>
                  <a:cubicBezTo>
                    <a:pt x="23" y="51"/>
                    <a:pt x="22" y="52"/>
                    <a:pt x="20" y="52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0" y="50"/>
                    <a:pt x="19" y="49"/>
                    <a:pt x="19" y="47"/>
                  </a:cubicBezTo>
                  <a:cubicBezTo>
                    <a:pt x="18" y="45"/>
                    <a:pt x="19" y="44"/>
                    <a:pt x="17" y="43"/>
                  </a:cubicBezTo>
                  <a:cubicBezTo>
                    <a:pt x="15" y="41"/>
                    <a:pt x="11" y="40"/>
                    <a:pt x="8" y="40"/>
                  </a:cubicBezTo>
                  <a:cubicBezTo>
                    <a:pt x="6" y="39"/>
                    <a:pt x="5" y="39"/>
                    <a:pt x="4" y="39"/>
                  </a:cubicBezTo>
                  <a:cubicBezTo>
                    <a:pt x="4" y="39"/>
                    <a:pt x="4" y="39"/>
                    <a:pt x="4" y="39"/>
                  </a:cubicBezTo>
                  <a:close/>
                  <a:moveTo>
                    <a:pt x="83" y="113"/>
                  </a:moveTo>
                  <a:cubicBezTo>
                    <a:pt x="83" y="113"/>
                    <a:pt x="83" y="113"/>
                    <a:pt x="83" y="113"/>
                  </a:cubicBezTo>
                  <a:moveTo>
                    <a:pt x="19" y="52"/>
                  </a:moveTo>
                  <a:cubicBezTo>
                    <a:pt x="18" y="52"/>
                    <a:pt x="18" y="52"/>
                    <a:pt x="19" y="52"/>
                  </a:cubicBezTo>
                  <a:close/>
                  <a:moveTo>
                    <a:pt x="19" y="52"/>
                  </a:moveTo>
                  <a:cubicBezTo>
                    <a:pt x="19" y="52"/>
                    <a:pt x="19" y="52"/>
                    <a:pt x="20" y="52"/>
                  </a:cubicBezTo>
                  <a:cubicBezTo>
                    <a:pt x="19" y="52"/>
                    <a:pt x="19" y="52"/>
                    <a:pt x="19" y="52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3" name="Freeform 5"/>
            <p:cNvSpPr>
              <a:spLocks/>
            </p:cNvSpPr>
            <p:nvPr/>
          </p:nvSpPr>
          <p:spPr bwMode="auto">
            <a:xfrm>
              <a:off x="8320" y="13511"/>
              <a:ext cx="1092" cy="658"/>
            </a:xfrm>
            <a:custGeom>
              <a:avLst/>
              <a:gdLst>
                <a:gd name="T0" fmla="*/ 101 w 105"/>
                <a:gd name="T1" fmla="*/ 45 h 62"/>
                <a:gd name="T2" fmla="*/ 82 w 105"/>
                <a:gd name="T3" fmla="*/ 58 h 62"/>
                <a:gd name="T4" fmla="*/ 81 w 105"/>
                <a:gd name="T5" fmla="*/ 45 h 62"/>
                <a:gd name="T6" fmla="*/ 68 w 105"/>
                <a:gd name="T7" fmla="*/ 55 h 62"/>
                <a:gd name="T8" fmla="*/ 58 w 105"/>
                <a:gd name="T9" fmla="*/ 49 h 62"/>
                <a:gd name="T10" fmla="*/ 57 w 105"/>
                <a:gd name="T11" fmla="*/ 59 h 62"/>
                <a:gd name="T12" fmla="*/ 44 w 105"/>
                <a:gd name="T13" fmla="*/ 59 h 62"/>
                <a:gd name="T14" fmla="*/ 36 w 105"/>
                <a:gd name="T15" fmla="*/ 56 h 62"/>
                <a:gd name="T16" fmla="*/ 28 w 105"/>
                <a:gd name="T17" fmla="*/ 50 h 62"/>
                <a:gd name="T18" fmla="*/ 24 w 105"/>
                <a:gd name="T19" fmla="*/ 57 h 62"/>
                <a:gd name="T20" fmla="*/ 16 w 105"/>
                <a:gd name="T21" fmla="*/ 57 h 62"/>
                <a:gd name="T22" fmla="*/ 7 w 105"/>
                <a:gd name="T23" fmla="*/ 51 h 62"/>
                <a:gd name="T24" fmla="*/ 4 w 105"/>
                <a:gd name="T25" fmla="*/ 54 h 62"/>
                <a:gd name="T26" fmla="*/ 2 w 105"/>
                <a:gd name="T27" fmla="*/ 45 h 62"/>
                <a:gd name="T28" fmla="*/ 1 w 105"/>
                <a:gd name="T29" fmla="*/ 38 h 62"/>
                <a:gd name="T30" fmla="*/ 1 w 105"/>
                <a:gd name="T31" fmla="*/ 31 h 62"/>
                <a:gd name="T32" fmla="*/ 9 w 105"/>
                <a:gd name="T33" fmla="*/ 29 h 62"/>
                <a:gd name="T34" fmla="*/ 18 w 105"/>
                <a:gd name="T35" fmla="*/ 31 h 62"/>
                <a:gd name="T36" fmla="*/ 24 w 105"/>
                <a:gd name="T37" fmla="*/ 33 h 62"/>
                <a:gd name="T38" fmla="*/ 25 w 105"/>
                <a:gd name="T39" fmla="*/ 26 h 62"/>
                <a:gd name="T40" fmla="*/ 34 w 105"/>
                <a:gd name="T41" fmla="*/ 21 h 62"/>
                <a:gd name="T42" fmla="*/ 41 w 105"/>
                <a:gd name="T43" fmla="*/ 12 h 62"/>
                <a:gd name="T44" fmla="*/ 46 w 105"/>
                <a:gd name="T45" fmla="*/ 5 h 62"/>
                <a:gd name="T46" fmla="*/ 54 w 105"/>
                <a:gd name="T47" fmla="*/ 9 h 62"/>
                <a:gd name="T48" fmla="*/ 54 w 105"/>
                <a:gd name="T49" fmla="*/ 21 h 62"/>
                <a:gd name="T50" fmla="*/ 64 w 105"/>
                <a:gd name="T51" fmla="*/ 21 h 62"/>
                <a:gd name="T52" fmla="*/ 76 w 105"/>
                <a:gd name="T53" fmla="*/ 21 h 62"/>
                <a:gd name="T54" fmla="*/ 83 w 105"/>
                <a:gd name="T55" fmla="*/ 25 h 62"/>
                <a:gd name="T56" fmla="*/ 89 w 105"/>
                <a:gd name="T57" fmla="*/ 31 h 62"/>
                <a:gd name="T58" fmla="*/ 95 w 105"/>
                <a:gd name="T59" fmla="*/ 33 h 62"/>
                <a:gd name="T60" fmla="*/ 102 w 105"/>
                <a:gd name="T61" fmla="*/ 39 h 62"/>
                <a:gd name="T62" fmla="*/ 105 w 105"/>
                <a:gd name="T63" fmla="*/ 4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" h="62">
                  <a:moveTo>
                    <a:pt x="105" y="43"/>
                  </a:moveTo>
                  <a:cubicBezTo>
                    <a:pt x="103" y="44"/>
                    <a:pt x="102" y="44"/>
                    <a:pt x="101" y="45"/>
                  </a:cubicBezTo>
                  <a:cubicBezTo>
                    <a:pt x="97" y="48"/>
                    <a:pt x="95" y="51"/>
                    <a:pt x="91" y="53"/>
                  </a:cubicBezTo>
                  <a:cubicBezTo>
                    <a:pt x="88" y="55"/>
                    <a:pt x="85" y="59"/>
                    <a:pt x="82" y="58"/>
                  </a:cubicBezTo>
                  <a:cubicBezTo>
                    <a:pt x="79" y="57"/>
                    <a:pt x="84" y="54"/>
                    <a:pt x="84" y="51"/>
                  </a:cubicBezTo>
                  <a:cubicBezTo>
                    <a:pt x="84" y="49"/>
                    <a:pt x="84" y="46"/>
                    <a:pt x="81" y="45"/>
                  </a:cubicBezTo>
                  <a:cubicBezTo>
                    <a:pt x="78" y="45"/>
                    <a:pt x="75" y="48"/>
                    <a:pt x="73" y="50"/>
                  </a:cubicBezTo>
                  <a:cubicBezTo>
                    <a:pt x="70" y="51"/>
                    <a:pt x="70" y="55"/>
                    <a:pt x="68" y="55"/>
                  </a:cubicBezTo>
                  <a:cubicBezTo>
                    <a:pt x="66" y="55"/>
                    <a:pt x="69" y="51"/>
                    <a:pt x="67" y="50"/>
                  </a:cubicBezTo>
                  <a:cubicBezTo>
                    <a:pt x="65" y="48"/>
                    <a:pt x="60" y="46"/>
                    <a:pt x="58" y="49"/>
                  </a:cubicBezTo>
                  <a:cubicBezTo>
                    <a:pt x="56" y="51"/>
                    <a:pt x="63" y="54"/>
                    <a:pt x="63" y="56"/>
                  </a:cubicBezTo>
                  <a:cubicBezTo>
                    <a:pt x="63" y="59"/>
                    <a:pt x="59" y="58"/>
                    <a:pt x="57" y="59"/>
                  </a:cubicBezTo>
                  <a:cubicBezTo>
                    <a:pt x="55" y="60"/>
                    <a:pt x="52" y="60"/>
                    <a:pt x="50" y="60"/>
                  </a:cubicBezTo>
                  <a:cubicBezTo>
                    <a:pt x="48" y="60"/>
                    <a:pt x="47" y="61"/>
                    <a:pt x="44" y="59"/>
                  </a:cubicBezTo>
                  <a:cubicBezTo>
                    <a:pt x="42" y="57"/>
                    <a:pt x="38" y="51"/>
                    <a:pt x="38" y="51"/>
                  </a:cubicBezTo>
                  <a:cubicBezTo>
                    <a:pt x="38" y="52"/>
                    <a:pt x="38" y="56"/>
                    <a:pt x="36" y="56"/>
                  </a:cubicBezTo>
                  <a:cubicBezTo>
                    <a:pt x="34" y="55"/>
                    <a:pt x="34" y="51"/>
                    <a:pt x="32" y="50"/>
                  </a:cubicBezTo>
                  <a:cubicBezTo>
                    <a:pt x="30" y="49"/>
                    <a:pt x="28" y="49"/>
                    <a:pt x="28" y="50"/>
                  </a:cubicBezTo>
                  <a:cubicBezTo>
                    <a:pt x="27" y="52"/>
                    <a:pt x="30" y="55"/>
                    <a:pt x="29" y="57"/>
                  </a:cubicBezTo>
                  <a:cubicBezTo>
                    <a:pt x="29" y="59"/>
                    <a:pt x="27" y="57"/>
                    <a:pt x="24" y="57"/>
                  </a:cubicBezTo>
                  <a:cubicBezTo>
                    <a:pt x="22" y="58"/>
                    <a:pt x="19" y="62"/>
                    <a:pt x="17" y="62"/>
                  </a:cubicBezTo>
                  <a:cubicBezTo>
                    <a:pt x="14" y="62"/>
                    <a:pt x="16" y="59"/>
                    <a:pt x="16" y="57"/>
                  </a:cubicBezTo>
                  <a:cubicBezTo>
                    <a:pt x="15" y="56"/>
                    <a:pt x="16" y="53"/>
                    <a:pt x="14" y="51"/>
                  </a:cubicBezTo>
                  <a:cubicBezTo>
                    <a:pt x="12" y="50"/>
                    <a:pt x="9" y="50"/>
                    <a:pt x="7" y="51"/>
                  </a:cubicBezTo>
                  <a:cubicBezTo>
                    <a:pt x="6" y="52"/>
                    <a:pt x="6" y="54"/>
                    <a:pt x="6" y="56"/>
                  </a:cubicBezTo>
                  <a:cubicBezTo>
                    <a:pt x="5" y="55"/>
                    <a:pt x="4" y="55"/>
                    <a:pt x="4" y="54"/>
                  </a:cubicBezTo>
                  <a:cubicBezTo>
                    <a:pt x="2" y="52"/>
                    <a:pt x="2" y="51"/>
                    <a:pt x="2" y="50"/>
                  </a:cubicBezTo>
                  <a:cubicBezTo>
                    <a:pt x="1" y="48"/>
                    <a:pt x="2" y="47"/>
                    <a:pt x="2" y="45"/>
                  </a:cubicBezTo>
                  <a:cubicBezTo>
                    <a:pt x="3" y="44"/>
                    <a:pt x="3" y="43"/>
                    <a:pt x="3" y="41"/>
                  </a:cubicBezTo>
                  <a:cubicBezTo>
                    <a:pt x="3" y="40"/>
                    <a:pt x="2" y="39"/>
                    <a:pt x="1" y="38"/>
                  </a:cubicBezTo>
                  <a:cubicBezTo>
                    <a:pt x="1" y="37"/>
                    <a:pt x="0" y="35"/>
                    <a:pt x="0" y="34"/>
                  </a:cubicBezTo>
                  <a:cubicBezTo>
                    <a:pt x="0" y="33"/>
                    <a:pt x="0" y="32"/>
                    <a:pt x="1" y="31"/>
                  </a:cubicBezTo>
                  <a:cubicBezTo>
                    <a:pt x="2" y="30"/>
                    <a:pt x="5" y="30"/>
                    <a:pt x="5" y="30"/>
                  </a:cubicBezTo>
                  <a:cubicBezTo>
                    <a:pt x="6" y="30"/>
                    <a:pt x="7" y="29"/>
                    <a:pt x="9" y="29"/>
                  </a:cubicBezTo>
                  <a:cubicBezTo>
                    <a:pt x="11" y="29"/>
                    <a:pt x="14" y="29"/>
                    <a:pt x="14" y="29"/>
                  </a:cubicBezTo>
                  <a:cubicBezTo>
                    <a:pt x="15" y="30"/>
                    <a:pt x="16" y="30"/>
                    <a:pt x="18" y="31"/>
                  </a:cubicBezTo>
                  <a:cubicBezTo>
                    <a:pt x="19" y="32"/>
                    <a:pt x="21" y="36"/>
                    <a:pt x="23" y="36"/>
                  </a:cubicBezTo>
                  <a:cubicBezTo>
                    <a:pt x="25" y="37"/>
                    <a:pt x="24" y="34"/>
                    <a:pt x="24" y="33"/>
                  </a:cubicBezTo>
                  <a:cubicBezTo>
                    <a:pt x="24" y="32"/>
                    <a:pt x="25" y="30"/>
                    <a:pt x="25" y="29"/>
                  </a:cubicBezTo>
                  <a:cubicBezTo>
                    <a:pt x="25" y="28"/>
                    <a:pt x="24" y="27"/>
                    <a:pt x="25" y="26"/>
                  </a:cubicBezTo>
                  <a:cubicBezTo>
                    <a:pt x="26" y="25"/>
                    <a:pt x="27" y="25"/>
                    <a:pt x="29" y="24"/>
                  </a:cubicBezTo>
                  <a:cubicBezTo>
                    <a:pt x="30" y="23"/>
                    <a:pt x="32" y="22"/>
                    <a:pt x="34" y="21"/>
                  </a:cubicBezTo>
                  <a:cubicBezTo>
                    <a:pt x="35" y="19"/>
                    <a:pt x="37" y="17"/>
                    <a:pt x="38" y="15"/>
                  </a:cubicBezTo>
                  <a:cubicBezTo>
                    <a:pt x="40" y="14"/>
                    <a:pt x="41" y="15"/>
                    <a:pt x="41" y="12"/>
                  </a:cubicBezTo>
                  <a:cubicBezTo>
                    <a:pt x="42" y="10"/>
                    <a:pt x="41" y="4"/>
                    <a:pt x="43" y="2"/>
                  </a:cubicBezTo>
                  <a:cubicBezTo>
                    <a:pt x="44" y="0"/>
                    <a:pt x="45" y="4"/>
                    <a:pt x="46" y="5"/>
                  </a:cubicBezTo>
                  <a:cubicBezTo>
                    <a:pt x="48" y="5"/>
                    <a:pt x="49" y="6"/>
                    <a:pt x="50" y="7"/>
                  </a:cubicBezTo>
                  <a:cubicBezTo>
                    <a:pt x="52" y="7"/>
                    <a:pt x="53" y="7"/>
                    <a:pt x="54" y="9"/>
                  </a:cubicBezTo>
                  <a:cubicBezTo>
                    <a:pt x="54" y="11"/>
                    <a:pt x="54" y="14"/>
                    <a:pt x="54" y="16"/>
                  </a:cubicBezTo>
                  <a:cubicBezTo>
                    <a:pt x="53" y="18"/>
                    <a:pt x="52" y="20"/>
                    <a:pt x="54" y="21"/>
                  </a:cubicBezTo>
                  <a:cubicBezTo>
                    <a:pt x="55" y="22"/>
                    <a:pt x="57" y="21"/>
                    <a:pt x="59" y="21"/>
                  </a:cubicBezTo>
                  <a:cubicBezTo>
                    <a:pt x="61" y="21"/>
                    <a:pt x="62" y="21"/>
                    <a:pt x="64" y="21"/>
                  </a:cubicBezTo>
                  <a:cubicBezTo>
                    <a:pt x="66" y="21"/>
                    <a:pt x="69" y="21"/>
                    <a:pt x="71" y="21"/>
                  </a:cubicBezTo>
                  <a:cubicBezTo>
                    <a:pt x="73" y="21"/>
                    <a:pt x="74" y="21"/>
                    <a:pt x="76" y="21"/>
                  </a:cubicBezTo>
                  <a:cubicBezTo>
                    <a:pt x="77" y="21"/>
                    <a:pt x="79" y="20"/>
                    <a:pt x="80" y="21"/>
                  </a:cubicBezTo>
                  <a:cubicBezTo>
                    <a:pt x="82" y="21"/>
                    <a:pt x="82" y="23"/>
                    <a:pt x="83" y="25"/>
                  </a:cubicBezTo>
                  <a:cubicBezTo>
                    <a:pt x="84" y="26"/>
                    <a:pt x="85" y="27"/>
                    <a:pt x="86" y="28"/>
                  </a:cubicBezTo>
                  <a:cubicBezTo>
                    <a:pt x="87" y="29"/>
                    <a:pt x="88" y="30"/>
                    <a:pt x="89" y="31"/>
                  </a:cubicBezTo>
                  <a:cubicBezTo>
                    <a:pt x="90" y="32"/>
                    <a:pt x="91" y="32"/>
                    <a:pt x="92" y="32"/>
                  </a:cubicBezTo>
                  <a:cubicBezTo>
                    <a:pt x="93" y="33"/>
                    <a:pt x="94" y="32"/>
                    <a:pt x="95" y="33"/>
                  </a:cubicBezTo>
                  <a:cubicBezTo>
                    <a:pt x="96" y="34"/>
                    <a:pt x="98" y="35"/>
                    <a:pt x="99" y="36"/>
                  </a:cubicBezTo>
                  <a:cubicBezTo>
                    <a:pt x="100" y="37"/>
                    <a:pt x="101" y="38"/>
                    <a:pt x="102" y="39"/>
                  </a:cubicBezTo>
                  <a:cubicBezTo>
                    <a:pt x="102" y="40"/>
                    <a:pt x="103" y="41"/>
                    <a:pt x="104" y="42"/>
                  </a:cubicBezTo>
                  <a:cubicBezTo>
                    <a:pt x="104" y="42"/>
                    <a:pt x="104" y="43"/>
                    <a:pt x="105" y="43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4" name="Freeform 6"/>
            <p:cNvSpPr>
              <a:spLocks noEditPoints="1"/>
            </p:cNvSpPr>
            <p:nvPr/>
          </p:nvSpPr>
          <p:spPr bwMode="auto">
            <a:xfrm>
              <a:off x="6604" y="13649"/>
              <a:ext cx="810" cy="742"/>
            </a:xfrm>
            <a:custGeom>
              <a:avLst/>
              <a:gdLst>
                <a:gd name="T0" fmla="*/ 10 w 78"/>
                <a:gd name="T1" fmla="*/ 60 h 70"/>
                <a:gd name="T2" fmla="*/ 6 w 78"/>
                <a:gd name="T3" fmla="*/ 57 h 70"/>
                <a:gd name="T4" fmla="*/ 6 w 78"/>
                <a:gd name="T5" fmla="*/ 50 h 70"/>
                <a:gd name="T6" fmla="*/ 5 w 78"/>
                <a:gd name="T7" fmla="*/ 37 h 70"/>
                <a:gd name="T8" fmla="*/ 6 w 78"/>
                <a:gd name="T9" fmla="*/ 27 h 70"/>
                <a:gd name="T10" fmla="*/ 2 w 78"/>
                <a:gd name="T11" fmla="*/ 19 h 70"/>
                <a:gd name="T12" fmla="*/ 3 w 78"/>
                <a:gd name="T13" fmla="*/ 11 h 70"/>
                <a:gd name="T14" fmla="*/ 10 w 78"/>
                <a:gd name="T15" fmla="*/ 11 h 70"/>
                <a:gd name="T16" fmla="*/ 18 w 78"/>
                <a:gd name="T17" fmla="*/ 12 h 70"/>
                <a:gd name="T18" fmla="*/ 27 w 78"/>
                <a:gd name="T19" fmla="*/ 7 h 70"/>
                <a:gd name="T20" fmla="*/ 36 w 78"/>
                <a:gd name="T21" fmla="*/ 4 h 70"/>
                <a:gd name="T22" fmla="*/ 41 w 78"/>
                <a:gd name="T23" fmla="*/ 9 h 70"/>
                <a:gd name="T24" fmla="*/ 48 w 78"/>
                <a:gd name="T25" fmla="*/ 8 h 70"/>
                <a:gd name="T26" fmla="*/ 55 w 78"/>
                <a:gd name="T27" fmla="*/ 2 h 70"/>
                <a:gd name="T28" fmla="*/ 65 w 78"/>
                <a:gd name="T29" fmla="*/ 1 h 70"/>
                <a:gd name="T30" fmla="*/ 69 w 78"/>
                <a:gd name="T31" fmla="*/ 7 h 70"/>
                <a:gd name="T32" fmla="*/ 72 w 78"/>
                <a:gd name="T33" fmla="*/ 11 h 70"/>
                <a:gd name="T34" fmla="*/ 72 w 78"/>
                <a:gd name="T35" fmla="*/ 17 h 70"/>
                <a:gd name="T36" fmla="*/ 75 w 78"/>
                <a:gd name="T37" fmla="*/ 28 h 70"/>
                <a:gd name="T38" fmla="*/ 78 w 78"/>
                <a:gd name="T39" fmla="*/ 39 h 70"/>
                <a:gd name="T40" fmla="*/ 78 w 78"/>
                <a:gd name="T41" fmla="*/ 50 h 70"/>
                <a:gd name="T42" fmla="*/ 75 w 78"/>
                <a:gd name="T43" fmla="*/ 56 h 70"/>
                <a:gd name="T44" fmla="*/ 70 w 78"/>
                <a:gd name="T45" fmla="*/ 60 h 70"/>
                <a:gd name="T46" fmla="*/ 66 w 78"/>
                <a:gd name="T47" fmla="*/ 67 h 70"/>
                <a:gd name="T48" fmla="*/ 66 w 78"/>
                <a:gd name="T49" fmla="*/ 68 h 70"/>
                <a:gd name="T50" fmla="*/ 59 w 78"/>
                <a:gd name="T51" fmla="*/ 70 h 70"/>
                <a:gd name="T52" fmla="*/ 47 w 78"/>
                <a:gd name="T53" fmla="*/ 68 h 70"/>
                <a:gd name="T54" fmla="*/ 39 w 78"/>
                <a:gd name="T55" fmla="*/ 62 h 70"/>
                <a:gd name="T56" fmla="*/ 32 w 78"/>
                <a:gd name="T57" fmla="*/ 64 h 70"/>
                <a:gd name="T58" fmla="*/ 26 w 78"/>
                <a:gd name="T59" fmla="*/ 66 h 70"/>
                <a:gd name="T60" fmla="*/ 19 w 78"/>
                <a:gd name="T61" fmla="*/ 59 h 70"/>
                <a:gd name="T62" fmla="*/ 10 w 78"/>
                <a:gd name="T63" fmla="*/ 60 h 70"/>
                <a:gd name="T64" fmla="*/ 10 w 78"/>
                <a:gd name="T65" fmla="*/ 60 h 70"/>
                <a:gd name="T66" fmla="*/ 66 w 78"/>
                <a:gd name="T67" fmla="*/ 68 h 70"/>
                <a:gd name="T68" fmla="*/ 66 w 78"/>
                <a:gd name="T69" fmla="*/ 68 h 70"/>
                <a:gd name="T70" fmla="*/ 66 w 78"/>
                <a:gd name="T71" fmla="*/ 68 h 70"/>
                <a:gd name="T72" fmla="*/ 66 w 78"/>
                <a:gd name="T73" fmla="*/ 68 h 70"/>
                <a:gd name="T74" fmla="*/ 72 w 78"/>
                <a:gd name="T75" fmla="*/ 11 h 70"/>
                <a:gd name="T76" fmla="*/ 72 w 78"/>
                <a:gd name="T77" fmla="*/ 11 h 70"/>
                <a:gd name="T78" fmla="*/ 72 w 78"/>
                <a:gd name="T79" fmla="*/ 11 h 70"/>
                <a:gd name="T80" fmla="*/ 72 w 78"/>
                <a:gd name="T81" fmla="*/ 11 h 70"/>
                <a:gd name="T82" fmla="*/ 72 w 78"/>
                <a:gd name="T83" fmla="*/ 11 h 70"/>
                <a:gd name="T84" fmla="*/ 72 w 78"/>
                <a:gd name="T85" fmla="*/ 11 h 70"/>
                <a:gd name="T86" fmla="*/ 72 w 78"/>
                <a:gd name="T87" fmla="*/ 11 h 70"/>
                <a:gd name="T88" fmla="*/ 72 w 78"/>
                <a:gd name="T89" fmla="*/ 11 h 70"/>
                <a:gd name="T90" fmla="*/ 72 w 78"/>
                <a:gd name="T91" fmla="*/ 11 h 70"/>
                <a:gd name="T92" fmla="*/ 72 w 78"/>
                <a:gd name="T93" fmla="*/ 11 h 70"/>
                <a:gd name="T94" fmla="*/ 72 w 78"/>
                <a:gd name="T95" fmla="*/ 11 h 70"/>
                <a:gd name="T96" fmla="*/ 72 w 78"/>
                <a:gd name="T97" fmla="*/ 11 h 70"/>
                <a:gd name="T98" fmla="*/ 72 w 78"/>
                <a:gd name="T99" fmla="*/ 11 h 70"/>
                <a:gd name="T100" fmla="*/ 6 w 78"/>
                <a:gd name="T101" fmla="*/ 8 h 70"/>
                <a:gd name="T102" fmla="*/ 6 w 78"/>
                <a:gd name="T103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8" h="70">
                  <a:moveTo>
                    <a:pt x="10" y="60"/>
                  </a:moveTo>
                  <a:cubicBezTo>
                    <a:pt x="11" y="62"/>
                    <a:pt x="11" y="62"/>
                    <a:pt x="10" y="60"/>
                  </a:cubicBezTo>
                  <a:close/>
                  <a:moveTo>
                    <a:pt x="10" y="60"/>
                  </a:moveTo>
                  <a:cubicBezTo>
                    <a:pt x="8" y="59"/>
                    <a:pt x="7" y="58"/>
                    <a:pt x="6" y="57"/>
                  </a:cubicBezTo>
                  <a:cubicBezTo>
                    <a:pt x="6" y="56"/>
                    <a:pt x="6" y="56"/>
                    <a:pt x="6" y="55"/>
                  </a:cubicBezTo>
                  <a:cubicBezTo>
                    <a:pt x="6" y="53"/>
                    <a:pt x="7" y="52"/>
                    <a:pt x="6" y="50"/>
                  </a:cubicBezTo>
                  <a:cubicBezTo>
                    <a:pt x="6" y="48"/>
                    <a:pt x="6" y="47"/>
                    <a:pt x="5" y="44"/>
                  </a:cubicBezTo>
                  <a:cubicBezTo>
                    <a:pt x="5" y="42"/>
                    <a:pt x="5" y="39"/>
                    <a:pt x="5" y="37"/>
                  </a:cubicBezTo>
                  <a:cubicBezTo>
                    <a:pt x="5" y="35"/>
                    <a:pt x="6" y="33"/>
                    <a:pt x="6" y="31"/>
                  </a:cubicBezTo>
                  <a:cubicBezTo>
                    <a:pt x="6" y="30"/>
                    <a:pt x="6" y="29"/>
                    <a:pt x="6" y="27"/>
                  </a:cubicBezTo>
                  <a:cubicBezTo>
                    <a:pt x="5" y="26"/>
                    <a:pt x="4" y="24"/>
                    <a:pt x="4" y="23"/>
                  </a:cubicBezTo>
                  <a:cubicBezTo>
                    <a:pt x="3" y="21"/>
                    <a:pt x="2" y="20"/>
                    <a:pt x="2" y="19"/>
                  </a:cubicBezTo>
                  <a:cubicBezTo>
                    <a:pt x="1" y="17"/>
                    <a:pt x="0" y="15"/>
                    <a:pt x="1" y="14"/>
                  </a:cubicBezTo>
                  <a:cubicBezTo>
                    <a:pt x="1" y="12"/>
                    <a:pt x="2" y="12"/>
                    <a:pt x="3" y="11"/>
                  </a:cubicBezTo>
                  <a:cubicBezTo>
                    <a:pt x="3" y="11"/>
                    <a:pt x="4" y="10"/>
                    <a:pt x="5" y="9"/>
                  </a:cubicBezTo>
                  <a:cubicBezTo>
                    <a:pt x="6" y="10"/>
                    <a:pt x="8" y="10"/>
                    <a:pt x="10" y="11"/>
                  </a:cubicBezTo>
                  <a:cubicBezTo>
                    <a:pt x="11" y="12"/>
                    <a:pt x="12" y="12"/>
                    <a:pt x="13" y="12"/>
                  </a:cubicBezTo>
                  <a:cubicBezTo>
                    <a:pt x="15" y="13"/>
                    <a:pt x="16" y="13"/>
                    <a:pt x="18" y="12"/>
                  </a:cubicBezTo>
                  <a:cubicBezTo>
                    <a:pt x="19" y="12"/>
                    <a:pt x="21" y="10"/>
                    <a:pt x="22" y="10"/>
                  </a:cubicBezTo>
                  <a:cubicBezTo>
                    <a:pt x="24" y="9"/>
                    <a:pt x="26" y="8"/>
                    <a:pt x="27" y="7"/>
                  </a:cubicBezTo>
                  <a:cubicBezTo>
                    <a:pt x="29" y="7"/>
                    <a:pt x="30" y="5"/>
                    <a:pt x="32" y="5"/>
                  </a:cubicBezTo>
                  <a:cubicBezTo>
                    <a:pt x="33" y="4"/>
                    <a:pt x="35" y="3"/>
                    <a:pt x="36" y="4"/>
                  </a:cubicBezTo>
                  <a:cubicBezTo>
                    <a:pt x="37" y="4"/>
                    <a:pt x="38" y="5"/>
                    <a:pt x="39" y="6"/>
                  </a:cubicBezTo>
                  <a:cubicBezTo>
                    <a:pt x="40" y="7"/>
                    <a:pt x="40" y="9"/>
                    <a:pt x="41" y="9"/>
                  </a:cubicBezTo>
                  <a:cubicBezTo>
                    <a:pt x="42" y="10"/>
                    <a:pt x="43" y="10"/>
                    <a:pt x="44" y="10"/>
                  </a:cubicBezTo>
                  <a:cubicBezTo>
                    <a:pt x="46" y="9"/>
                    <a:pt x="47" y="9"/>
                    <a:pt x="48" y="8"/>
                  </a:cubicBezTo>
                  <a:cubicBezTo>
                    <a:pt x="50" y="7"/>
                    <a:pt x="51" y="6"/>
                    <a:pt x="52" y="5"/>
                  </a:cubicBezTo>
                  <a:cubicBezTo>
                    <a:pt x="53" y="4"/>
                    <a:pt x="54" y="3"/>
                    <a:pt x="55" y="2"/>
                  </a:cubicBezTo>
                  <a:cubicBezTo>
                    <a:pt x="56" y="1"/>
                    <a:pt x="57" y="1"/>
                    <a:pt x="59" y="1"/>
                  </a:cubicBezTo>
                  <a:cubicBezTo>
                    <a:pt x="61" y="0"/>
                    <a:pt x="63" y="0"/>
                    <a:pt x="65" y="1"/>
                  </a:cubicBezTo>
                  <a:cubicBezTo>
                    <a:pt x="66" y="1"/>
                    <a:pt x="67" y="2"/>
                    <a:pt x="68" y="3"/>
                  </a:cubicBezTo>
                  <a:cubicBezTo>
                    <a:pt x="68" y="4"/>
                    <a:pt x="69" y="6"/>
                    <a:pt x="69" y="7"/>
                  </a:cubicBezTo>
                  <a:cubicBezTo>
                    <a:pt x="70" y="8"/>
                    <a:pt x="70" y="9"/>
                    <a:pt x="71" y="10"/>
                  </a:cubicBezTo>
                  <a:cubicBezTo>
                    <a:pt x="71" y="10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72" y="13"/>
                    <a:pt x="72" y="15"/>
                    <a:pt x="72" y="17"/>
                  </a:cubicBezTo>
                  <a:cubicBezTo>
                    <a:pt x="72" y="19"/>
                    <a:pt x="73" y="20"/>
                    <a:pt x="73" y="22"/>
                  </a:cubicBezTo>
                  <a:cubicBezTo>
                    <a:pt x="74" y="24"/>
                    <a:pt x="74" y="26"/>
                    <a:pt x="75" y="28"/>
                  </a:cubicBezTo>
                  <a:cubicBezTo>
                    <a:pt x="75" y="30"/>
                    <a:pt x="77" y="32"/>
                    <a:pt x="77" y="34"/>
                  </a:cubicBezTo>
                  <a:cubicBezTo>
                    <a:pt x="78" y="35"/>
                    <a:pt x="78" y="37"/>
                    <a:pt x="78" y="39"/>
                  </a:cubicBezTo>
                  <a:cubicBezTo>
                    <a:pt x="78" y="41"/>
                    <a:pt x="78" y="43"/>
                    <a:pt x="78" y="45"/>
                  </a:cubicBezTo>
                  <a:cubicBezTo>
                    <a:pt x="78" y="47"/>
                    <a:pt x="78" y="48"/>
                    <a:pt x="78" y="50"/>
                  </a:cubicBezTo>
                  <a:cubicBezTo>
                    <a:pt x="78" y="51"/>
                    <a:pt x="78" y="52"/>
                    <a:pt x="77" y="53"/>
                  </a:cubicBezTo>
                  <a:cubicBezTo>
                    <a:pt x="77" y="54"/>
                    <a:pt x="76" y="56"/>
                    <a:pt x="75" y="56"/>
                  </a:cubicBezTo>
                  <a:cubicBezTo>
                    <a:pt x="75" y="57"/>
                    <a:pt x="74" y="57"/>
                    <a:pt x="73" y="58"/>
                  </a:cubicBezTo>
                  <a:cubicBezTo>
                    <a:pt x="72" y="59"/>
                    <a:pt x="71" y="59"/>
                    <a:pt x="70" y="60"/>
                  </a:cubicBezTo>
                  <a:cubicBezTo>
                    <a:pt x="69" y="61"/>
                    <a:pt x="68" y="62"/>
                    <a:pt x="67" y="63"/>
                  </a:cubicBezTo>
                  <a:cubicBezTo>
                    <a:pt x="67" y="64"/>
                    <a:pt x="67" y="65"/>
                    <a:pt x="66" y="67"/>
                  </a:cubicBezTo>
                  <a:cubicBezTo>
                    <a:pt x="66" y="67"/>
                    <a:pt x="66" y="67"/>
                    <a:pt x="65" y="68"/>
                  </a:cubicBezTo>
                  <a:cubicBezTo>
                    <a:pt x="65" y="68"/>
                    <a:pt x="66" y="68"/>
                    <a:pt x="66" y="68"/>
                  </a:cubicBezTo>
                  <a:cubicBezTo>
                    <a:pt x="65" y="68"/>
                    <a:pt x="64" y="68"/>
                    <a:pt x="63" y="68"/>
                  </a:cubicBezTo>
                  <a:cubicBezTo>
                    <a:pt x="61" y="68"/>
                    <a:pt x="61" y="69"/>
                    <a:pt x="59" y="70"/>
                  </a:cubicBezTo>
                  <a:cubicBezTo>
                    <a:pt x="57" y="70"/>
                    <a:pt x="54" y="70"/>
                    <a:pt x="51" y="70"/>
                  </a:cubicBezTo>
                  <a:cubicBezTo>
                    <a:pt x="49" y="70"/>
                    <a:pt x="49" y="68"/>
                    <a:pt x="47" y="68"/>
                  </a:cubicBezTo>
                  <a:cubicBezTo>
                    <a:pt x="46" y="67"/>
                    <a:pt x="44" y="67"/>
                    <a:pt x="43" y="66"/>
                  </a:cubicBezTo>
                  <a:cubicBezTo>
                    <a:pt x="41" y="65"/>
                    <a:pt x="41" y="63"/>
                    <a:pt x="39" y="62"/>
                  </a:cubicBezTo>
                  <a:cubicBezTo>
                    <a:pt x="38" y="61"/>
                    <a:pt x="37" y="61"/>
                    <a:pt x="35" y="61"/>
                  </a:cubicBezTo>
                  <a:cubicBezTo>
                    <a:pt x="34" y="61"/>
                    <a:pt x="33" y="63"/>
                    <a:pt x="32" y="64"/>
                  </a:cubicBezTo>
                  <a:cubicBezTo>
                    <a:pt x="31" y="65"/>
                    <a:pt x="30" y="65"/>
                    <a:pt x="29" y="66"/>
                  </a:cubicBezTo>
                  <a:cubicBezTo>
                    <a:pt x="28" y="66"/>
                    <a:pt x="28" y="66"/>
                    <a:pt x="26" y="66"/>
                  </a:cubicBezTo>
                  <a:cubicBezTo>
                    <a:pt x="25" y="65"/>
                    <a:pt x="23" y="62"/>
                    <a:pt x="22" y="61"/>
                  </a:cubicBezTo>
                  <a:cubicBezTo>
                    <a:pt x="21" y="60"/>
                    <a:pt x="20" y="59"/>
                    <a:pt x="19" y="59"/>
                  </a:cubicBezTo>
                  <a:cubicBezTo>
                    <a:pt x="17" y="59"/>
                    <a:pt x="16" y="59"/>
                    <a:pt x="14" y="59"/>
                  </a:cubicBezTo>
                  <a:cubicBezTo>
                    <a:pt x="13" y="59"/>
                    <a:pt x="12" y="59"/>
                    <a:pt x="10" y="60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10" y="60"/>
                    <a:pt x="10" y="60"/>
                    <a:pt x="10" y="60"/>
                  </a:cubicBezTo>
                  <a:close/>
                  <a:moveTo>
                    <a:pt x="66" y="68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66" y="68"/>
                    <a:pt x="66" y="68"/>
                    <a:pt x="66" y="68"/>
                  </a:cubicBezTo>
                  <a:close/>
                  <a:moveTo>
                    <a:pt x="66" y="68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66" y="68"/>
                    <a:pt x="66" y="68"/>
                    <a:pt x="66" y="68"/>
                  </a:cubicBezTo>
                  <a:close/>
                  <a:moveTo>
                    <a:pt x="66" y="68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66" y="68"/>
                    <a:pt x="66" y="68"/>
                    <a:pt x="66" y="68"/>
                  </a:cubicBezTo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5" name="Freeform 7"/>
            <p:cNvSpPr>
              <a:spLocks noEditPoints="1"/>
            </p:cNvSpPr>
            <p:nvPr/>
          </p:nvSpPr>
          <p:spPr bwMode="auto">
            <a:xfrm>
              <a:off x="8726" y="12281"/>
              <a:ext cx="1330" cy="1696"/>
            </a:xfrm>
            <a:custGeom>
              <a:avLst/>
              <a:gdLst>
                <a:gd name="T0" fmla="*/ 45 w 128"/>
                <a:gd name="T1" fmla="*/ 3 h 160"/>
                <a:gd name="T2" fmla="*/ 49 w 128"/>
                <a:gd name="T3" fmla="*/ 13 h 160"/>
                <a:gd name="T4" fmla="*/ 56 w 128"/>
                <a:gd name="T5" fmla="*/ 22 h 160"/>
                <a:gd name="T6" fmla="*/ 85 w 128"/>
                <a:gd name="T7" fmla="*/ 27 h 160"/>
                <a:gd name="T8" fmla="*/ 112 w 128"/>
                <a:gd name="T9" fmla="*/ 31 h 160"/>
                <a:gd name="T10" fmla="*/ 124 w 128"/>
                <a:gd name="T11" fmla="*/ 34 h 160"/>
                <a:gd name="T12" fmla="*/ 126 w 128"/>
                <a:gd name="T13" fmla="*/ 50 h 160"/>
                <a:gd name="T14" fmla="*/ 125 w 128"/>
                <a:gd name="T15" fmla="*/ 64 h 160"/>
                <a:gd name="T16" fmla="*/ 113 w 128"/>
                <a:gd name="T17" fmla="*/ 63 h 160"/>
                <a:gd name="T18" fmla="*/ 118 w 128"/>
                <a:gd name="T19" fmla="*/ 80 h 160"/>
                <a:gd name="T20" fmla="*/ 106 w 128"/>
                <a:gd name="T21" fmla="*/ 83 h 160"/>
                <a:gd name="T22" fmla="*/ 98 w 128"/>
                <a:gd name="T23" fmla="*/ 101 h 160"/>
                <a:gd name="T24" fmla="*/ 90 w 128"/>
                <a:gd name="T25" fmla="*/ 105 h 160"/>
                <a:gd name="T26" fmla="*/ 87 w 128"/>
                <a:gd name="T27" fmla="*/ 117 h 160"/>
                <a:gd name="T28" fmla="*/ 96 w 128"/>
                <a:gd name="T29" fmla="*/ 117 h 160"/>
                <a:gd name="T30" fmla="*/ 90 w 128"/>
                <a:gd name="T31" fmla="*/ 149 h 160"/>
                <a:gd name="T32" fmla="*/ 78 w 128"/>
                <a:gd name="T33" fmla="*/ 144 h 160"/>
                <a:gd name="T34" fmla="*/ 65 w 128"/>
                <a:gd name="T35" fmla="*/ 158 h 160"/>
                <a:gd name="T36" fmla="*/ 60 w 128"/>
                <a:gd name="T37" fmla="*/ 152 h 160"/>
                <a:gd name="T38" fmla="*/ 53 w 128"/>
                <a:gd name="T39" fmla="*/ 148 h 160"/>
                <a:gd name="T40" fmla="*/ 47 w 128"/>
                <a:gd name="T41" fmla="*/ 144 h 160"/>
                <a:gd name="T42" fmla="*/ 41 w 128"/>
                <a:gd name="T43" fmla="*/ 137 h 160"/>
                <a:gd name="T44" fmla="*/ 32 w 128"/>
                <a:gd name="T45" fmla="*/ 137 h 160"/>
                <a:gd name="T46" fmla="*/ 20 w 128"/>
                <a:gd name="T47" fmla="*/ 137 h 160"/>
                <a:gd name="T48" fmla="*/ 15 w 128"/>
                <a:gd name="T49" fmla="*/ 132 h 160"/>
                <a:gd name="T50" fmla="*/ 11 w 128"/>
                <a:gd name="T51" fmla="*/ 123 h 160"/>
                <a:gd name="T52" fmla="*/ 4 w 128"/>
                <a:gd name="T53" fmla="*/ 118 h 160"/>
                <a:gd name="T54" fmla="*/ 1 w 128"/>
                <a:gd name="T55" fmla="*/ 114 h 160"/>
                <a:gd name="T56" fmla="*/ 1 w 128"/>
                <a:gd name="T57" fmla="*/ 107 h 160"/>
                <a:gd name="T58" fmla="*/ 5 w 128"/>
                <a:gd name="T59" fmla="*/ 105 h 160"/>
                <a:gd name="T60" fmla="*/ 11 w 128"/>
                <a:gd name="T61" fmla="*/ 106 h 160"/>
                <a:gd name="T62" fmla="*/ 17 w 128"/>
                <a:gd name="T63" fmla="*/ 109 h 160"/>
                <a:gd name="T64" fmla="*/ 22 w 128"/>
                <a:gd name="T65" fmla="*/ 105 h 160"/>
                <a:gd name="T66" fmla="*/ 27 w 128"/>
                <a:gd name="T67" fmla="*/ 102 h 160"/>
                <a:gd name="T68" fmla="*/ 31 w 128"/>
                <a:gd name="T69" fmla="*/ 100 h 160"/>
                <a:gd name="T70" fmla="*/ 30 w 128"/>
                <a:gd name="T71" fmla="*/ 92 h 160"/>
                <a:gd name="T72" fmla="*/ 32 w 128"/>
                <a:gd name="T73" fmla="*/ 87 h 160"/>
                <a:gd name="T74" fmla="*/ 33 w 128"/>
                <a:gd name="T75" fmla="*/ 79 h 160"/>
                <a:gd name="T76" fmla="*/ 34 w 128"/>
                <a:gd name="T77" fmla="*/ 71 h 160"/>
                <a:gd name="T78" fmla="*/ 34 w 128"/>
                <a:gd name="T79" fmla="*/ 65 h 160"/>
                <a:gd name="T80" fmla="*/ 32 w 128"/>
                <a:gd name="T81" fmla="*/ 58 h 160"/>
                <a:gd name="T82" fmla="*/ 32 w 128"/>
                <a:gd name="T83" fmla="*/ 49 h 160"/>
                <a:gd name="T84" fmla="*/ 31 w 128"/>
                <a:gd name="T85" fmla="*/ 40 h 160"/>
                <a:gd name="T86" fmla="*/ 31 w 128"/>
                <a:gd name="T87" fmla="*/ 32 h 160"/>
                <a:gd name="T88" fmla="*/ 32 w 128"/>
                <a:gd name="T89" fmla="*/ 23 h 160"/>
                <a:gd name="T90" fmla="*/ 33 w 128"/>
                <a:gd name="T91" fmla="*/ 17 h 160"/>
                <a:gd name="T92" fmla="*/ 36 w 128"/>
                <a:gd name="T93" fmla="*/ 10 h 160"/>
                <a:gd name="T94" fmla="*/ 38 w 128"/>
                <a:gd name="T95" fmla="*/ 8 h 160"/>
                <a:gd name="T96" fmla="*/ 46 w 128"/>
                <a:gd name="T97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8" h="160">
                  <a:moveTo>
                    <a:pt x="45" y="3"/>
                  </a:moveTo>
                  <a:cubicBezTo>
                    <a:pt x="44" y="0"/>
                    <a:pt x="44" y="0"/>
                    <a:pt x="45" y="3"/>
                  </a:cubicBezTo>
                  <a:close/>
                  <a:moveTo>
                    <a:pt x="46" y="4"/>
                  </a:moveTo>
                  <a:cubicBezTo>
                    <a:pt x="47" y="8"/>
                    <a:pt x="48" y="10"/>
                    <a:pt x="49" y="13"/>
                  </a:cubicBezTo>
                  <a:cubicBezTo>
                    <a:pt x="51" y="18"/>
                    <a:pt x="52" y="10"/>
                    <a:pt x="53" y="12"/>
                  </a:cubicBezTo>
                  <a:cubicBezTo>
                    <a:pt x="55" y="14"/>
                    <a:pt x="52" y="19"/>
                    <a:pt x="56" y="22"/>
                  </a:cubicBezTo>
                  <a:cubicBezTo>
                    <a:pt x="60" y="25"/>
                    <a:pt x="67" y="24"/>
                    <a:pt x="72" y="25"/>
                  </a:cubicBezTo>
                  <a:cubicBezTo>
                    <a:pt x="77" y="25"/>
                    <a:pt x="81" y="26"/>
                    <a:pt x="85" y="27"/>
                  </a:cubicBezTo>
                  <a:cubicBezTo>
                    <a:pt x="89" y="29"/>
                    <a:pt x="92" y="32"/>
                    <a:pt x="96" y="33"/>
                  </a:cubicBezTo>
                  <a:cubicBezTo>
                    <a:pt x="101" y="34"/>
                    <a:pt x="108" y="32"/>
                    <a:pt x="112" y="31"/>
                  </a:cubicBezTo>
                  <a:cubicBezTo>
                    <a:pt x="116" y="31"/>
                    <a:pt x="117" y="31"/>
                    <a:pt x="119" y="31"/>
                  </a:cubicBezTo>
                  <a:cubicBezTo>
                    <a:pt x="121" y="32"/>
                    <a:pt x="123" y="32"/>
                    <a:pt x="124" y="34"/>
                  </a:cubicBezTo>
                  <a:cubicBezTo>
                    <a:pt x="125" y="36"/>
                    <a:pt x="125" y="40"/>
                    <a:pt x="126" y="43"/>
                  </a:cubicBezTo>
                  <a:cubicBezTo>
                    <a:pt x="126" y="45"/>
                    <a:pt x="125" y="48"/>
                    <a:pt x="126" y="50"/>
                  </a:cubicBezTo>
                  <a:cubicBezTo>
                    <a:pt x="126" y="53"/>
                    <a:pt x="128" y="57"/>
                    <a:pt x="127" y="59"/>
                  </a:cubicBezTo>
                  <a:cubicBezTo>
                    <a:pt x="127" y="61"/>
                    <a:pt x="126" y="63"/>
                    <a:pt x="125" y="64"/>
                  </a:cubicBezTo>
                  <a:cubicBezTo>
                    <a:pt x="123" y="65"/>
                    <a:pt x="122" y="65"/>
                    <a:pt x="120" y="65"/>
                  </a:cubicBezTo>
                  <a:cubicBezTo>
                    <a:pt x="118" y="65"/>
                    <a:pt x="114" y="61"/>
                    <a:pt x="113" y="63"/>
                  </a:cubicBezTo>
                  <a:cubicBezTo>
                    <a:pt x="111" y="66"/>
                    <a:pt x="113" y="71"/>
                    <a:pt x="114" y="74"/>
                  </a:cubicBezTo>
                  <a:cubicBezTo>
                    <a:pt x="115" y="77"/>
                    <a:pt x="118" y="78"/>
                    <a:pt x="118" y="80"/>
                  </a:cubicBezTo>
                  <a:cubicBezTo>
                    <a:pt x="117" y="83"/>
                    <a:pt x="114" y="81"/>
                    <a:pt x="112" y="81"/>
                  </a:cubicBezTo>
                  <a:cubicBezTo>
                    <a:pt x="110" y="82"/>
                    <a:pt x="108" y="84"/>
                    <a:pt x="106" y="83"/>
                  </a:cubicBezTo>
                  <a:cubicBezTo>
                    <a:pt x="104" y="82"/>
                    <a:pt x="103" y="73"/>
                    <a:pt x="101" y="78"/>
                  </a:cubicBezTo>
                  <a:cubicBezTo>
                    <a:pt x="99" y="83"/>
                    <a:pt x="99" y="96"/>
                    <a:pt x="98" y="101"/>
                  </a:cubicBezTo>
                  <a:cubicBezTo>
                    <a:pt x="97" y="106"/>
                    <a:pt x="98" y="105"/>
                    <a:pt x="96" y="105"/>
                  </a:cubicBezTo>
                  <a:cubicBezTo>
                    <a:pt x="95" y="106"/>
                    <a:pt x="92" y="104"/>
                    <a:pt x="90" y="105"/>
                  </a:cubicBezTo>
                  <a:cubicBezTo>
                    <a:pt x="89" y="107"/>
                    <a:pt x="91" y="109"/>
                    <a:pt x="90" y="111"/>
                  </a:cubicBezTo>
                  <a:cubicBezTo>
                    <a:pt x="90" y="113"/>
                    <a:pt x="87" y="115"/>
                    <a:pt x="87" y="117"/>
                  </a:cubicBezTo>
                  <a:cubicBezTo>
                    <a:pt x="87" y="118"/>
                    <a:pt x="90" y="118"/>
                    <a:pt x="91" y="118"/>
                  </a:cubicBezTo>
                  <a:cubicBezTo>
                    <a:pt x="93" y="118"/>
                    <a:pt x="96" y="111"/>
                    <a:pt x="96" y="117"/>
                  </a:cubicBezTo>
                  <a:cubicBezTo>
                    <a:pt x="97" y="122"/>
                    <a:pt x="95" y="140"/>
                    <a:pt x="94" y="146"/>
                  </a:cubicBezTo>
                  <a:cubicBezTo>
                    <a:pt x="93" y="151"/>
                    <a:pt x="92" y="150"/>
                    <a:pt x="90" y="149"/>
                  </a:cubicBezTo>
                  <a:cubicBezTo>
                    <a:pt x="87" y="148"/>
                    <a:pt x="87" y="143"/>
                    <a:pt x="84" y="142"/>
                  </a:cubicBezTo>
                  <a:cubicBezTo>
                    <a:pt x="82" y="141"/>
                    <a:pt x="80" y="142"/>
                    <a:pt x="78" y="144"/>
                  </a:cubicBezTo>
                  <a:cubicBezTo>
                    <a:pt x="77" y="146"/>
                    <a:pt x="80" y="148"/>
                    <a:pt x="77" y="151"/>
                  </a:cubicBezTo>
                  <a:cubicBezTo>
                    <a:pt x="76" y="152"/>
                    <a:pt x="66" y="160"/>
                    <a:pt x="65" y="158"/>
                  </a:cubicBezTo>
                  <a:cubicBezTo>
                    <a:pt x="64" y="157"/>
                    <a:pt x="63" y="156"/>
                    <a:pt x="63" y="155"/>
                  </a:cubicBezTo>
                  <a:cubicBezTo>
                    <a:pt x="62" y="154"/>
                    <a:pt x="61" y="153"/>
                    <a:pt x="60" y="152"/>
                  </a:cubicBezTo>
                  <a:cubicBezTo>
                    <a:pt x="59" y="151"/>
                    <a:pt x="57" y="150"/>
                    <a:pt x="56" y="149"/>
                  </a:cubicBezTo>
                  <a:cubicBezTo>
                    <a:pt x="55" y="148"/>
                    <a:pt x="54" y="149"/>
                    <a:pt x="53" y="148"/>
                  </a:cubicBezTo>
                  <a:cubicBezTo>
                    <a:pt x="52" y="148"/>
                    <a:pt x="51" y="148"/>
                    <a:pt x="50" y="147"/>
                  </a:cubicBezTo>
                  <a:cubicBezTo>
                    <a:pt x="49" y="146"/>
                    <a:pt x="48" y="145"/>
                    <a:pt x="47" y="144"/>
                  </a:cubicBezTo>
                  <a:cubicBezTo>
                    <a:pt x="46" y="143"/>
                    <a:pt x="45" y="142"/>
                    <a:pt x="44" y="141"/>
                  </a:cubicBezTo>
                  <a:cubicBezTo>
                    <a:pt x="43" y="139"/>
                    <a:pt x="43" y="137"/>
                    <a:pt x="41" y="137"/>
                  </a:cubicBezTo>
                  <a:cubicBezTo>
                    <a:pt x="40" y="136"/>
                    <a:pt x="38" y="137"/>
                    <a:pt x="37" y="137"/>
                  </a:cubicBezTo>
                  <a:cubicBezTo>
                    <a:pt x="35" y="137"/>
                    <a:pt x="34" y="137"/>
                    <a:pt x="32" y="137"/>
                  </a:cubicBezTo>
                  <a:cubicBezTo>
                    <a:pt x="30" y="137"/>
                    <a:pt x="27" y="137"/>
                    <a:pt x="25" y="137"/>
                  </a:cubicBezTo>
                  <a:cubicBezTo>
                    <a:pt x="23" y="137"/>
                    <a:pt x="22" y="137"/>
                    <a:pt x="20" y="137"/>
                  </a:cubicBezTo>
                  <a:cubicBezTo>
                    <a:pt x="18" y="137"/>
                    <a:pt x="16" y="138"/>
                    <a:pt x="15" y="137"/>
                  </a:cubicBezTo>
                  <a:cubicBezTo>
                    <a:pt x="13" y="136"/>
                    <a:pt x="14" y="134"/>
                    <a:pt x="15" y="132"/>
                  </a:cubicBezTo>
                  <a:cubicBezTo>
                    <a:pt x="15" y="130"/>
                    <a:pt x="15" y="127"/>
                    <a:pt x="15" y="125"/>
                  </a:cubicBezTo>
                  <a:cubicBezTo>
                    <a:pt x="14" y="123"/>
                    <a:pt x="13" y="123"/>
                    <a:pt x="11" y="123"/>
                  </a:cubicBezTo>
                  <a:cubicBezTo>
                    <a:pt x="10" y="122"/>
                    <a:pt x="9" y="121"/>
                    <a:pt x="7" y="121"/>
                  </a:cubicBezTo>
                  <a:cubicBezTo>
                    <a:pt x="6" y="120"/>
                    <a:pt x="5" y="117"/>
                    <a:pt x="4" y="118"/>
                  </a:cubicBezTo>
                  <a:cubicBezTo>
                    <a:pt x="3" y="118"/>
                    <a:pt x="3" y="118"/>
                    <a:pt x="3" y="117"/>
                  </a:cubicBezTo>
                  <a:cubicBezTo>
                    <a:pt x="2" y="116"/>
                    <a:pt x="2" y="115"/>
                    <a:pt x="1" y="114"/>
                  </a:cubicBezTo>
                  <a:cubicBezTo>
                    <a:pt x="1" y="113"/>
                    <a:pt x="1" y="111"/>
                    <a:pt x="1" y="110"/>
                  </a:cubicBezTo>
                  <a:cubicBezTo>
                    <a:pt x="1" y="109"/>
                    <a:pt x="1" y="108"/>
                    <a:pt x="1" y="107"/>
                  </a:cubicBezTo>
                  <a:cubicBezTo>
                    <a:pt x="1" y="106"/>
                    <a:pt x="0" y="106"/>
                    <a:pt x="1" y="105"/>
                  </a:cubicBezTo>
                  <a:cubicBezTo>
                    <a:pt x="2" y="105"/>
                    <a:pt x="4" y="105"/>
                    <a:pt x="5" y="105"/>
                  </a:cubicBezTo>
                  <a:cubicBezTo>
                    <a:pt x="7" y="105"/>
                    <a:pt x="7" y="105"/>
                    <a:pt x="8" y="105"/>
                  </a:cubicBezTo>
                  <a:cubicBezTo>
                    <a:pt x="9" y="105"/>
                    <a:pt x="10" y="106"/>
                    <a:pt x="11" y="106"/>
                  </a:cubicBezTo>
                  <a:cubicBezTo>
                    <a:pt x="12" y="107"/>
                    <a:pt x="13" y="107"/>
                    <a:pt x="14" y="107"/>
                  </a:cubicBezTo>
                  <a:cubicBezTo>
                    <a:pt x="15" y="108"/>
                    <a:pt x="16" y="109"/>
                    <a:pt x="17" y="109"/>
                  </a:cubicBezTo>
                  <a:cubicBezTo>
                    <a:pt x="18" y="108"/>
                    <a:pt x="19" y="107"/>
                    <a:pt x="20" y="107"/>
                  </a:cubicBezTo>
                  <a:cubicBezTo>
                    <a:pt x="20" y="106"/>
                    <a:pt x="21" y="106"/>
                    <a:pt x="22" y="105"/>
                  </a:cubicBezTo>
                  <a:cubicBezTo>
                    <a:pt x="23" y="105"/>
                    <a:pt x="24" y="105"/>
                    <a:pt x="24" y="104"/>
                  </a:cubicBezTo>
                  <a:cubicBezTo>
                    <a:pt x="25" y="104"/>
                    <a:pt x="26" y="103"/>
                    <a:pt x="27" y="102"/>
                  </a:cubicBezTo>
                  <a:cubicBezTo>
                    <a:pt x="28" y="102"/>
                    <a:pt x="28" y="102"/>
                    <a:pt x="29" y="101"/>
                  </a:cubicBezTo>
                  <a:cubicBezTo>
                    <a:pt x="30" y="101"/>
                    <a:pt x="31" y="101"/>
                    <a:pt x="31" y="100"/>
                  </a:cubicBezTo>
                  <a:cubicBezTo>
                    <a:pt x="32" y="99"/>
                    <a:pt x="32" y="97"/>
                    <a:pt x="31" y="96"/>
                  </a:cubicBezTo>
                  <a:cubicBezTo>
                    <a:pt x="31" y="94"/>
                    <a:pt x="30" y="93"/>
                    <a:pt x="30" y="92"/>
                  </a:cubicBezTo>
                  <a:cubicBezTo>
                    <a:pt x="30" y="91"/>
                    <a:pt x="31" y="90"/>
                    <a:pt x="32" y="90"/>
                  </a:cubicBezTo>
                  <a:cubicBezTo>
                    <a:pt x="32" y="89"/>
                    <a:pt x="32" y="88"/>
                    <a:pt x="32" y="87"/>
                  </a:cubicBezTo>
                  <a:cubicBezTo>
                    <a:pt x="32" y="86"/>
                    <a:pt x="32" y="84"/>
                    <a:pt x="33" y="82"/>
                  </a:cubicBezTo>
                  <a:cubicBezTo>
                    <a:pt x="33" y="81"/>
                    <a:pt x="33" y="80"/>
                    <a:pt x="33" y="79"/>
                  </a:cubicBezTo>
                  <a:cubicBezTo>
                    <a:pt x="33" y="77"/>
                    <a:pt x="33" y="77"/>
                    <a:pt x="33" y="75"/>
                  </a:cubicBezTo>
                  <a:cubicBezTo>
                    <a:pt x="33" y="74"/>
                    <a:pt x="34" y="72"/>
                    <a:pt x="34" y="71"/>
                  </a:cubicBezTo>
                  <a:cubicBezTo>
                    <a:pt x="34" y="70"/>
                    <a:pt x="34" y="70"/>
                    <a:pt x="34" y="69"/>
                  </a:cubicBezTo>
                  <a:cubicBezTo>
                    <a:pt x="34" y="68"/>
                    <a:pt x="34" y="66"/>
                    <a:pt x="34" y="65"/>
                  </a:cubicBezTo>
                  <a:cubicBezTo>
                    <a:pt x="33" y="63"/>
                    <a:pt x="34" y="62"/>
                    <a:pt x="33" y="61"/>
                  </a:cubicBezTo>
                  <a:cubicBezTo>
                    <a:pt x="33" y="60"/>
                    <a:pt x="32" y="59"/>
                    <a:pt x="32" y="58"/>
                  </a:cubicBezTo>
                  <a:cubicBezTo>
                    <a:pt x="32" y="57"/>
                    <a:pt x="32" y="55"/>
                    <a:pt x="32" y="54"/>
                  </a:cubicBezTo>
                  <a:cubicBezTo>
                    <a:pt x="32" y="52"/>
                    <a:pt x="32" y="51"/>
                    <a:pt x="32" y="49"/>
                  </a:cubicBezTo>
                  <a:cubicBezTo>
                    <a:pt x="31" y="48"/>
                    <a:pt x="30" y="47"/>
                    <a:pt x="30" y="45"/>
                  </a:cubicBezTo>
                  <a:cubicBezTo>
                    <a:pt x="30" y="43"/>
                    <a:pt x="30" y="42"/>
                    <a:pt x="31" y="40"/>
                  </a:cubicBezTo>
                  <a:cubicBezTo>
                    <a:pt x="31" y="38"/>
                    <a:pt x="31" y="36"/>
                    <a:pt x="31" y="35"/>
                  </a:cubicBezTo>
                  <a:cubicBezTo>
                    <a:pt x="31" y="34"/>
                    <a:pt x="31" y="33"/>
                    <a:pt x="31" y="32"/>
                  </a:cubicBezTo>
                  <a:cubicBezTo>
                    <a:pt x="31" y="30"/>
                    <a:pt x="31" y="28"/>
                    <a:pt x="31" y="27"/>
                  </a:cubicBezTo>
                  <a:cubicBezTo>
                    <a:pt x="31" y="25"/>
                    <a:pt x="32" y="24"/>
                    <a:pt x="32" y="23"/>
                  </a:cubicBezTo>
                  <a:cubicBezTo>
                    <a:pt x="32" y="22"/>
                    <a:pt x="31" y="21"/>
                    <a:pt x="32" y="20"/>
                  </a:cubicBezTo>
                  <a:cubicBezTo>
                    <a:pt x="32" y="19"/>
                    <a:pt x="32" y="18"/>
                    <a:pt x="33" y="17"/>
                  </a:cubicBezTo>
                  <a:cubicBezTo>
                    <a:pt x="33" y="16"/>
                    <a:pt x="34" y="15"/>
                    <a:pt x="35" y="14"/>
                  </a:cubicBezTo>
                  <a:cubicBezTo>
                    <a:pt x="35" y="13"/>
                    <a:pt x="36" y="12"/>
                    <a:pt x="36" y="10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8" y="12"/>
                    <a:pt x="38" y="9"/>
                    <a:pt x="38" y="8"/>
                  </a:cubicBezTo>
                  <a:cubicBezTo>
                    <a:pt x="39" y="7"/>
                    <a:pt x="40" y="6"/>
                    <a:pt x="41" y="5"/>
                  </a:cubicBezTo>
                  <a:cubicBezTo>
                    <a:pt x="43" y="4"/>
                    <a:pt x="43" y="5"/>
                    <a:pt x="46" y="4"/>
                  </a:cubicBezTo>
                  <a:cubicBezTo>
                    <a:pt x="46" y="4"/>
                    <a:pt x="46" y="4"/>
                    <a:pt x="46" y="4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6" name="Freeform 8"/>
            <p:cNvSpPr>
              <a:spLocks noEditPoints="1"/>
            </p:cNvSpPr>
            <p:nvPr/>
          </p:nvSpPr>
          <p:spPr bwMode="auto">
            <a:xfrm>
              <a:off x="7779" y="12153"/>
              <a:ext cx="1320" cy="1750"/>
            </a:xfrm>
            <a:custGeom>
              <a:avLst/>
              <a:gdLst>
                <a:gd name="T0" fmla="*/ 70 w 127"/>
                <a:gd name="T1" fmla="*/ 159 h 165"/>
                <a:gd name="T2" fmla="*/ 77 w 127"/>
                <a:gd name="T3" fmla="*/ 157 h 165"/>
                <a:gd name="T4" fmla="*/ 86 w 127"/>
                <a:gd name="T5" fmla="*/ 149 h 165"/>
                <a:gd name="T6" fmla="*/ 95 w 127"/>
                <a:gd name="T7" fmla="*/ 130 h 165"/>
                <a:gd name="T8" fmla="*/ 94 w 127"/>
                <a:gd name="T9" fmla="*/ 129 h 165"/>
                <a:gd name="T10" fmla="*/ 92 w 127"/>
                <a:gd name="T11" fmla="*/ 119 h 165"/>
                <a:gd name="T12" fmla="*/ 99 w 127"/>
                <a:gd name="T13" fmla="*/ 117 h 165"/>
                <a:gd name="T14" fmla="*/ 108 w 127"/>
                <a:gd name="T15" fmla="*/ 121 h 165"/>
                <a:gd name="T16" fmla="*/ 115 w 127"/>
                <a:gd name="T17" fmla="*/ 116 h 165"/>
                <a:gd name="T18" fmla="*/ 122 w 127"/>
                <a:gd name="T19" fmla="*/ 112 h 165"/>
                <a:gd name="T20" fmla="*/ 123 w 127"/>
                <a:gd name="T21" fmla="*/ 102 h 165"/>
                <a:gd name="T22" fmla="*/ 124 w 127"/>
                <a:gd name="T23" fmla="*/ 91 h 165"/>
                <a:gd name="T24" fmla="*/ 125 w 127"/>
                <a:gd name="T25" fmla="*/ 81 h 165"/>
                <a:gd name="T26" fmla="*/ 123 w 127"/>
                <a:gd name="T27" fmla="*/ 70 h 165"/>
                <a:gd name="T28" fmla="*/ 121 w 127"/>
                <a:gd name="T29" fmla="*/ 57 h 165"/>
                <a:gd name="T30" fmla="*/ 122 w 127"/>
                <a:gd name="T31" fmla="*/ 44 h 165"/>
                <a:gd name="T32" fmla="*/ 123 w 127"/>
                <a:gd name="T33" fmla="*/ 32 h 165"/>
                <a:gd name="T34" fmla="*/ 127 w 127"/>
                <a:gd name="T35" fmla="*/ 22 h 165"/>
                <a:gd name="T36" fmla="*/ 109 w 127"/>
                <a:gd name="T37" fmla="*/ 17 h 165"/>
                <a:gd name="T38" fmla="*/ 89 w 127"/>
                <a:gd name="T39" fmla="*/ 16 h 165"/>
                <a:gd name="T40" fmla="*/ 79 w 127"/>
                <a:gd name="T41" fmla="*/ 8 h 165"/>
                <a:gd name="T42" fmla="*/ 66 w 127"/>
                <a:gd name="T43" fmla="*/ 2 h 165"/>
                <a:gd name="T44" fmla="*/ 60 w 127"/>
                <a:gd name="T45" fmla="*/ 8 h 165"/>
                <a:gd name="T46" fmla="*/ 42 w 127"/>
                <a:gd name="T47" fmla="*/ 8 h 165"/>
                <a:gd name="T48" fmla="*/ 37 w 127"/>
                <a:gd name="T49" fmla="*/ 22 h 165"/>
                <a:gd name="T50" fmla="*/ 34 w 127"/>
                <a:gd name="T51" fmla="*/ 36 h 165"/>
                <a:gd name="T52" fmla="*/ 16 w 127"/>
                <a:gd name="T53" fmla="*/ 48 h 165"/>
                <a:gd name="T54" fmla="*/ 5 w 127"/>
                <a:gd name="T55" fmla="*/ 47 h 165"/>
                <a:gd name="T56" fmla="*/ 8 w 127"/>
                <a:gd name="T57" fmla="*/ 61 h 165"/>
                <a:gd name="T58" fmla="*/ 6 w 127"/>
                <a:gd name="T59" fmla="*/ 71 h 165"/>
                <a:gd name="T60" fmla="*/ 0 w 127"/>
                <a:gd name="T61" fmla="*/ 68 h 165"/>
                <a:gd name="T62" fmla="*/ 5 w 127"/>
                <a:gd name="T63" fmla="*/ 78 h 165"/>
                <a:gd name="T64" fmla="*/ 16 w 127"/>
                <a:gd name="T65" fmla="*/ 89 h 165"/>
                <a:gd name="T66" fmla="*/ 24 w 127"/>
                <a:gd name="T67" fmla="*/ 102 h 165"/>
                <a:gd name="T68" fmla="*/ 34 w 127"/>
                <a:gd name="T69" fmla="*/ 114 h 165"/>
                <a:gd name="T70" fmla="*/ 40 w 127"/>
                <a:gd name="T71" fmla="*/ 124 h 165"/>
                <a:gd name="T72" fmla="*/ 42 w 127"/>
                <a:gd name="T73" fmla="*/ 133 h 165"/>
                <a:gd name="T74" fmla="*/ 54 w 127"/>
                <a:gd name="T75" fmla="*/ 134 h 165"/>
                <a:gd name="T76" fmla="*/ 57 w 127"/>
                <a:gd name="T77" fmla="*/ 148 h 165"/>
                <a:gd name="T78" fmla="*/ 70 w 127"/>
                <a:gd name="T79" fmla="*/ 158 h 165"/>
                <a:gd name="T80" fmla="*/ 106 w 127"/>
                <a:gd name="T81" fmla="*/ 137 h 165"/>
                <a:gd name="T82" fmla="*/ 106 w 127"/>
                <a:gd name="T83" fmla="*/ 137 h 165"/>
                <a:gd name="T84" fmla="*/ 106 w 127"/>
                <a:gd name="T85" fmla="*/ 137 h 165"/>
                <a:gd name="T86" fmla="*/ 106 w 127"/>
                <a:gd name="T87" fmla="*/ 138 h 165"/>
                <a:gd name="T88" fmla="*/ 106 w 127"/>
                <a:gd name="T89" fmla="*/ 138 h 165"/>
                <a:gd name="T90" fmla="*/ 106 w 127"/>
                <a:gd name="T91" fmla="*/ 138 h 165"/>
                <a:gd name="T92" fmla="*/ 106 w 127"/>
                <a:gd name="T93" fmla="*/ 138 h 165"/>
                <a:gd name="T94" fmla="*/ 106 w 127"/>
                <a:gd name="T95" fmla="*/ 138 h 165"/>
                <a:gd name="T96" fmla="*/ 106 w 127"/>
                <a:gd name="T97" fmla="*/ 138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7" h="165">
                  <a:moveTo>
                    <a:pt x="70" y="158"/>
                  </a:moveTo>
                  <a:lnTo>
                    <a:pt x="70" y="159"/>
                  </a:lnTo>
                  <a:cubicBezTo>
                    <a:pt x="70" y="159"/>
                    <a:pt x="70" y="159"/>
                    <a:pt x="70" y="159"/>
                  </a:cubicBezTo>
                  <a:cubicBezTo>
                    <a:pt x="71" y="160"/>
                    <a:pt x="73" y="164"/>
                    <a:pt x="75" y="164"/>
                  </a:cubicBezTo>
                  <a:cubicBezTo>
                    <a:pt x="77" y="165"/>
                    <a:pt x="76" y="162"/>
                    <a:pt x="76" y="161"/>
                  </a:cubicBezTo>
                  <a:cubicBezTo>
                    <a:pt x="76" y="160"/>
                    <a:pt x="77" y="158"/>
                    <a:pt x="77" y="157"/>
                  </a:cubicBezTo>
                  <a:cubicBezTo>
                    <a:pt x="77" y="156"/>
                    <a:pt x="76" y="155"/>
                    <a:pt x="77" y="154"/>
                  </a:cubicBezTo>
                  <a:cubicBezTo>
                    <a:pt x="78" y="153"/>
                    <a:pt x="79" y="153"/>
                    <a:pt x="81" y="152"/>
                  </a:cubicBezTo>
                  <a:cubicBezTo>
                    <a:pt x="82" y="151"/>
                    <a:pt x="84" y="150"/>
                    <a:pt x="86" y="149"/>
                  </a:cubicBezTo>
                  <a:cubicBezTo>
                    <a:pt x="87" y="147"/>
                    <a:pt x="89" y="145"/>
                    <a:pt x="90" y="143"/>
                  </a:cubicBezTo>
                  <a:cubicBezTo>
                    <a:pt x="92" y="142"/>
                    <a:pt x="93" y="143"/>
                    <a:pt x="93" y="140"/>
                  </a:cubicBezTo>
                  <a:cubicBezTo>
                    <a:pt x="94" y="138"/>
                    <a:pt x="93" y="132"/>
                    <a:pt x="95" y="130"/>
                  </a:cubicBezTo>
                  <a:cubicBezTo>
                    <a:pt x="95" y="130"/>
                    <a:pt x="95" y="130"/>
                    <a:pt x="95" y="130"/>
                  </a:cubicBezTo>
                  <a:lnTo>
                    <a:pt x="95" y="130"/>
                  </a:lnTo>
                  <a:cubicBezTo>
                    <a:pt x="94" y="130"/>
                    <a:pt x="94" y="130"/>
                    <a:pt x="94" y="129"/>
                  </a:cubicBezTo>
                  <a:cubicBezTo>
                    <a:pt x="93" y="128"/>
                    <a:pt x="93" y="127"/>
                    <a:pt x="92" y="126"/>
                  </a:cubicBezTo>
                  <a:cubicBezTo>
                    <a:pt x="92" y="125"/>
                    <a:pt x="92" y="123"/>
                    <a:pt x="92" y="122"/>
                  </a:cubicBezTo>
                  <a:cubicBezTo>
                    <a:pt x="92" y="121"/>
                    <a:pt x="92" y="120"/>
                    <a:pt x="92" y="119"/>
                  </a:cubicBezTo>
                  <a:cubicBezTo>
                    <a:pt x="92" y="118"/>
                    <a:pt x="91" y="118"/>
                    <a:pt x="92" y="117"/>
                  </a:cubicBezTo>
                  <a:cubicBezTo>
                    <a:pt x="93" y="117"/>
                    <a:pt x="95" y="117"/>
                    <a:pt x="96" y="117"/>
                  </a:cubicBezTo>
                  <a:cubicBezTo>
                    <a:pt x="98" y="117"/>
                    <a:pt x="98" y="117"/>
                    <a:pt x="99" y="117"/>
                  </a:cubicBezTo>
                  <a:cubicBezTo>
                    <a:pt x="100" y="117"/>
                    <a:pt x="101" y="118"/>
                    <a:pt x="102" y="118"/>
                  </a:cubicBezTo>
                  <a:cubicBezTo>
                    <a:pt x="103" y="119"/>
                    <a:pt x="104" y="119"/>
                    <a:pt x="105" y="119"/>
                  </a:cubicBezTo>
                  <a:cubicBezTo>
                    <a:pt x="106" y="120"/>
                    <a:pt x="107" y="121"/>
                    <a:pt x="108" y="121"/>
                  </a:cubicBezTo>
                  <a:cubicBezTo>
                    <a:pt x="109" y="120"/>
                    <a:pt x="110" y="119"/>
                    <a:pt x="111" y="119"/>
                  </a:cubicBezTo>
                  <a:cubicBezTo>
                    <a:pt x="111" y="118"/>
                    <a:pt x="112" y="118"/>
                    <a:pt x="113" y="117"/>
                  </a:cubicBezTo>
                  <a:cubicBezTo>
                    <a:pt x="114" y="117"/>
                    <a:pt x="115" y="117"/>
                    <a:pt x="115" y="116"/>
                  </a:cubicBezTo>
                  <a:cubicBezTo>
                    <a:pt x="116" y="116"/>
                    <a:pt x="117" y="115"/>
                    <a:pt x="118" y="114"/>
                  </a:cubicBezTo>
                  <a:cubicBezTo>
                    <a:pt x="119" y="114"/>
                    <a:pt x="119" y="114"/>
                    <a:pt x="120" y="113"/>
                  </a:cubicBezTo>
                  <a:cubicBezTo>
                    <a:pt x="121" y="113"/>
                    <a:pt x="122" y="113"/>
                    <a:pt x="122" y="112"/>
                  </a:cubicBezTo>
                  <a:cubicBezTo>
                    <a:pt x="123" y="111"/>
                    <a:pt x="123" y="109"/>
                    <a:pt x="122" y="108"/>
                  </a:cubicBezTo>
                  <a:cubicBezTo>
                    <a:pt x="122" y="106"/>
                    <a:pt x="121" y="105"/>
                    <a:pt x="121" y="104"/>
                  </a:cubicBezTo>
                  <a:cubicBezTo>
                    <a:pt x="121" y="103"/>
                    <a:pt x="122" y="102"/>
                    <a:pt x="123" y="102"/>
                  </a:cubicBezTo>
                  <a:cubicBezTo>
                    <a:pt x="123" y="101"/>
                    <a:pt x="123" y="100"/>
                    <a:pt x="123" y="99"/>
                  </a:cubicBezTo>
                  <a:cubicBezTo>
                    <a:pt x="123" y="98"/>
                    <a:pt x="123" y="96"/>
                    <a:pt x="124" y="94"/>
                  </a:cubicBezTo>
                  <a:cubicBezTo>
                    <a:pt x="124" y="93"/>
                    <a:pt x="124" y="92"/>
                    <a:pt x="124" y="91"/>
                  </a:cubicBezTo>
                  <a:cubicBezTo>
                    <a:pt x="124" y="89"/>
                    <a:pt x="124" y="89"/>
                    <a:pt x="124" y="87"/>
                  </a:cubicBezTo>
                  <a:cubicBezTo>
                    <a:pt x="124" y="86"/>
                    <a:pt x="125" y="84"/>
                    <a:pt x="125" y="83"/>
                  </a:cubicBezTo>
                  <a:cubicBezTo>
                    <a:pt x="125" y="82"/>
                    <a:pt x="125" y="82"/>
                    <a:pt x="125" y="81"/>
                  </a:cubicBezTo>
                  <a:cubicBezTo>
                    <a:pt x="125" y="80"/>
                    <a:pt x="125" y="78"/>
                    <a:pt x="125" y="77"/>
                  </a:cubicBezTo>
                  <a:cubicBezTo>
                    <a:pt x="124" y="75"/>
                    <a:pt x="125" y="74"/>
                    <a:pt x="124" y="73"/>
                  </a:cubicBezTo>
                  <a:cubicBezTo>
                    <a:pt x="124" y="72"/>
                    <a:pt x="123" y="71"/>
                    <a:pt x="123" y="70"/>
                  </a:cubicBezTo>
                  <a:cubicBezTo>
                    <a:pt x="123" y="69"/>
                    <a:pt x="123" y="67"/>
                    <a:pt x="123" y="66"/>
                  </a:cubicBezTo>
                  <a:cubicBezTo>
                    <a:pt x="123" y="64"/>
                    <a:pt x="123" y="63"/>
                    <a:pt x="123" y="61"/>
                  </a:cubicBezTo>
                  <a:cubicBezTo>
                    <a:pt x="122" y="60"/>
                    <a:pt x="121" y="59"/>
                    <a:pt x="121" y="57"/>
                  </a:cubicBezTo>
                  <a:cubicBezTo>
                    <a:pt x="121" y="55"/>
                    <a:pt x="121" y="54"/>
                    <a:pt x="122" y="52"/>
                  </a:cubicBezTo>
                  <a:cubicBezTo>
                    <a:pt x="122" y="50"/>
                    <a:pt x="122" y="48"/>
                    <a:pt x="122" y="47"/>
                  </a:cubicBezTo>
                  <a:cubicBezTo>
                    <a:pt x="122" y="46"/>
                    <a:pt x="122" y="45"/>
                    <a:pt x="122" y="44"/>
                  </a:cubicBezTo>
                  <a:cubicBezTo>
                    <a:pt x="122" y="42"/>
                    <a:pt x="122" y="40"/>
                    <a:pt x="122" y="39"/>
                  </a:cubicBezTo>
                  <a:cubicBezTo>
                    <a:pt x="122" y="37"/>
                    <a:pt x="123" y="36"/>
                    <a:pt x="123" y="35"/>
                  </a:cubicBezTo>
                  <a:cubicBezTo>
                    <a:pt x="123" y="34"/>
                    <a:pt x="122" y="33"/>
                    <a:pt x="123" y="32"/>
                  </a:cubicBezTo>
                  <a:cubicBezTo>
                    <a:pt x="123" y="31"/>
                    <a:pt x="123" y="30"/>
                    <a:pt x="124" y="29"/>
                  </a:cubicBezTo>
                  <a:cubicBezTo>
                    <a:pt x="124" y="28"/>
                    <a:pt x="125" y="27"/>
                    <a:pt x="126" y="26"/>
                  </a:cubicBezTo>
                  <a:cubicBezTo>
                    <a:pt x="126" y="24"/>
                    <a:pt x="127" y="24"/>
                    <a:pt x="127" y="22"/>
                  </a:cubicBezTo>
                  <a:cubicBezTo>
                    <a:pt x="125" y="21"/>
                    <a:pt x="124" y="18"/>
                    <a:pt x="122" y="17"/>
                  </a:cubicBezTo>
                  <a:cubicBezTo>
                    <a:pt x="120" y="16"/>
                    <a:pt x="119" y="17"/>
                    <a:pt x="117" y="17"/>
                  </a:cubicBezTo>
                  <a:cubicBezTo>
                    <a:pt x="115" y="17"/>
                    <a:pt x="112" y="17"/>
                    <a:pt x="109" y="17"/>
                  </a:cubicBezTo>
                  <a:cubicBezTo>
                    <a:pt x="107" y="17"/>
                    <a:pt x="103" y="17"/>
                    <a:pt x="100" y="17"/>
                  </a:cubicBezTo>
                  <a:cubicBezTo>
                    <a:pt x="98" y="17"/>
                    <a:pt x="96" y="17"/>
                    <a:pt x="94" y="17"/>
                  </a:cubicBezTo>
                  <a:cubicBezTo>
                    <a:pt x="92" y="17"/>
                    <a:pt x="90" y="17"/>
                    <a:pt x="89" y="16"/>
                  </a:cubicBezTo>
                  <a:cubicBezTo>
                    <a:pt x="87" y="16"/>
                    <a:pt x="86" y="15"/>
                    <a:pt x="85" y="14"/>
                  </a:cubicBezTo>
                  <a:cubicBezTo>
                    <a:pt x="84" y="13"/>
                    <a:pt x="83" y="12"/>
                    <a:pt x="82" y="11"/>
                  </a:cubicBezTo>
                  <a:cubicBezTo>
                    <a:pt x="81" y="11"/>
                    <a:pt x="80" y="9"/>
                    <a:pt x="79" y="8"/>
                  </a:cubicBezTo>
                  <a:cubicBezTo>
                    <a:pt x="79" y="7"/>
                    <a:pt x="78" y="7"/>
                    <a:pt x="77" y="6"/>
                  </a:cubicBezTo>
                  <a:cubicBezTo>
                    <a:pt x="76" y="5"/>
                    <a:pt x="74" y="4"/>
                    <a:pt x="72" y="4"/>
                  </a:cubicBezTo>
                  <a:cubicBezTo>
                    <a:pt x="70" y="3"/>
                    <a:pt x="68" y="2"/>
                    <a:pt x="66" y="2"/>
                  </a:cubicBezTo>
                  <a:cubicBezTo>
                    <a:pt x="65" y="2"/>
                    <a:pt x="64" y="0"/>
                    <a:pt x="63" y="1"/>
                  </a:cubicBezTo>
                  <a:cubicBezTo>
                    <a:pt x="62" y="2"/>
                    <a:pt x="62" y="4"/>
                    <a:pt x="61" y="5"/>
                  </a:cubicBezTo>
                  <a:cubicBezTo>
                    <a:pt x="61" y="6"/>
                    <a:pt x="62" y="7"/>
                    <a:pt x="60" y="8"/>
                  </a:cubicBezTo>
                  <a:cubicBezTo>
                    <a:pt x="59" y="9"/>
                    <a:pt x="56" y="8"/>
                    <a:pt x="54" y="8"/>
                  </a:cubicBezTo>
                  <a:cubicBezTo>
                    <a:pt x="52" y="8"/>
                    <a:pt x="50" y="8"/>
                    <a:pt x="48" y="8"/>
                  </a:cubicBezTo>
                  <a:cubicBezTo>
                    <a:pt x="46" y="8"/>
                    <a:pt x="44" y="8"/>
                    <a:pt x="42" y="8"/>
                  </a:cubicBezTo>
                  <a:cubicBezTo>
                    <a:pt x="41" y="8"/>
                    <a:pt x="39" y="6"/>
                    <a:pt x="38" y="8"/>
                  </a:cubicBezTo>
                  <a:cubicBezTo>
                    <a:pt x="37" y="10"/>
                    <a:pt x="39" y="13"/>
                    <a:pt x="39" y="15"/>
                  </a:cubicBezTo>
                  <a:cubicBezTo>
                    <a:pt x="39" y="18"/>
                    <a:pt x="38" y="20"/>
                    <a:pt x="37" y="22"/>
                  </a:cubicBezTo>
                  <a:cubicBezTo>
                    <a:pt x="37" y="24"/>
                    <a:pt x="38" y="26"/>
                    <a:pt x="38" y="28"/>
                  </a:cubicBezTo>
                  <a:cubicBezTo>
                    <a:pt x="38" y="30"/>
                    <a:pt x="38" y="31"/>
                    <a:pt x="38" y="33"/>
                  </a:cubicBezTo>
                  <a:cubicBezTo>
                    <a:pt x="37" y="35"/>
                    <a:pt x="36" y="35"/>
                    <a:pt x="34" y="36"/>
                  </a:cubicBezTo>
                  <a:cubicBezTo>
                    <a:pt x="33" y="38"/>
                    <a:pt x="31" y="39"/>
                    <a:pt x="29" y="41"/>
                  </a:cubicBezTo>
                  <a:cubicBezTo>
                    <a:pt x="27" y="42"/>
                    <a:pt x="26" y="42"/>
                    <a:pt x="24" y="43"/>
                  </a:cubicBezTo>
                  <a:cubicBezTo>
                    <a:pt x="22" y="44"/>
                    <a:pt x="18" y="47"/>
                    <a:pt x="16" y="48"/>
                  </a:cubicBezTo>
                  <a:cubicBezTo>
                    <a:pt x="14" y="49"/>
                    <a:pt x="13" y="47"/>
                    <a:pt x="11" y="47"/>
                  </a:cubicBezTo>
                  <a:cubicBezTo>
                    <a:pt x="9" y="47"/>
                    <a:pt x="15" y="47"/>
                    <a:pt x="5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6" y="48"/>
                    <a:pt x="6" y="48"/>
                    <a:pt x="6" y="49"/>
                  </a:cubicBezTo>
                  <a:cubicBezTo>
                    <a:pt x="7" y="51"/>
                    <a:pt x="7" y="53"/>
                    <a:pt x="8" y="55"/>
                  </a:cubicBezTo>
                  <a:cubicBezTo>
                    <a:pt x="8" y="57"/>
                    <a:pt x="8" y="59"/>
                    <a:pt x="8" y="61"/>
                  </a:cubicBezTo>
                  <a:cubicBezTo>
                    <a:pt x="8" y="63"/>
                    <a:pt x="8" y="65"/>
                    <a:pt x="8" y="66"/>
                  </a:cubicBezTo>
                  <a:cubicBezTo>
                    <a:pt x="8" y="68"/>
                    <a:pt x="9" y="69"/>
                    <a:pt x="8" y="70"/>
                  </a:cubicBezTo>
                  <a:cubicBezTo>
                    <a:pt x="8" y="71"/>
                    <a:pt x="7" y="71"/>
                    <a:pt x="6" y="71"/>
                  </a:cubicBezTo>
                  <a:cubicBezTo>
                    <a:pt x="6" y="71"/>
                    <a:pt x="5" y="70"/>
                    <a:pt x="4" y="69"/>
                  </a:cubicBezTo>
                  <a:cubicBezTo>
                    <a:pt x="4" y="69"/>
                    <a:pt x="3" y="68"/>
                    <a:pt x="2" y="68"/>
                  </a:cubicBezTo>
                  <a:cubicBezTo>
                    <a:pt x="1" y="68"/>
                    <a:pt x="0" y="68"/>
                    <a:pt x="0" y="68"/>
                  </a:cubicBezTo>
                  <a:cubicBezTo>
                    <a:pt x="1" y="68"/>
                    <a:pt x="1" y="69"/>
                    <a:pt x="2" y="70"/>
                  </a:cubicBezTo>
                  <a:cubicBezTo>
                    <a:pt x="2" y="71"/>
                    <a:pt x="2" y="74"/>
                    <a:pt x="2" y="75"/>
                  </a:cubicBezTo>
                  <a:cubicBezTo>
                    <a:pt x="3" y="77"/>
                    <a:pt x="4" y="77"/>
                    <a:pt x="5" y="78"/>
                  </a:cubicBezTo>
                  <a:cubicBezTo>
                    <a:pt x="6" y="79"/>
                    <a:pt x="8" y="80"/>
                    <a:pt x="10" y="81"/>
                  </a:cubicBezTo>
                  <a:cubicBezTo>
                    <a:pt x="11" y="82"/>
                    <a:pt x="11" y="83"/>
                    <a:pt x="12" y="85"/>
                  </a:cubicBezTo>
                  <a:cubicBezTo>
                    <a:pt x="13" y="86"/>
                    <a:pt x="15" y="87"/>
                    <a:pt x="16" y="89"/>
                  </a:cubicBezTo>
                  <a:cubicBezTo>
                    <a:pt x="17" y="90"/>
                    <a:pt x="18" y="91"/>
                    <a:pt x="19" y="93"/>
                  </a:cubicBezTo>
                  <a:cubicBezTo>
                    <a:pt x="20" y="94"/>
                    <a:pt x="20" y="96"/>
                    <a:pt x="21" y="98"/>
                  </a:cubicBezTo>
                  <a:cubicBezTo>
                    <a:pt x="22" y="100"/>
                    <a:pt x="24" y="101"/>
                    <a:pt x="24" y="102"/>
                  </a:cubicBezTo>
                  <a:cubicBezTo>
                    <a:pt x="25" y="103"/>
                    <a:pt x="27" y="106"/>
                    <a:pt x="27" y="107"/>
                  </a:cubicBezTo>
                  <a:cubicBezTo>
                    <a:pt x="28" y="109"/>
                    <a:pt x="29" y="112"/>
                    <a:pt x="30" y="112"/>
                  </a:cubicBezTo>
                  <a:cubicBezTo>
                    <a:pt x="31" y="112"/>
                    <a:pt x="32" y="113"/>
                    <a:pt x="34" y="114"/>
                  </a:cubicBezTo>
                  <a:cubicBezTo>
                    <a:pt x="35" y="115"/>
                    <a:pt x="37" y="116"/>
                    <a:pt x="38" y="117"/>
                  </a:cubicBezTo>
                  <a:cubicBezTo>
                    <a:pt x="39" y="118"/>
                    <a:pt x="40" y="118"/>
                    <a:pt x="40" y="119"/>
                  </a:cubicBezTo>
                  <a:cubicBezTo>
                    <a:pt x="41" y="121"/>
                    <a:pt x="40" y="123"/>
                    <a:pt x="40" y="124"/>
                  </a:cubicBezTo>
                  <a:cubicBezTo>
                    <a:pt x="40" y="126"/>
                    <a:pt x="40" y="127"/>
                    <a:pt x="40" y="129"/>
                  </a:cubicBezTo>
                  <a:cubicBezTo>
                    <a:pt x="40" y="130"/>
                    <a:pt x="40" y="132"/>
                    <a:pt x="40" y="133"/>
                  </a:cubicBezTo>
                  <a:cubicBezTo>
                    <a:pt x="41" y="133"/>
                    <a:pt x="41" y="133"/>
                    <a:pt x="42" y="133"/>
                  </a:cubicBezTo>
                  <a:cubicBezTo>
                    <a:pt x="43" y="133"/>
                    <a:pt x="45" y="133"/>
                    <a:pt x="47" y="133"/>
                  </a:cubicBezTo>
                  <a:cubicBezTo>
                    <a:pt x="48" y="133"/>
                    <a:pt x="49" y="133"/>
                    <a:pt x="50" y="133"/>
                  </a:cubicBezTo>
                  <a:cubicBezTo>
                    <a:pt x="51" y="133"/>
                    <a:pt x="53" y="133"/>
                    <a:pt x="54" y="134"/>
                  </a:cubicBezTo>
                  <a:cubicBezTo>
                    <a:pt x="55" y="135"/>
                    <a:pt x="56" y="136"/>
                    <a:pt x="56" y="138"/>
                  </a:cubicBezTo>
                  <a:cubicBezTo>
                    <a:pt x="57" y="140"/>
                    <a:pt x="56" y="142"/>
                    <a:pt x="56" y="144"/>
                  </a:cubicBezTo>
                  <a:cubicBezTo>
                    <a:pt x="57" y="145"/>
                    <a:pt x="56" y="147"/>
                    <a:pt x="57" y="148"/>
                  </a:cubicBezTo>
                  <a:cubicBezTo>
                    <a:pt x="58" y="149"/>
                    <a:pt x="61" y="150"/>
                    <a:pt x="62" y="151"/>
                  </a:cubicBezTo>
                  <a:cubicBezTo>
                    <a:pt x="64" y="152"/>
                    <a:pt x="65" y="153"/>
                    <a:pt x="66" y="154"/>
                  </a:cubicBezTo>
                  <a:cubicBezTo>
                    <a:pt x="67" y="156"/>
                    <a:pt x="68" y="157"/>
                    <a:pt x="70" y="158"/>
                  </a:cubicBezTo>
                  <a:close/>
                  <a:moveTo>
                    <a:pt x="106" y="137"/>
                  </a:moveTo>
                  <a:lnTo>
                    <a:pt x="106" y="137"/>
                  </a:ln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lose/>
                  <a:moveTo>
                    <a:pt x="106" y="138"/>
                  </a:moveTo>
                  <a:cubicBezTo>
                    <a:pt x="106" y="138"/>
                    <a:pt x="106" y="138"/>
                    <a:pt x="106" y="138"/>
                  </a:cubicBezTo>
                  <a:cubicBezTo>
                    <a:pt x="106" y="138"/>
                    <a:pt x="106" y="138"/>
                    <a:pt x="106" y="138"/>
                  </a:cubicBezTo>
                  <a:close/>
                  <a:moveTo>
                    <a:pt x="106" y="138"/>
                  </a:moveTo>
                  <a:cubicBezTo>
                    <a:pt x="106" y="138"/>
                    <a:pt x="106" y="138"/>
                    <a:pt x="106" y="138"/>
                  </a:cubicBezTo>
                  <a:cubicBezTo>
                    <a:pt x="106" y="138"/>
                    <a:pt x="106" y="138"/>
                    <a:pt x="106" y="138"/>
                  </a:cubicBezTo>
                  <a:close/>
                  <a:moveTo>
                    <a:pt x="106" y="138"/>
                  </a:moveTo>
                  <a:cubicBezTo>
                    <a:pt x="106" y="138"/>
                    <a:pt x="106" y="138"/>
                    <a:pt x="106" y="138"/>
                  </a:cubicBezTo>
                  <a:cubicBezTo>
                    <a:pt x="106" y="138"/>
                    <a:pt x="106" y="138"/>
                    <a:pt x="106" y="138"/>
                  </a:cubicBezTo>
                  <a:close/>
                  <a:moveTo>
                    <a:pt x="106" y="138"/>
                  </a:moveTo>
                  <a:cubicBezTo>
                    <a:pt x="106" y="138"/>
                    <a:pt x="106" y="138"/>
                    <a:pt x="106" y="138"/>
                  </a:cubicBezTo>
                  <a:cubicBezTo>
                    <a:pt x="106" y="138"/>
                    <a:pt x="106" y="138"/>
                    <a:pt x="106" y="138"/>
                  </a:cubicBezTo>
                  <a:close/>
                  <a:moveTo>
                    <a:pt x="106" y="138"/>
                  </a:moveTo>
                  <a:cubicBezTo>
                    <a:pt x="106" y="138"/>
                    <a:pt x="106" y="138"/>
                    <a:pt x="106" y="138"/>
                  </a:cubicBezTo>
                  <a:cubicBezTo>
                    <a:pt x="106" y="138"/>
                    <a:pt x="106" y="138"/>
                    <a:pt x="106" y="138"/>
                  </a:cubicBezTo>
                  <a:close/>
                  <a:moveTo>
                    <a:pt x="106" y="138"/>
                  </a:moveTo>
                  <a:cubicBezTo>
                    <a:pt x="106" y="138"/>
                    <a:pt x="106" y="138"/>
                    <a:pt x="106" y="138"/>
                  </a:cubicBezTo>
                  <a:cubicBezTo>
                    <a:pt x="106" y="138"/>
                    <a:pt x="106" y="138"/>
                    <a:pt x="106" y="138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7" name="Freeform 9"/>
            <p:cNvSpPr>
              <a:spLocks noEditPoints="1"/>
            </p:cNvSpPr>
            <p:nvPr/>
          </p:nvSpPr>
          <p:spPr bwMode="auto">
            <a:xfrm>
              <a:off x="6604" y="12631"/>
              <a:ext cx="1269" cy="752"/>
            </a:xfrm>
            <a:custGeom>
              <a:avLst/>
              <a:gdLst>
                <a:gd name="T0" fmla="*/ 30 w 122"/>
                <a:gd name="T1" fmla="*/ 25 h 71"/>
                <a:gd name="T2" fmla="*/ 32 w 122"/>
                <a:gd name="T3" fmla="*/ 21 h 71"/>
                <a:gd name="T4" fmla="*/ 31 w 122"/>
                <a:gd name="T5" fmla="*/ 13 h 71"/>
                <a:gd name="T6" fmla="*/ 34 w 122"/>
                <a:gd name="T7" fmla="*/ 8 h 71"/>
                <a:gd name="T8" fmla="*/ 36 w 122"/>
                <a:gd name="T9" fmla="*/ 2 h 71"/>
                <a:gd name="T10" fmla="*/ 37 w 122"/>
                <a:gd name="T11" fmla="*/ 0 h 71"/>
                <a:gd name="T12" fmla="*/ 118 w 122"/>
                <a:gd name="T13" fmla="*/ 2 h 71"/>
                <a:gd name="T14" fmla="*/ 121 w 122"/>
                <a:gd name="T15" fmla="*/ 10 h 71"/>
                <a:gd name="T16" fmla="*/ 121 w 122"/>
                <a:gd name="T17" fmla="*/ 21 h 71"/>
                <a:gd name="T18" fmla="*/ 119 w 122"/>
                <a:gd name="T19" fmla="*/ 26 h 71"/>
                <a:gd name="T20" fmla="*/ 115 w 122"/>
                <a:gd name="T21" fmla="*/ 23 h 71"/>
                <a:gd name="T22" fmla="*/ 112 w 122"/>
                <a:gd name="T23" fmla="*/ 23 h 71"/>
                <a:gd name="T24" fmla="*/ 106 w 122"/>
                <a:gd name="T25" fmla="*/ 27 h 71"/>
                <a:gd name="T26" fmla="*/ 97 w 122"/>
                <a:gd name="T27" fmla="*/ 29 h 71"/>
                <a:gd name="T28" fmla="*/ 87 w 122"/>
                <a:gd name="T29" fmla="*/ 34 h 71"/>
                <a:gd name="T30" fmla="*/ 88 w 122"/>
                <a:gd name="T31" fmla="*/ 43 h 71"/>
                <a:gd name="T32" fmla="*/ 88 w 122"/>
                <a:gd name="T33" fmla="*/ 55 h 71"/>
                <a:gd name="T34" fmla="*/ 89 w 122"/>
                <a:gd name="T35" fmla="*/ 62 h 71"/>
                <a:gd name="T36" fmla="*/ 78 w 122"/>
                <a:gd name="T37" fmla="*/ 64 h 71"/>
                <a:gd name="T38" fmla="*/ 68 w 122"/>
                <a:gd name="T39" fmla="*/ 67 h 71"/>
                <a:gd name="T40" fmla="*/ 58 w 122"/>
                <a:gd name="T41" fmla="*/ 65 h 71"/>
                <a:gd name="T42" fmla="*/ 48 w 122"/>
                <a:gd name="T43" fmla="*/ 64 h 71"/>
                <a:gd name="T44" fmla="*/ 36 w 122"/>
                <a:gd name="T45" fmla="*/ 64 h 71"/>
                <a:gd name="T46" fmla="*/ 31 w 122"/>
                <a:gd name="T47" fmla="*/ 69 h 71"/>
                <a:gd name="T48" fmla="*/ 25 w 122"/>
                <a:gd name="T49" fmla="*/ 69 h 71"/>
                <a:gd name="T50" fmla="*/ 19 w 122"/>
                <a:gd name="T51" fmla="*/ 64 h 71"/>
                <a:gd name="T52" fmla="*/ 10 w 122"/>
                <a:gd name="T53" fmla="*/ 63 h 71"/>
                <a:gd name="T54" fmla="*/ 9 w 122"/>
                <a:gd name="T55" fmla="*/ 61 h 71"/>
                <a:gd name="T56" fmla="*/ 2 w 122"/>
                <a:gd name="T57" fmla="*/ 59 h 71"/>
                <a:gd name="T58" fmla="*/ 2 w 122"/>
                <a:gd name="T59" fmla="*/ 52 h 71"/>
                <a:gd name="T60" fmla="*/ 4 w 122"/>
                <a:gd name="T61" fmla="*/ 39 h 71"/>
                <a:gd name="T62" fmla="*/ 11 w 122"/>
                <a:gd name="T63" fmla="*/ 33 h 71"/>
                <a:gd name="T64" fmla="*/ 19 w 122"/>
                <a:gd name="T65" fmla="*/ 30 h 71"/>
                <a:gd name="T66" fmla="*/ 26 w 122"/>
                <a:gd name="T67" fmla="*/ 34 h 71"/>
                <a:gd name="T68" fmla="*/ 28 w 122"/>
                <a:gd name="T69" fmla="*/ 27 h 71"/>
                <a:gd name="T70" fmla="*/ 89 w 122"/>
                <a:gd name="T71" fmla="*/ 62 h 71"/>
                <a:gd name="T72" fmla="*/ 2 w 122"/>
                <a:gd name="T73" fmla="*/ 5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2" h="71">
                  <a:moveTo>
                    <a:pt x="28" y="27"/>
                  </a:moveTo>
                  <a:cubicBezTo>
                    <a:pt x="29" y="27"/>
                    <a:pt x="29" y="26"/>
                    <a:pt x="30" y="25"/>
                  </a:cubicBezTo>
                  <a:cubicBezTo>
                    <a:pt x="31" y="25"/>
                    <a:pt x="31" y="24"/>
                    <a:pt x="32" y="23"/>
                  </a:cubicBezTo>
                  <a:cubicBezTo>
                    <a:pt x="32" y="22"/>
                    <a:pt x="32" y="22"/>
                    <a:pt x="32" y="21"/>
                  </a:cubicBezTo>
                  <a:cubicBezTo>
                    <a:pt x="32" y="20"/>
                    <a:pt x="31" y="18"/>
                    <a:pt x="31" y="17"/>
                  </a:cubicBezTo>
                  <a:cubicBezTo>
                    <a:pt x="31" y="15"/>
                    <a:pt x="31" y="14"/>
                    <a:pt x="31" y="13"/>
                  </a:cubicBezTo>
                  <a:cubicBezTo>
                    <a:pt x="31" y="12"/>
                    <a:pt x="31" y="11"/>
                    <a:pt x="31" y="10"/>
                  </a:cubicBezTo>
                  <a:cubicBezTo>
                    <a:pt x="32" y="9"/>
                    <a:pt x="33" y="8"/>
                    <a:pt x="34" y="8"/>
                  </a:cubicBezTo>
                  <a:cubicBezTo>
                    <a:pt x="35" y="7"/>
                    <a:pt x="35" y="7"/>
                    <a:pt x="35" y="6"/>
                  </a:cubicBezTo>
                  <a:cubicBezTo>
                    <a:pt x="36" y="5"/>
                    <a:pt x="36" y="3"/>
                    <a:pt x="36" y="2"/>
                  </a:cubicBezTo>
                  <a:cubicBezTo>
                    <a:pt x="36" y="2"/>
                    <a:pt x="35" y="1"/>
                    <a:pt x="36" y="0"/>
                  </a:cubicBezTo>
                  <a:cubicBezTo>
                    <a:pt x="36" y="0"/>
                    <a:pt x="36" y="0"/>
                    <a:pt x="37" y="0"/>
                  </a:cubicBezTo>
                  <a:cubicBezTo>
                    <a:pt x="50" y="1"/>
                    <a:pt x="100" y="2"/>
                    <a:pt x="115" y="2"/>
                  </a:cubicBezTo>
                  <a:cubicBezTo>
                    <a:pt x="116" y="2"/>
                    <a:pt x="117" y="2"/>
                    <a:pt x="118" y="2"/>
                  </a:cubicBezTo>
                  <a:cubicBezTo>
                    <a:pt x="119" y="3"/>
                    <a:pt x="119" y="3"/>
                    <a:pt x="119" y="4"/>
                  </a:cubicBezTo>
                  <a:cubicBezTo>
                    <a:pt x="120" y="6"/>
                    <a:pt x="120" y="8"/>
                    <a:pt x="121" y="10"/>
                  </a:cubicBezTo>
                  <a:cubicBezTo>
                    <a:pt x="121" y="12"/>
                    <a:pt x="121" y="14"/>
                    <a:pt x="121" y="16"/>
                  </a:cubicBezTo>
                  <a:cubicBezTo>
                    <a:pt x="121" y="18"/>
                    <a:pt x="121" y="20"/>
                    <a:pt x="121" y="21"/>
                  </a:cubicBezTo>
                  <a:cubicBezTo>
                    <a:pt x="121" y="23"/>
                    <a:pt x="122" y="24"/>
                    <a:pt x="121" y="25"/>
                  </a:cubicBezTo>
                  <a:cubicBezTo>
                    <a:pt x="121" y="26"/>
                    <a:pt x="120" y="26"/>
                    <a:pt x="119" y="26"/>
                  </a:cubicBezTo>
                  <a:cubicBezTo>
                    <a:pt x="119" y="26"/>
                    <a:pt x="118" y="25"/>
                    <a:pt x="117" y="24"/>
                  </a:cubicBezTo>
                  <a:cubicBezTo>
                    <a:pt x="117" y="24"/>
                    <a:pt x="116" y="23"/>
                    <a:pt x="115" y="23"/>
                  </a:cubicBezTo>
                  <a:cubicBezTo>
                    <a:pt x="114" y="23"/>
                    <a:pt x="113" y="23"/>
                    <a:pt x="113" y="23"/>
                  </a:cubicBezTo>
                  <a:cubicBezTo>
                    <a:pt x="112" y="23"/>
                    <a:pt x="112" y="23"/>
                    <a:pt x="112" y="23"/>
                  </a:cubicBezTo>
                  <a:cubicBezTo>
                    <a:pt x="110" y="23"/>
                    <a:pt x="109" y="24"/>
                    <a:pt x="108" y="25"/>
                  </a:cubicBezTo>
                  <a:cubicBezTo>
                    <a:pt x="107" y="26"/>
                    <a:pt x="107" y="27"/>
                    <a:pt x="106" y="27"/>
                  </a:cubicBezTo>
                  <a:cubicBezTo>
                    <a:pt x="105" y="28"/>
                    <a:pt x="103" y="27"/>
                    <a:pt x="101" y="27"/>
                  </a:cubicBezTo>
                  <a:cubicBezTo>
                    <a:pt x="100" y="28"/>
                    <a:pt x="98" y="29"/>
                    <a:pt x="97" y="29"/>
                  </a:cubicBezTo>
                  <a:cubicBezTo>
                    <a:pt x="95" y="30"/>
                    <a:pt x="93" y="31"/>
                    <a:pt x="92" y="31"/>
                  </a:cubicBezTo>
                  <a:cubicBezTo>
                    <a:pt x="90" y="32"/>
                    <a:pt x="88" y="33"/>
                    <a:pt x="87" y="34"/>
                  </a:cubicBezTo>
                  <a:cubicBezTo>
                    <a:pt x="85" y="35"/>
                    <a:pt x="86" y="37"/>
                    <a:pt x="86" y="38"/>
                  </a:cubicBezTo>
                  <a:cubicBezTo>
                    <a:pt x="86" y="40"/>
                    <a:pt x="87" y="42"/>
                    <a:pt x="88" y="43"/>
                  </a:cubicBezTo>
                  <a:cubicBezTo>
                    <a:pt x="88" y="45"/>
                    <a:pt x="88" y="48"/>
                    <a:pt x="88" y="50"/>
                  </a:cubicBezTo>
                  <a:cubicBezTo>
                    <a:pt x="88" y="52"/>
                    <a:pt x="88" y="53"/>
                    <a:pt x="88" y="55"/>
                  </a:cubicBezTo>
                  <a:cubicBezTo>
                    <a:pt x="89" y="57"/>
                    <a:pt x="89" y="58"/>
                    <a:pt x="89" y="60"/>
                  </a:cubicBezTo>
                  <a:cubicBezTo>
                    <a:pt x="89" y="61"/>
                    <a:pt x="89" y="61"/>
                    <a:pt x="89" y="62"/>
                  </a:cubicBezTo>
                  <a:cubicBezTo>
                    <a:pt x="88" y="63"/>
                    <a:pt x="87" y="64"/>
                    <a:pt x="85" y="64"/>
                  </a:cubicBezTo>
                  <a:cubicBezTo>
                    <a:pt x="83" y="64"/>
                    <a:pt x="80" y="63"/>
                    <a:pt x="78" y="64"/>
                  </a:cubicBezTo>
                  <a:cubicBezTo>
                    <a:pt x="76" y="64"/>
                    <a:pt x="75" y="65"/>
                    <a:pt x="73" y="66"/>
                  </a:cubicBezTo>
                  <a:cubicBezTo>
                    <a:pt x="72" y="66"/>
                    <a:pt x="70" y="67"/>
                    <a:pt x="68" y="67"/>
                  </a:cubicBezTo>
                  <a:cubicBezTo>
                    <a:pt x="67" y="67"/>
                    <a:pt x="65" y="66"/>
                    <a:pt x="63" y="65"/>
                  </a:cubicBezTo>
                  <a:cubicBezTo>
                    <a:pt x="61" y="65"/>
                    <a:pt x="60" y="65"/>
                    <a:pt x="58" y="65"/>
                  </a:cubicBezTo>
                  <a:cubicBezTo>
                    <a:pt x="57" y="65"/>
                    <a:pt x="57" y="65"/>
                    <a:pt x="55" y="64"/>
                  </a:cubicBezTo>
                  <a:cubicBezTo>
                    <a:pt x="53" y="64"/>
                    <a:pt x="51" y="64"/>
                    <a:pt x="48" y="64"/>
                  </a:cubicBezTo>
                  <a:cubicBezTo>
                    <a:pt x="46" y="64"/>
                    <a:pt x="43" y="64"/>
                    <a:pt x="41" y="64"/>
                  </a:cubicBezTo>
                  <a:cubicBezTo>
                    <a:pt x="39" y="64"/>
                    <a:pt x="38" y="64"/>
                    <a:pt x="36" y="64"/>
                  </a:cubicBezTo>
                  <a:cubicBezTo>
                    <a:pt x="35" y="65"/>
                    <a:pt x="35" y="66"/>
                    <a:pt x="34" y="66"/>
                  </a:cubicBezTo>
                  <a:cubicBezTo>
                    <a:pt x="33" y="67"/>
                    <a:pt x="32" y="68"/>
                    <a:pt x="31" y="69"/>
                  </a:cubicBezTo>
                  <a:cubicBezTo>
                    <a:pt x="30" y="70"/>
                    <a:pt x="29" y="71"/>
                    <a:pt x="28" y="71"/>
                  </a:cubicBezTo>
                  <a:cubicBezTo>
                    <a:pt x="27" y="71"/>
                    <a:pt x="26" y="70"/>
                    <a:pt x="25" y="69"/>
                  </a:cubicBezTo>
                  <a:cubicBezTo>
                    <a:pt x="24" y="68"/>
                    <a:pt x="23" y="67"/>
                    <a:pt x="22" y="67"/>
                  </a:cubicBezTo>
                  <a:cubicBezTo>
                    <a:pt x="22" y="67"/>
                    <a:pt x="19" y="65"/>
                    <a:pt x="19" y="64"/>
                  </a:cubicBezTo>
                  <a:cubicBezTo>
                    <a:pt x="18" y="63"/>
                    <a:pt x="17" y="63"/>
                    <a:pt x="16" y="63"/>
                  </a:cubicBezTo>
                  <a:cubicBezTo>
                    <a:pt x="15" y="63"/>
                    <a:pt x="13" y="63"/>
                    <a:pt x="10" y="63"/>
                  </a:cubicBezTo>
                  <a:cubicBezTo>
                    <a:pt x="10" y="63"/>
                    <a:pt x="10" y="63"/>
                    <a:pt x="9" y="62"/>
                  </a:cubicBezTo>
                  <a:cubicBezTo>
                    <a:pt x="9" y="62"/>
                    <a:pt x="9" y="61"/>
                    <a:pt x="9" y="61"/>
                  </a:cubicBezTo>
                  <a:cubicBezTo>
                    <a:pt x="8" y="60"/>
                    <a:pt x="8" y="60"/>
                    <a:pt x="6" y="59"/>
                  </a:cubicBezTo>
                  <a:cubicBezTo>
                    <a:pt x="5" y="59"/>
                    <a:pt x="4" y="59"/>
                    <a:pt x="2" y="59"/>
                  </a:cubicBezTo>
                  <a:cubicBezTo>
                    <a:pt x="2" y="59"/>
                    <a:pt x="2" y="58"/>
                    <a:pt x="2" y="57"/>
                  </a:cubicBezTo>
                  <a:cubicBezTo>
                    <a:pt x="2" y="55"/>
                    <a:pt x="2" y="54"/>
                    <a:pt x="2" y="52"/>
                  </a:cubicBezTo>
                  <a:cubicBezTo>
                    <a:pt x="2" y="50"/>
                    <a:pt x="2" y="48"/>
                    <a:pt x="3" y="46"/>
                  </a:cubicBezTo>
                  <a:cubicBezTo>
                    <a:pt x="3" y="44"/>
                    <a:pt x="3" y="41"/>
                    <a:pt x="4" y="39"/>
                  </a:cubicBezTo>
                  <a:cubicBezTo>
                    <a:pt x="5" y="38"/>
                    <a:pt x="7" y="37"/>
                    <a:pt x="8" y="36"/>
                  </a:cubicBezTo>
                  <a:cubicBezTo>
                    <a:pt x="10" y="35"/>
                    <a:pt x="9" y="34"/>
                    <a:pt x="11" y="33"/>
                  </a:cubicBezTo>
                  <a:cubicBezTo>
                    <a:pt x="12" y="31"/>
                    <a:pt x="13" y="29"/>
                    <a:pt x="15" y="29"/>
                  </a:cubicBezTo>
                  <a:cubicBezTo>
                    <a:pt x="16" y="29"/>
                    <a:pt x="18" y="30"/>
                    <a:pt x="19" y="30"/>
                  </a:cubicBezTo>
                  <a:cubicBezTo>
                    <a:pt x="20" y="31"/>
                    <a:pt x="21" y="30"/>
                    <a:pt x="22" y="30"/>
                  </a:cubicBezTo>
                  <a:cubicBezTo>
                    <a:pt x="23" y="31"/>
                    <a:pt x="24" y="34"/>
                    <a:pt x="26" y="34"/>
                  </a:cubicBezTo>
                  <a:cubicBezTo>
                    <a:pt x="27" y="34"/>
                    <a:pt x="29" y="33"/>
                    <a:pt x="29" y="31"/>
                  </a:cubicBezTo>
                  <a:cubicBezTo>
                    <a:pt x="29" y="30"/>
                    <a:pt x="28" y="29"/>
                    <a:pt x="28" y="27"/>
                  </a:cubicBezTo>
                  <a:close/>
                  <a:moveTo>
                    <a:pt x="89" y="62"/>
                  </a:moveTo>
                  <a:cubicBezTo>
                    <a:pt x="89" y="62"/>
                    <a:pt x="89" y="62"/>
                    <a:pt x="89" y="62"/>
                  </a:cubicBezTo>
                  <a:moveTo>
                    <a:pt x="2" y="59"/>
                  </a:moveTo>
                  <a:cubicBezTo>
                    <a:pt x="0" y="59"/>
                    <a:pt x="0" y="59"/>
                    <a:pt x="2" y="59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8" name="Freeform 10"/>
            <p:cNvSpPr>
              <a:spLocks/>
            </p:cNvSpPr>
            <p:nvPr/>
          </p:nvSpPr>
          <p:spPr bwMode="auto">
            <a:xfrm>
              <a:off x="5638" y="12631"/>
              <a:ext cx="1268" cy="848"/>
            </a:xfrm>
            <a:custGeom>
              <a:avLst/>
              <a:gdLst>
                <a:gd name="T0" fmla="*/ 12 w 122"/>
                <a:gd name="T1" fmla="*/ 21 h 80"/>
                <a:gd name="T2" fmla="*/ 23 w 122"/>
                <a:gd name="T3" fmla="*/ 19 h 80"/>
                <a:gd name="T4" fmla="*/ 34 w 122"/>
                <a:gd name="T5" fmla="*/ 19 h 80"/>
                <a:gd name="T6" fmla="*/ 43 w 122"/>
                <a:gd name="T7" fmla="*/ 19 h 80"/>
                <a:gd name="T8" fmla="*/ 47 w 122"/>
                <a:gd name="T9" fmla="*/ 15 h 80"/>
                <a:gd name="T10" fmla="*/ 47 w 122"/>
                <a:gd name="T11" fmla="*/ 7 h 80"/>
                <a:gd name="T12" fmla="*/ 51 w 122"/>
                <a:gd name="T13" fmla="*/ 1 h 80"/>
                <a:gd name="T14" fmla="*/ 60 w 122"/>
                <a:gd name="T15" fmla="*/ 1 h 80"/>
                <a:gd name="T16" fmla="*/ 71 w 122"/>
                <a:gd name="T17" fmla="*/ 1 h 80"/>
                <a:gd name="T18" fmla="*/ 73 w 122"/>
                <a:gd name="T19" fmla="*/ 8 h 80"/>
                <a:gd name="T20" fmla="*/ 83 w 122"/>
                <a:gd name="T21" fmla="*/ 14 h 80"/>
                <a:gd name="T22" fmla="*/ 88 w 122"/>
                <a:gd name="T23" fmla="*/ 18 h 80"/>
                <a:gd name="T24" fmla="*/ 99 w 122"/>
                <a:gd name="T25" fmla="*/ 14 h 80"/>
                <a:gd name="T26" fmla="*/ 107 w 122"/>
                <a:gd name="T27" fmla="*/ 20 h 80"/>
                <a:gd name="T28" fmla="*/ 118 w 122"/>
                <a:gd name="T29" fmla="*/ 21 h 80"/>
                <a:gd name="T30" fmla="*/ 122 w 122"/>
                <a:gd name="T31" fmla="*/ 31 h 80"/>
                <a:gd name="T32" fmla="*/ 115 w 122"/>
                <a:gd name="T33" fmla="*/ 30 h 80"/>
                <a:gd name="T34" fmla="*/ 108 w 122"/>
                <a:gd name="T35" fmla="*/ 29 h 80"/>
                <a:gd name="T36" fmla="*/ 101 w 122"/>
                <a:gd name="T37" fmla="*/ 36 h 80"/>
                <a:gd name="T38" fmla="*/ 96 w 122"/>
                <a:gd name="T39" fmla="*/ 46 h 80"/>
                <a:gd name="T40" fmla="*/ 95 w 122"/>
                <a:gd name="T41" fmla="*/ 57 h 80"/>
                <a:gd name="T42" fmla="*/ 89 w 122"/>
                <a:gd name="T43" fmla="*/ 60 h 80"/>
                <a:gd name="T44" fmla="*/ 84 w 122"/>
                <a:gd name="T45" fmla="*/ 64 h 80"/>
                <a:gd name="T46" fmla="*/ 78 w 122"/>
                <a:gd name="T47" fmla="*/ 65 h 80"/>
                <a:gd name="T48" fmla="*/ 72 w 122"/>
                <a:gd name="T49" fmla="*/ 66 h 80"/>
                <a:gd name="T50" fmla="*/ 62 w 122"/>
                <a:gd name="T51" fmla="*/ 78 h 80"/>
                <a:gd name="T52" fmla="*/ 38 w 122"/>
                <a:gd name="T53" fmla="*/ 74 h 80"/>
                <a:gd name="T54" fmla="*/ 35 w 122"/>
                <a:gd name="T55" fmla="*/ 66 h 80"/>
                <a:gd name="T56" fmla="*/ 30 w 122"/>
                <a:gd name="T57" fmla="*/ 62 h 80"/>
                <a:gd name="T58" fmla="*/ 25 w 122"/>
                <a:gd name="T59" fmla="*/ 60 h 80"/>
                <a:gd name="T60" fmla="*/ 19 w 122"/>
                <a:gd name="T61" fmla="*/ 58 h 80"/>
                <a:gd name="T62" fmla="*/ 8 w 122"/>
                <a:gd name="T63" fmla="*/ 58 h 80"/>
                <a:gd name="T64" fmla="*/ 1 w 122"/>
                <a:gd name="T65" fmla="*/ 57 h 80"/>
                <a:gd name="T66" fmla="*/ 0 w 122"/>
                <a:gd name="T67" fmla="*/ 51 h 80"/>
                <a:gd name="T68" fmla="*/ 2 w 122"/>
                <a:gd name="T69" fmla="*/ 45 h 80"/>
                <a:gd name="T70" fmla="*/ 5 w 122"/>
                <a:gd name="T71" fmla="*/ 40 h 80"/>
                <a:gd name="T72" fmla="*/ 8 w 122"/>
                <a:gd name="T73" fmla="*/ 36 h 80"/>
                <a:gd name="T74" fmla="*/ 5 w 122"/>
                <a:gd name="T75" fmla="*/ 32 h 80"/>
                <a:gd name="T76" fmla="*/ 8 w 122"/>
                <a:gd name="T77" fmla="*/ 26 h 80"/>
                <a:gd name="T78" fmla="*/ 10 w 122"/>
                <a:gd name="T7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2" h="80">
                  <a:moveTo>
                    <a:pt x="10" y="22"/>
                  </a:moveTo>
                  <a:cubicBezTo>
                    <a:pt x="11" y="21"/>
                    <a:pt x="12" y="21"/>
                    <a:pt x="12" y="21"/>
                  </a:cubicBezTo>
                  <a:cubicBezTo>
                    <a:pt x="14" y="20"/>
                    <a:pt x="16" y="20"/>
                    <a:pt x="18" y="20"/>
                  </a:cubicBezTo>
                  <a:cubicBezTo>
                    <a:pt x="20" y="19"/>
                    <a:pt x="21" y="19"/>
                    <a:pt x="23" y="19"/>
                  </a:cubicBezTo>
                  <a:cubicBezTo>
                    <a:pt x="25" y="19"/>
                    <a:pt x="27" y="19"/>
                    <a:pt x="29" y="19"/>
                  </a:cubicBezTo>
                  <a:cubicBezTo>
                    <a:pt x="30" y="19"/>
                    <a:pt x="32" y="19"/>
                    <a:pt x="34" y="19"/>
                  </a:cubicBezTo>
                  <a:cubicBezTo>
                    <a:pt x="36" y="19"/>
                    <a:pt x="37" y="19"/>
                    <a:pt x="38" y="19"/>
                  </a:cubicBezTo>
                  <a:cubicBezTo>
                    <a:pt x="40" y="19"/>
                    <a:pt x="42" y="19"/>
                    <a:pt x="43" y="19"/>
                  </a:cubicBezTo>
                  <a:cubicBezTo>
                    <a:pt x="45" y="19"/>
                    <a:pt x="46" y="19"/>
                    <a:pt x="46" y="19"/>
                  </a:cubicBezTo>
                  <a:cubicBezTo>
                    <a:pt x="47" y="18"/>
                    <a:pt x="47" y="17"/>
                    <a:pt x="47" y="15"/>
                  </a:cubicBezTo>
                  <a:cubicBezTo>
                    <a:pt x="47" y="14"/>
                    <a:pt x="47" y="12"/>
                    <a:pt x="47" y="11"/>
                  </a:cubicBezTo>
                  <a:cubicBezTo>
                    <a:pt x="47" y="10"/>
                    <a:pt x="47" y="8"/>
                    <a:pt x="47" y="7"/>
                  </a:cubicBezTo>
                  <a:cubicBezTo>
                    <a:pt x="47" y="6"/>
                    <a:pt x="46" y="6"/>
                    <a:pt x="47" y="5"/>
                  </a:cubicBezTo>
                  <a:cubicBezTo>
                    <a:pt x="48" y="3"/>
                    <a:pt x="50" y="2"/>
                    <a:pt x="51" y="1"/>
                  </a:cubicBezTo>
                  <a:cubicBezTo>
                    <a:pt x="52" y="0"/>
                    <a:pt x="53" y="1"/>
                    <a:pt x="55" y="1"/>
                  </a:cubicBezTo>
                  <a:cubicBezTo>
                    <a:pt x="56" y="1"/>
                    <a:pt x="59" y="1"/>
                    <a:pt x="60" y="1"/>
                  </a:cubicBezTo>
                  <a:cubicBezTo>
                    <a:pt x="62" y="1"/>
                    <a:pt x="64" y="1"/>
                    <a:pt x="66" y="1"/>
                  </a:cubicBezTo>
                  <a:cubicBezTo>
                    <a:pt x="68" y="1"/>
                    <a:pt x="70" y="1"/>
                    <a:pt x="71" y="1"/>
                  </a:cubicBezTo>
                  <a:cubicBezTo>
                    <a:pt x="72" y="2"/>
                    <a:pt x="73" y="2"/>
                    <a:pt x="74" y="3"/>
                  </a:cubicBezTo>
                  <a:cubicBezTo>
                    <a:pt x="74" y="4"/>
                    <a:pt x="73" y="7"/>
                    <a:pt x="73" y="8"/>
                  </a:cubicBezTo>
                  <a:cubicBezTo>
                    <a:pt x="73" y="9"/>
                    <a:pt x="77" y="9"/>
                    <a:pt x="78" y="10"/>
                  </a:cubicBezTo>
                  <a:cubicBezTo>
                    <a:pt x="79" y="11"/>
                    <a:pt x="82" y="14"/>
                    <a:pt x="83" y="14"/>
                  </a:cubicBezTo>
                  <a:cubicBezTo>
                    <a:pt x="83" y="14"/>
                    <a:pt x="85" y="15"/>
                    <a:pt x="86" y="16"/>
                  </a:cubicBezTo>
                  <a:cubicBezTo>
                    <a:pt x="87" y="16"/>
                    <a:pt x="87" y="17"/>
                    <a:pt x="88" y="18"/>
                  </a:cubicBezTo>
                  <a:cubicBezTo>
                    <a:pt x="90" y="18"/>
                    <a:pt x="95" y="19"/>
                    <a:pt x="97" y="18"/>
                  </a:cubicBezTo>
                  <a:cubicBezTo>
                    <a:pt x="99" y="17"/>
                    <a:pt x="97" y="15"/>
                    <a:pt x="99" y="14"/>
                  </a:cubicBezTo>
                  <a:cubicBezTo>
                    <a:pt x="100" y="13"/>
                    <a:pt x="102" y="13"/>
                    <a:pt x="103" y="14"/>
                  </a:cubicBezTo>
                  <a:cubicBezTo>
                    <a:pt x="105" y="15"/>
                    <a:pt x="106" y="19"/>
                    <a:pt x="107" y="20"/>
                  </a:cubicBezTo>
                  <a:cubicBezTo>
                    <a:pt x="109" y="21"/>
                    <a:pt x="111" y="20"/>
                    <a:pt x="113" y="21"/>
                  </a:cubicBezTo>
                  <a:cubicBezTo>
                    <a:pt x="115" y="21"/>
                    <a:pt x="116" y="21"/>
                    <a:pt x="118" y="21"/>
                  </a:cubicBezTo>
                  <a:cubicBezTo>
                    <a:pt x="119" y="22"/>
                    <a:pt x="119" y="24"/>
                    <a:pt x="120" y="26"/>
                  </a:cubicBezTo>
                  <a:cubicBezTo>
                    <a:pt x="121" y="27"/>
                    <a:pt x="122" y="29"/>
                    <a:pt x="122" y="31"/>
                  </a:cubicBezTo>
                  <a:cubicBezTo>
                    <a:pt x="122" y="33"/>
                    <a:pt x="120" y="34"/>
                    <a:pt x="119" y="34"/>
                  </a:cubicBezTo>
                  <a:cubicBezTo>
                    <a:pt x="117" y="34"/>
                    <a:pt x="116" y="31"/>
                    <a:pt x="115" y="30"/>
                  </a:cubicBezTo>
                  <a:cubicBezTo>
                    <a:pt x="114" y="30"/>
                    <a:pt x="113" y="31"/>
                    <a:pt x="112" y="30"/>
                  </a:cubicBezTo>
                  <a:cubicBezTo>
                    <a:pt x="111" y="30"/>
                    <a:pt x="109" y="29"/>
                    <a:pt x="108" y="29"/>
                  </a:cubicBezTo>
                  <a:cubicBezTo>
                    <a:pt x="106" y="29"/>
                    <a:pt x="105" y="31"/>
                    <a:pt x="104" y="33"/>
                  </a:cubicBezTo>
                  <a:cubicBezTo>
                    <a:pt x="102" y="34"/>
                    <a:pt x="103" y="35"/>
                    <a:pt x="101" y="36"/>
                  </a:cubicBezTo>
                  <a:cubicBezTo>
                    <a:pt x="100" y="37"/>
                    <a:pt x="98" y="38"/>
                    <a:pt x="97" y="39"/>
                  </a:cubicBezTo>
                  <a:cubicBezTo>
                    <a:pt x="96" y="41"/>
                    <a:pt x="96" y="44"/>
                    <a:pt x="96" y="46"/>
                  </a:cubicBezTo>
                  <a:cubicBezTo>
                    <a:pt x="95" y="48"/>
                    <a:pt x="95" y="50"/>
                    <a:pt x="95" y="52"/>
                  </a:cubicBezTo>
                  <a:cubicBezTo>
                    <a:pt x="95" y="54"/>
                    <a:pt x="95" y="55"/>
                    <a:pt x="95" y="57"/>
                  </a:cubicBezTo>
                  <a:cubicBezTo>
                    <a:pt x="95" y="58"/>
                    <a:pt x="95" y="59"/>
                    <a:pt x="95" y="59"/>
                  </a:cubicBezTo>
                  <a:cubicBezTo>
                    <a:pt x="93" y="59"/>
                    <a:pt x="90" y="59"/>
                    <a:pt x="89" y="60"/>
                  </a:cubicBezTo>
                  <a:cubicBezTo>
                    <a:pt x="87" y="61"/>
                    <a:pt x="89" y="63"/>
                    <a:pt x="88" y="64"/>
                  </a:cubicBezTo>
                  <a:cubicBezTo>
                    <a:pt x="87" y="65"/>
                    <a:pt x="85" y="64"/>
                    <a:pt x="84" y="64"/>
                  </a:cubicBezTo>
                  <a:cubicBezTo>
                    <a:pt x="83" y="64"/>
                    <a:pt x="82" y="64"/>
                    <a:pt x="81" y="64"/>
                  </a:cubicBezTo>
                  <a:cubicBezTo>
                    <a:pt x="79" y="64"/>
                    <a:pt x="79" y="65"/>
                    <a:pt x="78" y="65"/>
                  </a:cubicBezTo>
                  <a:cubicBezTo>
                    <a:pt x="77" y="66"/>
                    <a:pt x="76" y="66"/>
                    <a:pt x="75" y="66"/>
                  </a:cubicBezTo>
                  <a:cubicBezTo>
                    <a:pt x="74" y="67"/>
                    <a:pt x="73" y="66"/>
                    <a:pt x="72" y="66"/>
                  </a:cubicBezTo>
                  <a:cubicBezTo>
                    <a:pt x="71" y="67"/>
                    <a:pt x="72" y="67"/>
                    <a:pt x="71" y="69"/>
                  </a:cubicBezTo>
                  <a:cubicBezTo>
                    <a:pt x="69" y="71"/>
                    <a:pt x="68" y="76"/>
                    <a:pt x="62" y="78"/>
                  </a:cubicBezTo>
                  <a:cubicBezTo>
                    <a:pt x="56" y="80"/>
                    <a:pt x="43" y="79"/>
                    <a:pt x="39" y="78"/>
                  </a:cubicBezTo>
                  <a:cubicBezTo>
                    <a:pt x="34" y="78"/>
                    <a:pt x="38" y="76"/>
                    <a:pt x="38" y="74"/>
                  </a:cubicBezTo>
                  <a:cubicBezTo>
                    <a:pt x="37" y="73"/>
                    <a:pt x="37" y="71"/>
                    <a:pt x="36" y="69"/>
                  </a:cubicBezTo>
                  <a:cubicBezTo>
                    <a:pt x="36" y="68"/>
                    <a:pt x="36" y="67"/>
                    <a:pt x="35" y="66"/>
                  </a:cubicBezTo>
                  <a:cubicBezTo>
                    <a:pt x="35" y="65"/>
                    <a:pt x="35" y="64"/>
                    <a:pt x="34" y="63"/>
                  </a:cubicBezTo>
                  <a:cubicBezTo>
                    <a:pt x="33" y="63"/>
                    <a:pt x="32" y="62"/>
                    <a:pt x="30" y="62"/>
                  </a:cubicBezTo>
                  <a:cubicBezTo>
                    <a:pt x="29" y="62"/>
                    <a:pt x="27" y="62"/>
                    <a:pt x="26" y="62"/>
                  </a:cubicBezTo>
                  <a:cubicBezTo>
                    <a:pt x="25" y="61"/>
                    <a:pt x="25" y="61"/>
                    <a:pt x="25" y="60"/>
                  </a:cubicBezTo>
                  <a:cubicBezTo>
                    <a:pt x="24" y="60"/>
                    <a:pt x="22" y="59"/>
                    <a:pt x="21" y="59"/>
                  </a:cubicBezTo>
                  <a:cubicBezTo>
                    <a:pt x="20" y="58"/>
                    <a:pt x="20" y="58"/>
                    <a:pt x="19" y="58"/>
                  </a:cubicBezTo>
                  <a:cubicBezTo>
                    <a:pt x="17" y="58"/>
                    <a:pt x="16" y="58"/>
                    <a:pt x="14" y="58"/>
                  </a:cubicBezTo>
                  <a:cubicBezTo>
                    <a:pt x="12" y="58"/>
                    <a:pt x="9" y="58"/>
                    <a:pt x="8" y="58"/>
                  </a:cubicBezTo>
                  <a:cubicBezTo>
                    <a:pt x="6" y="58"/>
                    <a:pt x="4" y="58"/>
                    <a:pt x="3" y="58"/>
                  </a:cubicBezTo>
                  <a:cubicBezTo>
                    <a:pt x="1" y="58"/>
                    <a:pt x="1" y="57"/>
                    <a:pt x="1" y="57"/>
                  </a:cubicBezTo>
                  <a:cubicBezTo>
                    <a:pt x="0" y="56"/>
                    <a:pt x="0" y="55"/>
                    <a:pt x="0" y="54"/>
                  </a:cubicBezTo>
                  <a:cubicBezTo>
                    <a:pt x="0" y="53"/>
                    <a:pt x="0" y="52"/>
                    <a:pt x="0" y="51"/>
                  </a:cubicBezTo>
                  <a:cubicBezTo>
                    <a:pt x="0" y="50"/>
                    <a:pt x="0" y="49"/>
                    <a:pt x="1" y="48"/>
                  </a:cubicBezTo>
                  <a:cubicBezTo>
                    <a:pt x="1" y="47"/>
                    <a:pt x="2" y="46"/>
                    <a:pt x="2" y="45"/>
                  </a:cubicBezTo>
                  <a:cubicBezTo>
                    <a:pt x="3" y="44"/>
                    <a:pt x="3" y="44"/>
                    <a:pt x="3" y="43"/>
                  </a:cubicBezTo>
                  <a:cubicBezTo>
                    <a:pt x="4" y="42"/>
                    <a:pt x="4" y="41"/>
                    <a:pt x="5" y="40"/>
                  </a:cubicBezTo>
                  <a:cubicBezTo>
                    <a:pt x="5" y="40"/>
                    <a:pt x="6" y="40"/>
                    <a:pt x="7" y="39"/>
                  </a:cubicBezTo>
                  <a:cubicBezTo>
                    <a:pt x="7" y="38"/>
                    <a:pt x="8" y="37"/>
                    <a:pt x="8" y="36"/>
                  </a:cubicBezTo>
                  <a:cubicBezTo>
                    <a:pt x="8" y="35"/>
                    <a:pt x="7" y="35"/>
                    <a:pt x="7" y="34"/>
                  </a:cubicBezTo>
                  <a:cubicBezTo>
                    <a:pt x="6" y="33"/>
                    <a:pt x="6" y="33"/>
                    <a:pt x="5" y="32"/>
                  </a:cubicBezTo>
                  <a:cubicBezTo>
                    <a:pt x="5" y="31"/>
                    <a:pt x="5" y="30"/>
                    <a:pt x="6" y="29"/>
                  </a:cubicBezTo>
                  <a:cubicBezTo>
                    <a:pt x="6" y="28"/>
                    <a:pt x="8" y="27"/>
                    <a:pt x="8" y="26"/>
                  </a:cubicBezTo>
                  <a:cubicBezTo>
                    <a:pt x="9" y="26"/>
                    <a:pt x="10" y="25"/>
                    <a:pt x="10" y="24"/>
                  </a:cubicBezTo>
                  <a:cubicBezTo>
                    <a:pt x="11" y="23"/>
                    <a:pt x="11" y="22"/>
                    <a:pt x="10" y="22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9" name="Freeform 11"/>
            <p:cNvSpPr>
              <a:spLocks/>
            </p:cNvSpPr>
            <p:nvPr/>
          </p:nvSpPr>
          <p:spPr bwMode="auto">
            <a:xfrm>
              <a:off x="5450" y="11411"/>
              <a:ext cx="1674" cy="1506"/>
            </a:xfrm>
            <a:custGeom>
              <a:avLst/>
              <a:gdLst>
                <a:gd name="T0" fmla="*/ 5 w 161"/>
                <a:gd name="T1" fmla="*/ 130 h 142"/>
                <a:gd name="T2" fmla="*/ 1 w 161"/>
                <a:gd name="T3" fmla="*/ 117 h 142"/>
                <a:gd name="T4" fmla="*/ 1 w 161"/>
                <a:gd name="T5" fmla="*/ 106 h 142"/>
                <a:gd name="T6" fmla="*/ 9 w 161"/>
                <a:gd name="T7" fmla="*/ 95 h 142"/>
                <a:gd name="T8" fmla="*/ 20 w 161"/>
                <a:gd name="T9" fmla="*/ 89 h 142"/>
                <a:gd name="T10" fmla="*/ 33 w 161"/>
                <a:gd name="T11" fmla="*/ 87 h 142"/>
                <a:gd name="T12" fmla="*/ 45 w 161"/>
                <a:gd name="T13" fmla="*/ 81 h 142"/>
                <a:gd name="T14" fmla="*/ 53 w 161"/>
                <a:gd name="T15" fmla="*/ 76 h 142"/>
                <a:gd name="T16" fmla="*/ 61 w 161"/>
                <a:gd name="T17" fmla="*/ 72 h 142"/>
                <a:gd name="T18" fmla="*/ 67 w 161"/>
                <a:gd name="T19" fmla="*/ 69 h 142"/>
                <a:gd name="T20" fmla="*/ 67 w 161"/>
                <a:gd name="T21" fmla="*/ 58 h 142"/>
                <a:gd name="T22" fmla="*/ 67 w 161"/>
                <a:gd name="T23" fmla="*/ 47 h 142"/>
                <a:gd name="T24" fmla="*/ 77 w 161"/>
                <a:gd name="T25" fmla="*/ 43 h 142"/>
                <a:gd name="T26" fmla="*/ 82 w 161"/>
                <a:gd name="T27" fmla="*/ 39 h 142"/>
                <a:gd name="T28" fmla="*/ 95 w 161"/>
                <a:gd name="T29" fmla="*/ 38 h 142"/>
                <a:gd name="T30" fmla="*/ 99 w 161"/>
                <a:gd name="T31" fmla="*/ 32 h 142"/>
                <a:gd name="T32" fmla="*/ 110 w 161"/>
                <a:gd name="T33" fmla="*/ 28 h 142"/>
                <a:gd name="T34" fmla="*/ 119 w 161"/>
                <a:gd name="T35" fmla="*/ 20 h 142"/>
                <a:gd name="T36" fmla="*/ 129 w 161"/>
                <a:gd name="T37" fmla="*/ 15 h 142"/>
                <a:gd name="T38" fmla="*/ 142 w 161"/>
                <a:gd name="T39" fmla="*/ 6 h 142"/>
                <a:gd name="T40" fmla="*/ 151 w 161"/>
                <a:gd name="T41" fmla="*/ 2 h 142"/>
                <a:gd name="T42" fmla="*/ 154 w 161"/>
                <a:gd name="T43" fmla="*/ 7 h 142"/>
                <a:gd name="T44" fmla="*/ 161 w 161"/>
                <a:gd name="T45" fmla="*/ 17 h 142"/>
                <a:gd name="T46" fmla="*/ 158 w 161"/>
                <a:gd name="T47" fmla="*/ 33 h 142"/>
                <a:gd name="T48" fmla="*/ 158 w 161"/>
                <a:gd name="T49" fmla="*/ 54 h 142"/>
                <a:gd name="T50" fmla="*/ 160 w 161"/>
                <a:gd name="T51" fmla="*/ 69 h 142"/>
                <a:gd name="T52" fmla="*/ 156 w 161"/>
                <a:gd name="T53" fmla="*/ 80 h 142"/>
                <a:gd name="T54" fmla="*/ 151 w 161"/>
                <a:gd name="T55" fmla="*/ 88 h 142"/>
                <a:gd name="T56" fmla="*/ 149 w 161"/>
                <a:gd name="T57" fmla="*/ 100 h 142"/>
                <a:gd name="T58" fmla="*/ 148 w 161"/>
                <a:gd name="T59" fmla="*/ 112 h 142"/>
                <a:gd name="T60" fmla="*/ 147 w 161"/>
                <a:gd name="T61" fmla="*/ 117 h 142"/>
                <a:gd name="T62" fmla="*/ 142 w 161"/>
                <a:gd name="T63" fmla="*/ 125 h 142"/>
                <a:gd name="T64" fmla="*/ 143 w 161"/>
                <a:gd name="T65" fmla="*/ 136 h 142"/>
                <a:gd name="T66" fmla="*/ 139 w 161"/>
                <a:gd name="T67" fmla="*/ 142 h 142"/>
                <a:gd name="T68" fmla="*/ 136 w 161"/>
                <a:gd name="T69" fmla="*/ 136 h 142"/>
                <a:gd name="T70" fmla="*/ 121 w 161"/>
                <a:gd name="T71" fmla="*/ 129 h 142"/>
                <a:gd name="T72" fmla="*/ 106 w 161"/>
                <a:gd name="T73" fmla="*/ 133 h 142"/>
                <a:gd name="T74" fmla="*/ 96 w 161"/>
                <a:gd name="T75" fmla="*/ 125 h 142"/>
                <a:gd name="T76" fmla="*/ 89 w 161"/>
                <a:gd name="T77" fmla="*/ 116 h 142"/>
                <a:gd name="T78" fmla="*/ 73 w 161"/>
                <a:gd name="T79" fmla="*/ 116 h 142"/>
                <a:gd name="T80" fmla="*/ 65 w 161"/>
                <a:gd name="T81" fmla="*/ 122 h 142"/>
                <a:gd name="T82" fmla="*/ 64 w 161"/>
                <a:gd name="T83" fmla="*/ 134 h 142"/>
                <a:gd name="T84" fmla="*/ 52 w 161"/>
                <a:gd name="T85" fmla="*/ 134 h 142"/>
                <a:gd name="T86" fmla="*/ 36 w 161"/>
                <a:gd name="T87" fmla="*/ 135 h 142"/>
                <a:gd name="T88" fmla="*/ 28 w 161"/>
                <a:gd name="T89" fmla="*/ 136 h 142"/>
                <a:gd name="T90" fmla="*/ 14 w 161"/>
                <a:gd name="T91" fmla="*/ 135 h 142"/>
                <a:gd name="T92" fmla="*/ 8 w 161"/>
                <a:gd name="T93" fmla="*/ 13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1" h="142">
                  <a:moveTo>
                    <a:pt x="6" y="138"/>
                  </a:moveTo>
                  <a:cubicBezTo>
                    <a:pt x="7" y="137"/>
                    <a:pt x="6" y="135"/>
                    <a:pt x="6" y="134"/>
                  </a:cubicBezTo>
                  <a:cubicBezTo>
                    <a:pt x="6" y="133"/>
                    <a:pt x="6" y="131"/>
                    <a:pt x="5" y="130"/>
                  </a:cubicBezTo>
                  <a:cubicBezTo>
                    <a:pt x="5" y="128"/>
                    <a:pt x="5" y="127"/>
                    <a:pt x="4" y="126"/>
                  </a:cubicBezTo>
                  <a:cubicBezTo>
                    <a:pt x="4" y="124"/>
                    <a:pt x="4" y="123"/>
                    <a:pt x="3" y="121"/>
                  </a:cubicBezTo>
                  <a:cubicBezTo>
                    <a:pt x="2" y="120"/>
                    <a:pt x="1" y="118"/>
                    <a:pt x="1" y="117"/>
                  </a:cubicBezTo>
                  <a:cubicBezTo>
                    <a:pt x="0" y="115"/>
                    <a:pt x="0" y="114"/>
                    <a:pt x="0" y="113"/>
                  </a:cubicBezTo>
                  <a:cubicBezTo>
                    <a:pt x="0" y="111"/>
                    <a:pt x="0" y="110"/>
                    <a:pt x="1" y="109"/>
                  </a:cubicBezTo>
                  <a:cubicBezTo>
                    <a:pt x="1" y="107"/>
                    <a:pt x="0" y="107"/>
                    <a:pt x="1" y="106"/>
                  </a:cubicBezTo>
                  <a:cubicBezTo>
                    <a:pt x="1" y="105"/>
                    <a:pt x="2" y="104"/>
                    <a:pt x="3" y="103"/>
                  </a:cubicBezTo>
                  <a:cubicBezTo>
                    <a:pt x="4" y="102"/>
                    <a:pt x="5" y="100"/>
                    <a:pt x="6" y="99"/>
                  </a:cubicBezTo>
                  <a:cubicBezTo>
                    <a:pt x="7" y="97"/>
                    <a:pt x="8" y="96"/>
                    <a:pt x="9" y="95"/>
                  </a:cubicBezTo>
                  <a:cubicBezTo>
                    <a:pt x="11" y="94"/>
                    <a:pt x="12" y="93"/>
                    <a:pt x="13" y="92"/>
                  </a:cubicBezTo>
                  <a:cubicBezTo>
                    <a:pt x="14" y="91"/>
                    <a:pt x="14" y="91"/>
                    <a:pt x="15" y="90"/>
                  </a:cubicBezTo>
                  <a:cubicBezTo>
                    <a:pt x="17" y="90"/>
                    <a:pt x="18" y="90"/>
                    <a:pt x="20" y="89"/>
                  </a:cubicBezTo>
                  <a:cubicBezTo>
                    <a:pt x="21" y="89"/>
                    <a:pt x="23" y="89"/>
                    <a:pt x="25" y="89"/>
                  </a:cubicBezTo>
                  <a:cubicBezTo>
                    <a:pt x="26" y="88"/>
                    <a:pt x="27" y="88"/>
                    <a:pt x="28" y="88"/>
                  </a:cubicBezTo>
                  <a:cubicBezTo>
                    <a:pt x="30" y="88"/>
                    <a:pt x="31" y="87"/>
                    <a:pt x="33" y="87"/>
                  </a:cubicBezTo>
                  <a:cubicBezTo>
                    <a:pt x="34" y="86"/>
                    <a:pt x="36" y="85"/>
                    <a:pt x="37" y="84"/>
                  </a:cubicBezTo>
                  <a:cubicBezTo>
                    <a:pt x="38" y="83"/>
                    <a:pt x="40" y="82"/>
                    <a:pt x="41" y="81"/>
                  </a:cubicBezTo>
                  <a:cubicBezTo>
                    <a:pt x="43" y="81"/>
                    <a:pt x="44" y="81"/>
                    <a:pt x="45" y="81"/>
                  </a:cubicBezTo>
                  <a:cubicBezTo>
                    <a:pt x="46" y="81"/>
                    <a:pt x="47" y="82"/>
                    <a:pt x="48" y="81"/>
                  </a:cubicBezTo>
                  <a:cubicBezTo>
                    <a:pt x="49" y="81"/>
                    <a:pt x="49" y="79"/>
                    <a:pt x="50" y="78"/>
                  </a:cubicBezTo>
                  <a:cubicBezTo>
                    <a:pt x="51" y="78"/>
                    <a:pt x="52" y="77"/>
                    <a:pt x="53" y="76"/>
                  </a:cubicBezTo>
                  <a:cubicBezTo>
                    <a:pt x="54" y="76"/>
                    <a:pt x="54" y="74"/>
                    <a:pt x="55" y="73"/>
                  </a:cubicBezTo>
                  <a:cubicBezTo>
                    <a:pt x="56" y="73"/>
                    <a:pt x="58" y="73"/>
                    <a:pt x="59" y="72"/>
                  </a:cubicBezTo>
                  <a:cubicBezTo>
                    <a:pt x="60" y="72"/>
                    <a:pt x="60" y="72"/>
                    <a:pt x="61" y="72"/>
                  </a:cubicBezTo>
                  <a:cubicBezTo>
                    <a:pt x="62" y="72"/>
                    <a:pt x="63" y="72"/>
                    <a:pt x="64" y="72"/>
                  </a:cubicBezTo>
                  <a:cubicBezTo>
                    <a:pt x="65" y="72"/>
                    <a:pt x="66" y="72"/>
                    <a:pt x="67" y="71"/>
                  </a:cubicBezTo>
                  <a:cubicBezTo>
                    <a:pt x="68" y="71"/>
                    <a:pt x="67" y="70"/>
                    <a:pt x="67" y="69"/>
                  </a:cubicBezTo>
                  <a:cubicBezTo>
                    <a:pt x="67" y="68"/>
                    <a:pt x="67" y="67"/>
                    <a:pt x="67" y="66"/>
                  </a:cubicBezTo>
                  <a:cubicBezTo>
                    <a:pt x="67" y="65"/>
                    <a:pt x="67" y="64"/>
                    <a:pt x="67" y="62"/>
                  </a:cubicBezTo>
                  <a:cubicBezTo>
                    <a:pt x="67" y="61"/>
                    <a:pt x="67" y="60"/>
                    <a:pt x="67" y="58"/>
                  </a:cubicBezTo>
                  <a:cubicBezTo>
                    <a:pt x="67" y="57"/>
                    <a:pt x="66" y="55"/>
                    <a:pt x="66" y="54"/>
                  </a:cubicBezTo>
                  <a:cubicBezTo>
                    <a:pt x="66" y="52"/>
                    <a:pt x="66" y="51"/>
                    <a:pt x="66" y="50"/>
                  </a:cubicBezTo>
                  <a:cubicBezTo>
                    <a:pt x="66" y="49"/>
                    <a:pt x="66" y="47"/>
                    <a:pt x="67" y="47"/>
                  </a:cubicBezTo>
                  <a:cubicBezTo>
                    <a:pt x="68" y="46"/>
                    <a:pt x="69" y="45"/>
                    <a:pt x="70" y="45"/>
                  </a:cubicBezTo>
                  <a:cubicBezTo>
                    <a:pt x="71" y="44"/>
                    <a:pt x="72" y="44"/>
                    <a:pt x="72" y="43"/>
                  </a:cubicBezTo>
                  <a:cubicBezTo>
                    <a:pt x="73" y="43"/>
                    <a:pt x="75" y="43"/>
                    <a:pt x="77" y="43"/>
                  </a:cubicBezTo>
                  <a:cubicBezTo>
                    <a:pt x="78" y="43"/>
                    <a:pt x="78" y="42"/>
                    <a:pt x="78" y="42"/>
                  </a:cubicBezTo>
                  <a:cubicBezTo>
                    <a:pt x="79" y="42"/>
                    <a:pt x="79" y="41"/>
                    <a:pt x="80" y="41"/>
                  </a:cubicBezTo>
                  <a:cubicBezTo>
                    <a:pt x="81" y="40"/>
                    <a:pt x="81" y="40"/>
                    <a:pt x="82" y="39"/>
                  </a:cubicBezTo>
                  <a:cubicBezTo>
                    <a:pt x="83" y="39"/>
                    <a:pt x="82" y="38"/>
                    <a:pt x="84" y="38"/>
                  </a:cubicBezTo>
                  <a:cubicBezTo>
                    <a:pt x="86" y="38"/>
                    <a:pt x="90" y="38"/>
                    <a:pt x="92" y="38"/>
                  </a:cubicBezTo>
                  <a:cubicBezTo>
                    <a:pt x="94" y="38"/>
                    <a:pt x="94" y="38"/>
                    <a:pt x="95" y="38"/>
                  </a:cubicBezTo>
                  <a:cubicBezTo>
                    <a:pt x="95" y="38"/>
                    <a:pt x="95" y="38"/>
                    <a:pt x="95" y="37"/>
                  </a:cubicBezTo>
                  <a:cubicBezTo>
                    <a:pt x="96" y="36"/>
                    <a:pt x="96" y="35"/>
                    <a:pt x="97" y="34"/>
                  </a:cubicBezTo>
                  <a:cubicBezTo>
                    <a:pt x="97" y="33"/>
                    <a:pt x="98" y="33"/>
                    <a:pt x="99" y="32"/>
                  </a:cubicBezTo>
                  <a:cubicBezTo>
                    <a:pt x="100" y="32"/>
                    <a:pt x="102" y="32"/>
                    <a:pt x="104" y="31"/>
                  </a:cubicBezTo>
                  <a:cubicBezTo>
                    <a:pt x="105" y="31"/>
                    <a:pt x="106" y="29"/>
                    <a:pt x="108" y="28"/>
                  </a:cubicBezTo>
                  <a:cubicBezTo>
                    <a:pt x="109" y="28"/>
                    <a:pt x="109" y="29"/>
                    <a:pt x="110" y="28"/>
                  </a:cubicBezTo>
                  <a:cubicBezTo>
                    <a:pt x="111" y="28"/>
                    <a:pt x="113" y="27"/>
                    <a:pt x="114" y="27"/>
                  </a:cubicBezTo>
                  <a:cubicBezTo>
                    <a:pt x="115" y="26"/>
                    <a:pt x="116" y="24"/>
                    <a:pt x="117" y="23"/>
                  </a:cubicBezTo>
                  <a:cubicBezTo>
                    <a:pt x="118" y="22"/>
                    <a:pt x="118" y="21"/>
                    <a:pt x="119" y="20"/>
                  </a:cubicBezTo>
                  <a:cubicBezTo>
                    <a:pt x="119" y="19"/>
                    <a:pt x="121" y="18"/>
                    <a:pt x="122" y="17"/>
                  </a:cubicBezTo>
                  <a:cubicBezTo>
                    <a:pt x="123" y="16"/>
                    <a:pt x="124" y="15"/>
                    <a:pt x="125" y="15"/>
                  </a:cubicBezTo>
                  <a:cubicBezTo>
                    <a:pt x="126" y="14"/>
                    <a:pt x="128" y="15"/>
                    <a:pt x="129" y="15"/>
                  </a:cubicBezTo>
                  <a:cubicBezTo>
                    <a:pt x="131" y="14"/>
                    <a:pt x="131" y="14"/>
                    <a:pt x="132" y="14"/>
                  </a:cubicBezTo>
                  <a:cubicBezTo>
                    <a:pt x="134" y="13"/>
                    <a:pt x="136" y="12"/>
                    <a:pt x="137" y="11"/>
                  </a:cubicBezTo>
                  <a:cubicBezTo>
                    <a:pt x="139" y="10"/>
                    <a:pt x="141" y="7"/>
                    <a:pt x="142" y="6"/>
                  </a:cubicBezTo>
                  <a:cubicBezTo>
                    <a:pt x="143" y="4"/>
                    <a:pt x="144" y="2"/>
                    <a:pt x="145" y="1"/>
                  </a:cubicBezTo>
                  <a:cubicBezTo>
                    <a:pt x="146" y="0"/>
                    <a:pt x="148" y="0"/>
                    <a:pt x="149" y="1"/>
                  </a:cubicBezTo>
                  <a:cubicBezTo>
                    <a:pt x="150" y="1"/>
                    <a:pt x="150" y="1"/>
                    <a:pt x="151" y="2"/>
                  </a:cubicBezTo>
                  <a:cubicBezTo>
                    <a:pt x="152" y="2"/>
                    <a:pt x="152" y="4"/>
                    <a:pt x="153" y="5"/>
                  </a:cubicBezTo>
                  <a:cubicBezTo>
                    <a:pt x="153" y="6"/>
                    <a:pt x="153" y="7"/>
                    <a:pt x="154" y="7"/>
                  </a:cubicBezTo>
                  <a:cubicBezTo>
                    <a:pt x="154" y="7"/>
                    <a:pt x="154" y="7"/>
                    <a:pt x="154" y="7"/>
                  </a:cubicBezTo>
                  <a:cubicBezTo>
                    <a:pt x="155" y="10"/>
                    <a:pt x="157" y="9"/>
                    <a:pt x="158" y="10"/>
                  </a:cubicBezTo>
                  <a:cubicBezTo>
                    <a:pt x="159" y="11"/>
                    <a:pt x="160" y="11"/>
                    <a:pt x="161" y="12"/>
                  </a:cubicBezTo>
                  <a:cubicBezTo>
                    <a:pt x="161" y="14"/>
                    <a:pt x="161" y="15"/>
                    <a:pt x="161" y="17"/>
                  </a:cubicBezTo>
                  <a:cubicBezTo>
                    <a:pt x="161" y="18"/>
                    <a:pt x="160" y="18"/>
                    <a:pt x="160" y="19"/>
                  </a:cubicBezTo>
                  <a:cubicBezTo>
                    <a:pt x="160" y="20"/>
                    <a:pt x="159" y="21"/>
                    <a:pt x="159" y="23"/>
                  </a:cubicBezTo>
                  <a:cubicBezTo>
                    <a:pt x="159" y="25"/>
                    <a:pt x="159" y="30"/>
                    <a:pt x="158" y="33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9" y="45"/>
                    <a:pt x="159" y="47"/>
                    <a:pt x="159" y="49"/>
                  </a:cubicBezTo>
                  <a:cubicBezTo>
                    <a:pt x="159" y="51"/>
                    <a:pt x="158" y="53"/>
                    <a:pt x="158" y="54"/>
                  </a:cubicBezTo>
                  <a:cubicBezTo>
                    <a:pt x="159" y="56"/>
                    <a:pt x="160" y="57"/>
                    <a:pt x="160" y="58"/>
                  </a:cubicBezTo>
                  <a:cubicBezTo>
                    <a:pt x="160" y="60"/>
                    <a:pt x="160" y="62"/>
                    <a:pt x="160" y="64"/>
                  </a:cubicBezTo>
                  <a:cubicBezTo>
                    <a:pt x="160" y="65"/>
                    <a:pt x="160" y="67"/>
                    <a:pt x="160" y="69"/>
                  </a:cubicBezTo>
                  <a:cubicBezTo>
                    <a:pt x="159" y="71"/>
                    <a:pt x="160" y="73"/>
                    <a:pt x="159" y="74"/>
                  </a:cubicBezTo>
                  <a:cubicBezTo>
                    <a:pt x="159" y="75"/>
                    <a:pt x="157" y="75"/>
                    <a:pt x="156" y="76"/>
                  </a:cubicBezTo>
                  <a:cubicBezTo>
                    <a:pt x="156" y="77"/>
                    <a:pt x="156" y="79"/>
                    <a:pt x="156" y="80"/>
                  </a:cubicBezTo>
                  <a:cubicBezTo>
                    <a:pt x="156" y="81"/>
                    <a:pt x="156" y="82"/>
                    <a:pt x="155" y="83"/>
                  </a:cubicBezTo>
                  <a:cubicBezTo>
                    <a:pt x="154" y="84"/>
                    <a:pt x="153" y="85"/>
                    <a:pt x="152" y="86"/>
                  </a:cubicBezTo>
                  <a:cubicBezTo>
                    <a:pt x="152" y="87"/>
                    <a:pt x="151" y="87"/>
                    <a:pt x="151" y="88"/>
                  </a:cubicBezTo>
                  <a:cubicBezTo>
                    <a:pt x="150" y="89"/>
                    <a:pt x="149" y="90"/>
                    <a:pt x="149" y="91"/>
                  </a:cubicBezTo>
                  <a:cubicBezTo>
                    <a:pt x="149" y="93"/>
                    <a:pt x="149" y="95"/>
                    <a:pt x="149" y="97"/>
                  </a:cubicBezTo>
                  <a:cubicBezTo>
                    <a:pt x="149" y="98"/>
                    <a:pt x="149" y="98"/>
                    <a:pt x="149" y="100"/>
                  </a:cubicBezTo>
                  <a:cubicBezTo>
                    <a:pt x="148" y="101"/>
                    <a:pt x="147" y="102"/>
                    <a:pt x="147" y="104"/>
                  </a:cubicBezTo>
                  <a:cubicBezTo>
                    <a:pt x="146" y="105"/>
                    <a:pt x="147" y="107"/>
                    <a:pt x="147" y="108"/>
                  </a:cubicBezTo>
                  <a:cubicBezTo>
                    <a:pt x="147" y="109"/>
                    <a:pt x="148" y="110"/>
                    <a:pt x="148" y="112"/>
                  </a:cubicBezTo>
                  <a:cubicBezTo>
                    <a:pt x="148" y="113"/>
                    <a:pt x="135" y="114"/>
                    <a:pt x="147" y="115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6" y="116"/>
                    <a:pt x="147" y="117"/>
                    <a:pt x="147" y="117"/>
                  </a:cubicBezTo>
                  <a:cubicBezTo>
                    <a:pt x="147" y="118"/>
                    <a:pt x="147" y="120"/>
                    <a:pt x="146" y="121"/>
                  </a:cubicBezTo>
                  <a:cubicBezTo>
                    <a:pt x="146" y="122"/>
                    <a:pt x="146" y="122"/>
                    <a:pt x="145" y="123"/>
                  </a:cubicBezTo>
                  <a:cubicBezTo>
                    <a:pt x="144" y="123"/>
                    <a:pt x="143" y="124"/>
                    <a:pt x="142" y="125"/>
                  </a:cubicBezTo>
                  <a:cubicBezTo>
                    <a:pt x="142" y="126"/>
                    <a:pt x="142" y="127"/>
                    <a:pt x="142" y="128"/>
                  </a:cubicBezTo>
                  <a:cubicBezTo>
                    <a:pt x="142" y="129"/>
                    <a:pt x="142" y="130"/>
                    <a:pt x="142" y="132"/>
                  </a:cubicBezTo>
                  <a:cubicBezTo>
                    <a:pt x="142" y="133"/>
                    <a:pt x="143" y="135"/>
                    <a:pt x="143" y="136"/>
                  </a:cubicBezTo>
                  <a:cubicBezTo>
                    <a:pt x="143" y="137"/>
                    <a:pt x="143" y="137"/>
                    <a:pt x="143" y="138"/>
                  </a:cubicBezTo>
                  <a:cubicBezTo>
                    <a:pt x="142" y="139"/>
                    <a:pt x="142" y="140"/>
                    <a:pt x="141" y="140"/>
                  </a:cubicBezTo>
                  <a:cubicBezTo>
                    <a:pt x="140" y="141"/>
                    <a:pt x="140" y="142"/>
                    <a:pt x="139" y="142"/>
                  </a:cubicBezTo>
                  <a:cubicBezTo>
                    <a:pt x="139" y="142"/>
                    <a:pt x="139" y="142"/>
                    <a:pt x="139" y="142"/>
                  </a:cubicBezTo>
                  <a:cubicBezTo>
                    <a:pt x="138" y="142"/>
                    <a:pt x="138" y="141"/>
                    <a:pt x="138" y="141"/>
                  </a:cubicBezTo>
                  <a:cubicBezTo>
                    <a:pt x="137" y="139"/>
                    <a:pt x="137" y="137"/>
                    <a:pt x="136" y="136"/>
                  </a:cubicBezTo>
                  <a:cubicBezTo>
                    <a:pt x="134" y="136"/>
                    <a:pt x="133" y="136"/>
                    <a:pt x="131" y="136"/>
                  </a:cubicBezTo>
                  <a:cubicBezTo>
                    <a:pt x="129" y="135"/>
                    <a:pt x="127" y="136"/>
                    <a:pt x="125" y="135"/>
                  </a:cubicBezTo>
                  <a:cubicBezTo>
                    <a:pt x="124" y="134"/>
                    <a:pt x="123" y="130"/>
                    <a:pt x="121" y="129"/>
                  </a:cubicBezTo>
                  <a:cubicBezTo>
                    <a:pt x="120" y="128"/>
                    <a:pt x="118" y="128"/>
                    <a:pt x="117" y="129"/>
                  </a:cubicBezTo>
                  <a:cubicBezTo>
                    <a:pt x="115" y="130"/>
                    <a:pt x="117" y="132"/>
                    <a:pt x="115" y="133"/>
                  </a:cubicBezTo>
                  <a:cubicBezTo>
                    <a:pt x="113" y="134"/>
                    <a:pt x="108" y="133"/>
                    <a:pt x="106" y="133"/>
                  </a:cubicBezTo>
                  <a:cubicBezTo>
                    <a:pt x="105" y="132"/>
                    <a:pt x="105" y="131"/>
                    <a:pt x="104" y="131"/>
                  </a:cubicBezTo>
                  <a:cubicBezTo>
                    <a:pt x="103" y="130"/>
                    <a:pt x="101" y="129"/>
                    <a:pt x="101" y="129"/>
                  </a:cubicBezTo>
                  <a:cubicBezTo>
                    <a:pt x="100" y="129"/>
                    <a:pt x="97" y="126"/>
                    <a:pt x="96" y="125"/>
                  </a:cubicBezTo>
                  <a:cubicBezTo>
                    <a:pt x="95" y="124"/>
                    <a:pt x="91" y="124"/>
                    <a:pt x="91" y="123"/>
                  </a:cubicBezTo>
                  <a:cubicBezTo>
                    <a:pt x="91" y="122"/>
                    <a:pt x="92" y="119"/>
                    <a:pt x="92" y="118"/>
                  </a:cubicBezTo>
                  <a:cubicBezTo>
                    <a:pt x="91" y="117"/>
                    <a:pt x="90" y="117"/>
                    <a:pt x="89" y="116"/>
                  </a:cubicBezTo>
                  <a:cubicBezTo>
                    <a:pt x="88" y="116"/>
                    <a:pt x="86" y="116"/>
                    <a:pt x="84" y="116"/>
                  </a:cubicBezTo>
                  <a:cubicBezTo>
                    <a:pt x="82" y="116"/>
                    <a:pt x="80" y="116"/>
                    <a:pt x="78" y="116"/>
                  </a:cubicBezTo>
                  <a:cubicBezTo>
                    <a:pt x="77" y="116"/>
                    <a:pt x="74" y="116"/>
                    <a:pt x="73" y="116"/>
                  </a:cubicBezTo>
                  <a:cubicBezTo>
                    <a:pt x="71" y="116"/>
                    <a:pt x="70" y="115"/>
                    <a:pt x="69" y="116"/>
                  </a:cubicBezTo>
                  <a:cubicBezTo>
                    <a:pt x="68" y="117"/>
                    <a:pt x="66" y="118"/>
                    <a:pt x="65" y="120"/>
                  </a:cubicBezTo>
                  <a:cubicBezTo>
                    <a:pt x="64" y="121"/>
                    <a:pt x="65" y="121"/>
                    <a:pt x="65" y="122"/>
                  </a:cubicBezTo>
                  <a:cubicBezTo>
                    <a:pt x="65" y="123"/>
                    <a:pt x="65" y="125"/>
                    <a:pt x="65" y="126"/>
                  </a:cubicBezTo>
                  <a:cubicBezTo>
                    <a:pt x="65" y="127"/>
                    <a:pt x="65" y="129"/>
                    <a:pt x="65" y="130"/>
                  </a:cubicBezTo>
                  <a:cubicBezTo>
                    <a:pt x="65" y="132"/>
                    <a:pt x="65" y="133"/>
                    <a:pt x="64" y="134"/>
                  </a:cubicBezTo>
                  <a:cubicBezTo>
                    <a:pt x="64" y="134"/>
                    <a:pt x="63" y="134"/>
                    <a:pt x="61" y="134"/>
                  </a:cubicBezTo>
                  <a:cubicBezTo>
                    <a:pt x="60" y="134"/>
                    <a:pt x="58" y="134"/>
                    <a:pt x="56" y="134"/>
                  </a:cubicBezTo>
                  <a:cubicBezTo>
                    <a:pt x="55" y="134"/>
                    <a:pt x="54" y="134"/>
                    <a:pt x="52" y="134"/>
                  </a:cubicBezTo>
                  <a:cubicBezTo>
                    <a:pt x="50" y="134"/>
                    <a:pt x="48" y="134"/>
                    <a:pt x="47" y="134"/>
                  </a:cubicBezTo>
                  <a:cubicBezTo>
                    <a:pt x="45" y="134"/>
                    <a:pt x="43" y="134"/>
                    <a:pt x="41" y="134"/>
                  </a:cubicBezTo>
                  <a:cubicBezTo>
                    <a:pt x="39" y="134"/>
                    <a:pt x="38" y="134"/>
                    <a:pt x="36" y="135"/>
                  </a:cubicBezTo>
                  <a:cubicBezTo>
                    <a:pt x="34" y="135"/>
                    <a:pt x="32" y="135"/>
                    <a:pt x="30" y="136"/>
                  </a:cubicBezTo>
                  <a:cubicBezTo>
                    <a:pt x="30" y="136"/>
                    <a:pt x="29" y="136"/>
                    <a:pt x="28" y="137"/>
                  </a:cubicBezTo>
                  <a:cubicBezTo>
                    <a:pt x="28" y="137"/>
                    <a:pt x="28" y="137"/>
                    <a:pt x="28" y="136"/>
                  </a:cubicBezTo>
                  <a:cubicBezTo>
                    <a:pt x="28" y="136"/>
                    <a:pt x="28" y="135"/>
                    <a:pt x="27" y="135"/>
                  </a:cubicBezTo>
                  <a:cubicBezTo>
                    <a:pt x="25" y="135"/>
                    <a:pt x="24" y="135"/>
                    <a:pt x="22" y="135"/>
                  </a:cubicBezTo>
                  <a:cubicBezTo>
                    <a:pt x="20" y="135"/>
                    <a:pt x="16" y="135"/>
                    <a:pt x="14" y="135"/>
                  </a:cubicBezTo>
                  <a:cubicBezTo>
                    <a:pt x="13" y="135"/>
                    <a:pt x="12" y="135"/>
                    <a:pt x="12" y="135"/>
                  </a:cubicBezTo>
                  <a:cubicBezTo>
                    <a:pt x="11" y="136"/>
                    <a:pt x="11" y="138"/>
                    <a:pt x="10" y="138"/>
                  </a:cubicBezTo>
                  <a:cubicBezTo>
                    <a:pt x="10" y="139"/>
                    <a:pt x="9" y="139"/>
                    <a:pt x="8" y="139"/>
                  </a:cubicBezTo>
                  <a:cubicBezTo>
                    <a:pt x="8" y="139"/>
                    <a:pt x="7" y="138"/>
                    <a:pt x="6" y="138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30" name="Freeform 12"/>
            <p:cNvSpPr>
              <a:spLocks/>
            </p:cNvSpPr>
            <p:nvPr/>
          </p:nvSpPr>
          <p:spPr bwMode="auto">
            <a:xfrm>
              <a:off x="4713" y="12821"/>
              <a:ext cx="1996" cy="1762"/>
            </a:xfrm>
            <a:custGeom>
              <a:avLst/>
              <a:gdLst>
                <a:gd name="T0" fmla="*/ 186 w 192"/>
                <a:gd name="T1" fmla="*/ 133 h 166"/>
                <a:gd name="T2" fmla="*/ 174 w 192"/>
                <a:gd name="T3" fmla="*/ 135 h 166"/>
                <a:gd name="T4" fmla="*/ 172 w 192"/>
                <a:gd name="T5" fmla="*/ 145 h 166"/>
                <a:gd name="T6" fmla="*/ 163 w 192"/>
                <a:gd name="T7" fmla="*/ 145 h 166"/>
                <a:gd name="T8" fmla="*/ 153 w 192"/>
                <a:gd name="T9" fmla="*/ 147 h 166"/>
                <a:gd name="T10" fmla="*/ 125 w 192"/>
                <a:gd name="T11" fmla="*/ 152 h 166"/>
                <a:gd name="T12" fmla="*/ 84 w 192"/>
                <a:gd name="T13" fmla="*/ 133 h 166"/>
                <a:gd name="T14" fmla="*/ 0 w 192"/>
                <a:gd name="T15" fmla="*/ 97 h 166"/>
                <a:gd name="T16" fmla="*/ 8 w 192"/>
                <a:gd name="T17" fmla="*/ 90 h 166"/>
                <a:gd name="T18" fmla="*/ 15 w 192"/>
                <a:gd name="T19" fmla="*/ 83 h 166"/>
                <a:gd name="T20" fmla="*/ 20 w 192"/>
                <a:gd name="T21" fmla="*/ 76 h 166"/>
                <a:gd name="T22" fmla="*/ 27 w 192"/>
                <a:gd name="T23" fmla="*/ 68 h 166"/>
                <a:gd name="T24" fmla="*/ 33 w 192"/>
                <a:gd name="T25" fmla="*/ 61 h 166"/>
                <a:gd name="T26" fmla="*/ 37 w 192"/>
                <a:gd name="T27" fmla="*/ 54 h 166"/>
                <a:gd name="T28" fmla="*/ 42 w 192"/>
                <a:gd name="T29" fmla="*/ 48 h 166"/>
                <a:gd name="T30" fmla="*/ 48 w 192"/>
                <a:gd name="T31" fmla="*/ 42 h 166"/>
                <a:gd name="T32" fmla="*/ 50 w 192"/>
                <a:gd name="T33" fmla="*/ 33 h 166"/>
                <a:gd name="T34" fmla="*/ 52 w 192"/>
                <a:gd name="T35" fmla="*/ 23 h 166"/>
                <a:gd name="T36" fmla="*/ 55 w 192"/>
                <a:gd name="T37" fmla="*/ 14 h 166"/>
                <a:gd name="T38" fmla="*/ 56 w 192"/>
                <a:gd name="T39" fmla="*/ 5 h 166"/>
                <a:gd name="T40" fmla="*/ 61 w 192"/>
                <a:gd name="T41" fmla="*/ 1 h 166"/>
                <a:gd name="T42" fmla="*/ 70 w 192"/>
                <a:gd name="T43" fmla="*/ 1 h 166"/>
                <a:gd name="T44" fmla="*/ 75 w 192"/>
                <a:gd name="T45" fmla="*/ 3 h 166"/>
                <a:gd name="T46" fmla="*/ 79 w 192"/>
                <a:gd name="T47" fmla="*/ 6 h 166"/>
                <a:gd name="T48" fmla="*/ 83 w 192"/>
                <a:gd name="T49" fmla="*/ 2 h 166"/>
                <a:gd name="T50" fmla="*/ 93 w 192"/>
                <a:gd name="T51" fmla="*/ 2 h 166"/>
                <a:gd name="T52" fmla="*/ 99 w 192"/>
                <a:gd name="T53" fmla="*/ 3 h 166"/>
                <a:gd name="T54" fmla="*/ 97 w 192"/>
                <a:gd name="T55" fmla="*/ 8 h 166"/>
                <a:gd name="T56" fmla="*/ 94 w 192"/>
                <a:gd name="T57" fmla="*/ 14 h 166"/>
                <a:gd name="T58" fmla="*/ 97 w 192"/>
                <a:gd name="T59" fmla="*/ 18 h 166"/>
                <a:gd name="T60" fmla="*/ 94 w 192"/>
                <a:gd name="T61" fmla="*/ 22 h 166"/>
                <a:gd name="T62" fmla="*/ 91 w 192"/>
                <a:gd name="T63" fmla="*/ 27 h 166"/>
                <a:gd name="T64" fmla="*/ 89 w 192"/>
                <a:gd name="T65" fmla="*/ 33 h 166"/>
                <a:gd name="T66" fmla="*/ 90 w 192"/>
                <a:gd name="T67" fmla="*/ 39 h 166"/>
                <a:gd name="T68" fmla="*/ 97 w 192"/>
                <a:gd name="T69" fmla="*/ 40 h 166"/>
                <a:gd name="T70" fmla="*/ 108 w 192"/>
                <a:gd name="T71" fmla="*/ 40 h 166"/>
                <a:gd name="T72" fmla="*/ 114 w 192"/>
                <a:gd name="T73" fmla="*/ 42 h 166"/>
                <a:gd name="T74" fmla="*/ 119 w 192"/>
                <a:gd name="T75" fmla="*/ 44 h 166"/>
                <a:gd name="T76" fmla="*/ 124 w 192"/>
                <a:gd name="T77" fmla="*/ 48 h 166"/>
                <a:gd name="T78" fmla="*/ 127 w 192"/>
                <a:gd name="T79" fmla="*/ 56 h 166"/>
                <a:gd name="T80" fmla="*/ 151 w 192"/>
                <a:gd name="T81" fmla="*/ 60 h 166"/>
                <a:gd name="T82" fmla="*/ 161 w 192"/>
                <a:gd name="T83" fmla="*/ 48 h 166"/>
                <a:gd name="T84" fmla="*/ 167 w 192"/>
                <a:gd name="T85" fmla="*/ 47 h 166"/>
                <a:gd name="T86" fmla="*/ 173 w 192"/>
                <a:gd name="T87" fmla="*/ 46 h 166"/>
                <a:gd name="T88" fmla="*/ 178 w 192"/>
                <a:gd name="T89" fmla="*/ 42 h 166"/>
                <a:gd name="T90" fmla="*/ 191 w 192"/>
                <a:gd name="T91" fmla="*/ 43 h 166"/>
                <a:gd name="T92" fmla="*/ 191 w 192"/>
                <a:gd name="T93" fmla="*/ 51 h 166"/>
                <a:gd name="T94" fmla="*/ 187 w 192"/>
                <a:gd name="T95" fmla="*/ 56 h 166"/>
                <a:gd name="T96" fmla="*/ 187 w 192"/>
                <a:gd name="T97" fmla="*/ 62 h 166"/>
                <a:gd name="T98" fmla="*/ 190 w 192"/>
                <a:gd name="T99" fmla="*/ 70 h 166"/>
                <a:gd name="T100" fmla="*/ 186 w 192"/>
                <a:gd name="T101" fmla="*/ 75 h 166"/>
                <a:gd name="T102" fmla="*/ 189 w 192"/>
                <a:gd name="T103" fmla="*/ 80 h 166"/>
                <a:gd name="T104" fmla="*/ 188 w 192"/>
                <a:gd name="T105" fmla="*/ 86 h 166"/>
                <a:gd name="T106" fmla="*/ 183 w 192"/>
                <a:gd name="T107" fmla="*/ 92 h 166"/>
                <a:gd name="T108" fmla="*/ 186 w 192"/>
                <a:gd name="T109" fmla="*/ 101 h 166"/>
                <a:gd name="T110" fmla="*/ 188 w 192"/>
                <a:gd name="T111" fmla="*/ 109 h 166"/>
                <a:gd name="T112" fmla="*/ 187 w 192"/>
                <a:gd name="T113" fmla="*/ 122 h 166"/>
                <a:gd name="T114" fmla="*/ 188 w 192"/>
                <a:gd name="T115" fmla="*/ 13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2" h="166">
                  <a:moveTo>
                    <a:pt x="188" y="135"/>
                  </a:moveTo>
                  <a:cubicBezTo>
                    <a:pt x="187" y="134"/>
                    <a:pt x="187" y="134"/>
                    <a:pt x="186" y="133"/>
                  </a:cubicBezTo>
                  <a:cubicBezTo>
                    <a:pt x="183" y="132"/>
                    <a:pt x="184" y="137"/>
                    <a:pt x="182" y="137"/>
                  </a:cubicBezTo>
                  <a:cubicBezTo>
                    <a:pt x="180" y="137"/>
                    <a:pt x="176" y="135"/>
                    <a:pt x="174" y="135"/>
                  </a:cubicBezTo>
                  <a:cubicBezTo>
                    <a:pt x="172" y="135"/>
                    <a:pt x="170" y="135"/>
                    <a:pt x="170" y="137"/>
                  </a:cubicBezTo>
                  <a:cubicBezTo>
                    <a:pt x="169" y="139"/>
                    <a:pt x="173" y="143"/>
                    <a:pt x="172" y="145"/>
                  </a:cubicBezTo>
                  <a:cubicBezTo>
                    <a:pt x="172" y="148"/>
                    <a:pt x="169" y="149"/>
                    <a:pt x="167" y="149"/>
                  </a:cubicBezTo>
                  <a:cubicBezTo>
                    <a:pt x="165" y="149"/>
                    <a:pt x="165" y="145"/>
                    <a:pt x="163" y="145"/>
                  </a:cubicBezTo>
                  <a:cubicBezTo>
                    <a:pt x="161" y="145"/>
                    <a:pt x="161" y="148"/>
                    <a:pt x="159" y="149"/>
                  </a:cubicBezTo>
                  <a:cubicBezTo>
                    <a:pt x="157" y="149"/>
                    <a:pt x="155" y="146"/>
                    <a:pt x="153" y="147"/>
                  </a:cubicBezTo>
                  <a:cubicBezTo>
                    <a:pt x="150" y="148"/>
                    <a:pt x="148" y="152"/>
                    <a:pt x="143" y="153"/>
                  </a:cubicBezTo>
                  <a:cubicBezTo>
                    <a:pt x="138" y="154"/>
                    <a:pt x="132" y="151"/>
                    <a:pt x="125" y="152"/>
                  </a:cubicBezTo>
                  <a:cubicBezTo>
                    <a:pt x="118" y="154"/>
                    <a:pt x="112" y="166"/>
                    <a:pt x="103" y="162"/>
                  </a:cubicBezTo>
                  <a:cubicBezTo>
                    <a:pt x="95" y="158"/>
                    <a:pt x="98" y="136"/>
                    <a:pt x="84" y="133"/>
                  </a:cubicBezTo>
                  <a:cubicBezTo>
                    <a:pt x="69" y="129"/>
                    <a:pt x="48" y="150"/>
                    <a:pt x="31" y="142"/>
                  </a:cubicBezTo>
                  <a:cubicBezTo>
                    <a:pt x="15" y="135"/>
                    <a:pt x="13" y="110"/>
                    <a:pt x="0" y="97"/>
                  </a:cubicBezTo>
                  <a:cubicBezTo>
                    <a:pt x="2" y="96"/>
                    <a:pt x="4" y="95"/>
                    <a:pt x="6" y="94"/>
                  </a:cubicBezTo>
                  <a:cubicBezTo>
                    <a:pt x="8" y="92"/>
                    <a:pt x="7" y="91"/>
                    <a:pt x="8" y="90"/>
                  </a:cubicBezTo>
                  <a:cubicBezTo>
                    <a:pt x="10" y="89"/>
                    <a:pt x="11" y="88"/>
                    <a:pt x="12" y="87"/>
                  </a:cubicBezTo>
                  <a:cubicBezTo>
                    <a:pt x="13" y="86"/>
                    <a:pt x="14" y="84"/>
                    <a:pt x="15" y="83"/>
                  </a:cubicBezTo>
                  <a:cubicBezTo>
                    <a:pt x="16" y="82"/>
                    <a:pt x="18" y="81"/>
                    <a:pt x="18" y="80"/>
                  </a:cubicBezTo>
                  <a:cubicBezTo>
                    <a:pt x="19" y="79"/>
                    <a:pt x="19" y="78"/>
                    <a:pt x="20" y="76"/>
                  </a:cubicBezTo>
                  <a:cubicBezTo>
                    <a:pt x="20" y="75"/>
                    <a:pt x="22" y="74"/>
                    <a:pt x="23" y="72"/>
                  </a:cubicBezTo>
                  <a:cubicBezTo>
                    <a:pt x="24" y="71"/>
                    <a:pt x="26" y="70"/>
                    <a:pt x="27" y="68"/>
                  </a:cubicBezTo>
                  <a:cubicBezTo>
                    <a:pt x="28" y="67"/>
                    <a:pt x="28" y="67"/>
                    <a:pt x="30" y="65"/>
                  </a:cubicBezTo>
                  <a:cubicBezTo>
                    <a:pt x="31" y="64"/>
                    <a:pt x="32" y="62"/>
                    <a:pt x="33" y="61"/>
                  </a:cubicBezTo>
                  <a:cubicBezTo>
                    <a:pt x="34" y="59"/>
                    <a:pt x="34" y="58"/>
                    <a:pt x="35" y="57"/>
                  </a:cubicBezTo>
                  <a:cubicBezTo>
                    <a:pt x="36" y="56"/>
                    <a:pt x="36" y="55"/>
                    <a:pt x="37" y="54"/>
                  </a:cubicBezTo>
                  <a:cubicBezTo>
                    <a:pt x="38" y="53"/>
                    <a:pt x="39" y="52"/>
                    <a:pt x="40" y="51"/>
                  </a:cubicBezTo>
                  <a:cubicBezTo>
                    <a:pt x="41" y="51"/>
                    <a:pt x="41" y="49"/>
                    <a:pt x="42" y="48"/>
                  </a:cubicBezTo>
                  <a:cubicBezTo>
                    <a:pt x="43" y="47"/>
                    <a:pt x="45" y="46"/>
                    <a:pt x="46" y="45"/>
                  </a:cubicBezTo>
                  <a:cubicBezTo>
                    <a:pt x="47" y="44"/>
                    <a:pt x="47" y="44"/>
                    <a:pt x="48" y="42"/>
                  </a:cubicBezTo>
                  <a:cubicBezTo>
                    <a:pt x="48" y="41"/>
                    <a:pt x="48" y="40"/>
                    <a:pt x="49" y="38"/>
                  </a:cubicBezTo>
                  <a:cubicBezTo>
                    <a:pt x="49" y="36"/>
                    <a:pt x="49" y="34"/>
                    <a:pt x="50" y="33"/>
                  </a:cubicBezTo>
                  <a:cubicBezTo>
                    <a:pt x="50" y="31"/>
                    <a:pt x="51" y="29"/>
                    <a:pt x="51" y="28"/>
                  </a:cubicBezTo>
                  <a:cubicBezTo>
                    <a:pt x="52" y="26"/>
                    <a:pt x="52" y="25"/>
                    <a:pt x="52" y="23"/>
                  </a:cubicBezTo>
                  <a:cubicBezTo>
                    <a:pt x="53" y="21"/>
                    <a:pt x="54" y="19"/>
                    <a:pt x="54" y="18"/>
                  </a:cubicBezTo>
                  <a:cubicBezTo>
                    <a:pt x="55" y="16"/>
                    <a:pt x="55" y="15"/>
                    <a:pt x="55" y="14"/>
                  </a:cubicBezTo>
                  <a:cubicBezTo>
                    <a:pt x="55" y="12"/>
                    <a:pt x="56" y="10"/>
                    <a:pt x="56" y="9"/>
                  </a:cubicBezTo>
                  <a:cubicBezTo>
                    <a:pt x="56" y="7"/>
                    <a:pt x="56" y="6"/>
                    <a:pt x="56" y="5"/>
                  </a:cubicBezTo>
                  <a:cubicBezTo>
                    <a:pt x="56" y="4"/>
                    <a:pt x="55" y="2"/>
                    <a:pt x="56" y="1"/>
                  </a:cubicBezTo>
                  <a:cubicBezTo>
                    <a:pt x="58" y="0"/>
                    <a:pt x="60" y="1"/>
                    <a:pt x="61" y="1"/>
                  </a:cubicBezTo>
                  <a:cubicBezTo>
                    <a:pt x="63" y="1"/>
                    <a:pt x="64" y="1"/>
                    <a:pt x="66" y="1"/>
                  </a:cubicBezTo>
                  <a:cubicBezTo>
                    <a:pt x="67" y="1"/>
                    <a:pt x="69" y="1"/>
                    <a:pt x="70" y="1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4" y="2"/>
                    <a:pt x="74" y="3"/>
                    <a:pt x="75" y="3"/>
                  </a:cubicBezTo>
                  <a:cubicBezTo>
                    <a:pt x="76" y="4"/>
                    <a:pt x="76" y="5"/>
                    <a:pt x="77" y="5"/>
                  </a:cubicBezTo>
                  <a:cubicBezTo>
                    <a:pt x="78" y="5"/>
                    <a:pt x="78" y="6"/>
                    <a:pt x="79" y="6"/>
                  </a:cubicBezTo>
                  <a:cubicBezTo>
                    <a:pt x="80" y="6"/>
                    <a:pt x="81" y="6"/>
                    <a:pt x="81" y="5"/>
                  </a:cubicBezTo>
                  <a:cubicBezTo>
                    <a:pt x="82" y="5"/>
                    <a:pt x="82" y="3"/>
                    <a:pt x="83" y="2"/>
                  </a:cubicBezTo>
                  <a:cubicBezTo>
                    <a:pt x="83" y="2"/>
                    <a:pt x="84" y="2"/>
                    <a:pt x="85" y="2"/>
                  </a:cubicBezTo>
                  <a:cubicBezTo>
                    <a:pt x="87" y="2"/>
                    <a:pt x="91" y="2"/>
                    <a:pt x="93" y="2"/>
                  </a:cubicBezTo>
                  <a:cubicBezTo>
                    <a:pt x="95" y="2"/>
                    <a:pt x="96" y="2"/>
                    <a:pt x="98" y="2"/>
                  </a:cubicBezTo>
                  <a:cubicBezTo>
                    <a:pt x="99" y="2"/>
                    <a:pt x="99" y="3"/>
                    <a:pt x="99" y="3"/>
                  </a:cubicBezTo>
                  <a:cubicBezTo>
                    <a:pt x="100" y="4"/>
                    <a:pt x="100" y="5"/>
                    <a:pt x="99" y="6"/>
                  </a:cubicBezTo>
                  <a:cubicBezTo>
                    <a:pt x="99" y="7"/>
                    <a:pt x="98" y="8"/>
                    <a:pt x="97" y="8"/>
                  </a:cubicBezTo>
                  <a:cubicBezTo>
                    <a:pt x="97" y="9"/>
                    <a:pt x="95" y="10"/>
                    <a:pt x="95" y="11"/>
                  </a:cubicBezTo>
                  <a:cubicBezTo>
                    <a:pt x="94" y="12"/>
                    <a:pt x="94" y="13"/>
                    <a:pt x="94" y="14"/>
                  </a:cubicBezTo>
                  <a:cubicBezTo>
                    <a:pt x="95" y="15"/>
                    <a:pt x="95" y="15"/>
                    <a:pt x="96" y="16"/>
                  </a:cubicBezTo>
                  <a:cubicBezTo>
                    <a:pt x="96" y="17"/>
                    <a:pt x="97" y="17"/>
                    <a:pt x="97" y="18"/>
                  </a:cubicBezTo>
                  <a:cubicBezTo>
                    <a:pt x="97" y="19"/>
                    <a:pt x="96" y="20"/>
                    <a:pt x="96" y="21"/>
                  </a:cubicBezTo>
                  <a:cubicBezTo>
                    <a:pt x="95" y="22"/>
                    <a:pt x="94" y="22"/>
                    <a:pt x="94" y="22"/>
                  </a:cubicBezTo>
                  <a:cubicBezTo>
                    <a:pt x="93" y="23"/>
                    <a:pt x="93" y="24"/>
                    <a:pt x="92" y="25"/>
                  </a:cubicBezTo>
                  <a:cubicBezTo>
                    <a:pt x="92" y="26"/>
                    <a:pt x="92" y="26"/>
                    <a:pt x="91" y="27"/>
                  </a:cubicBezTo>
                  <a:cubicBezTo>
                    <a:pt x="91" y="28"/>
                    <a:pt x="90" y="29"/>
                    <a:pt x="90" y="30"/>
                  </a:cubicBezTo>
                  <a:cubicBezTo>
                    <a:pt x="89" y="31"/>
                    <a:pt x="89" y="32"/>
                    <a:pt x="89" y="33"/>
                  </a:cubicBezTo>
                  <a:cubicBezTo>
                    <a:pt x="89" y="34"/>
                    <a:pt x="89" y="35"/>
                    <a:pt x="89" y="36"/>
                  </a:cubicBezTo>
                  <a:cubicBezTo>
                    <a:pt x="89" y="37"/>
                    <a:pt x="89" y="38"/>
                    <a:pt x="90" y="39"/>
                  </a:cubicBezTo>
                  <a:cubicBezTo>
                    <a:pt x="90" y="39"/>
                    <a:pt x="90" y="40"/>
                    <a:pt x="92" y="40"/>
                  </a:cubicBezTo>
                  <a:cubicBezTo>
                    <a:pt x="93" y="40"/>
                    <a:pt x="95" y="40"/>
                    <a:pt x="97" y="40"/>
                  </a:cubicBezTo>
                  <a:cubicBezTo>
                    <a:pt x="98" y="40"/>
                    <a:pt x="101" y="40"/>
                    <a:pt x="103" y="40"/>
                  </a:cubicBezTo>
                  <a:cubicBezTo>
                    <a:pt x="105" y="40"/>
                    <a:pt x="106" y="40"/>
                    <a:pt x="108" y="40"/>
                  </a:cubicBezTo>
                  <a:cubicBezTo>
                    <a:pt x="109" y="40"/>
                    <a:pt x="109" y="40"/>
                    <a:pt x="110" y="41"/>
                  </a:cubicBezTo>
                  <a:cubicBezTo>
                    <a:pt x="111" y="41"/>
                    <a:pt x="113" y="42"/>
                    <a:pt x="114" y="42"/>
                  </a:cubicBezTo>
                  <a:cubicBezTo>
                    <a:pt x="114" y="43"/>
                    <a:pt x="114" y="43"/>
                    <a:pt x="115" y="44"/>
                  </a:cubicBezTo>
                  <a:cubicBezTo>
                    <a:pt x="116" y="44"/>
                    <a:pt x="118" y="44"/>
                    <a:pt x="119" y="44"/>
                  </a:cubicBezTo>
                  <a:cubicBezTo>
                    <a:pt x="121" y="44"/>
                    <a:pt x="122" y="45"/>
                    <a:pt x="123" y="45"/>
                  </a:cubicBezTo>
                  <a:cubicBezTo>
                    <a:pt x="124" y="46"/>
                    <a:pt x="124" y="47"/>
                    <a:pt x="124" y="48"/>
                  </a:cubicBezTo>
                  <a:cubicBezTo>
                    <a:pt x="125" y="49"/>
                    <a:pt x="125" y="50"/>
                    <a:pt x="125" y="51"/>
                  </a:cubicBezTo>
                  <a:cubicBezTo>
                    <a:pt x="126" y="53"/>
                    <a:pt x="126" y="55"/>
                    <a:pt x="127" y="56"/>
                  </a:cubicBezTo>
                  <a:cubicBezTo>
                    <a:pt x="127" y="58"/>
                    <a:pt x="123" y="60"/>
                    <a:pt x="128" y="60"/>
                  </a:cubicBezTo>
                  <a:cubicBezTo>
                    <a:pt x="132" y="61"/>
                    <a:pt x="145" y="62"/>
                    <a:pt x="151" y="60"/>
                  </a:cubicBezTo>
                  <a:cubicBezTo>
                    <a:pt x="157" y="58"/>
                    <a:pt x="158" y="53"/>
                    <a:pt x="160" y="51"/>
                  </a:cubicBezTo>
                  <a:cubicBezTo>
                    <a:pt x="161" y="49"/>
                    <a:pt x="160" y="49"/>
                    <a:pt x="161" y="48"/>
                  </a:cubicBezTo>
                  <a:cubicBezTo>
                    <a:pt x="162" y="48"/>
                    <a:pt x="163" y="49"/>
                    <a:pt x="164" y="48"/>
                  </a:cubicBezTo>
                  <a:cubicBezTo>
                    <a:pt x="165" y="48"/>
                    <a:pt x="166" y="48"/>
                    <a:pt x="167" y="47"/>
                  </a:cubicBezTo>
                  <a:cubicBezTo>
                    <a:pt x="168" y="47"/>
                    <a:pt x="168" y="46"/>
                    <a:pt x="170" y="46"/>
                  </a:cubicBezTo>
                  <a:cubicBezTo>
                    <a:pt x="171" y="46"/>
                    <a:pt x="172" y="46"/>
                    <a:pt x="173" y="46"/>
                  </a:cubicBezTo>
                  <a:cubicBezTo>
                    <a:pt x="174" y="46"/>
                    <a:pt x="176" y="47"/>
                    <a:pt x="177" y="46"/>
                  </a:cubicBezTo>
                  <a:cubicBezTo>
                    <a:pt x="178" y="45"/>
                    <a:pt x="176" y="43"/>
                    <a:pt x="178" y="42"/>
                  </a:cubicBezTo>
                  <a:cubicBezTo>
                    <a:pt x="180" y="41"/>
                    <a:pt x="185" y="41"/>
                    <a:pt x="188" y="41"/>
                  </a:cubicBezTo>
                  <a:cubicBezTo>
                    <a:pt x="190" y="42"/>
                    <a:pt x="190" y="42"/>
                    <a:pt x="191" y="43"/>
                  </a:cubicBezTo>
                  <a:cubicBezTo>
                    <a:pt x="192" y="44"/>
                    <a:pt x="191" y="46"/>
                    <a:pt x="191" y="47"/>
                  </a:cubicBezTo>
                  <a:cubicBezTo>
                    <a:pt x="191" y="48"/>
                    <a:pt x="192" y="49"/>
                    <a:pt x="191" y="51"/>
                  </a:cubicBezTo>
                  <a:cubicBezTo>
                    <a:pt x="191" y="52"/>
                    <a:pt x="191" y="53"/>
                    <a:pt x="190" y="54"/>
                  </a:cubicBezTo>
                  <a:cubicBezTo>
                    <a:pt x="190" y="55"/>
                    <a:pt x="188" y="55"/>
                    <a:pt x="187" y="56"/>
                  </a:cubicBezTo>
                  <a:cubicBezTo>
                    <a:pt x="187" y="57"/>
                    <a:pt x="186" y="58"/>
                    <a:pt x="186" y="59"/>
                  </a:cubicBezTo>
                  <a:cubicBezTo>
                    <a:pt x="186" y="60"/>
                    <a:pt x="186" y="61"/>
                    <a:pt x="187" y="62"/>
                  </a:cubicBezTo>
                  <a:cubicBezTo>
                    <a:pt x="187" y="64"/>
                    <a:pt x="188" y="65"/>
                    <a:pt x="188" y="66"/>
                  </a:cubicBezTo>
                  <a:cubicBezTo>
                    <a:pt x="189" y="67"/>
                    <a:pt x="190" y="69"/>
                    <a:pt x="190" y="70"/>
                  </a:cubicBezTo>
                  <a:cubicBezTo>
                    <a:pt x="190" y="71"/>
                    <a:pt x="190" y="72"/>
                    <a:pt x="189" y="73"/>
                  </a:cubicBezTo>
                  <a:cubicBezTo>
                    <a:pt x="188" y="74"/>
                    <a:pt x="186" y="74"/>
                    <a:pt x="186" y="75"/>
                  </a:cubicBezTo>
                  <a:cubicBezTo>
                    <a:pt x="186" y="76"/>
                    <a:pt x="188" y="76"/>
                    <a:pt x="188" y="77"/>
                  </a:cubicBezTo>
                  <a:cubicBezTo>
                    <a:pt x="189" y="78"/>
                    <a:pt x="189" y="80"/>
                    <a:pt x="189" y="80"/>
                  </a:cubicBezTo>
                  <a:cubicBezTo>
                    <a:pt x="189" y="81"/>
                    <a:pt x="189" y="82"/>
                    <a:pt x="188" y="83"/>
                  </a:cubicBezTo>
                  <a:cubicBezTo>
                    <a:pt x="188" y="84"/>
                    <a:pt x="188" y="86"/>
                    <a:pt x="188" y="86"/>
                  </a:cubicBezTo>
                  <a:cubicBezTo>
                    <a:pt x="187" y="87"/>
                    <a:pt x="185" y="88"/>
                    <a:pt x="185" y="89"/>
                  </a:cubicBezTo>
                  <a:cubicBezTo>
                    <a:pt x="184" y="90"/>
                    <a:pt x="183" y="90"/>
                    <a:pt x="183" y="92"/>
                  </a:cubicBezTo>
                  <a:cubicBezTo>
                    <a:pt x="182" y="93"/>
                    <a:pt x="183" y="95"/>
                    <a:pt x="184" y="97"/>
                  </a:cubicBezTo>
                  <a:cubicBezTo>
                    <a:pt x="184" y="98"/>
                    <a:pt x="185" y="99"/>
                    <a:pt x="186" y="101"/>
                  </a:cubicBezTo>
                  <a:cubicBezTo>
                    <a:pt x="186" y="102"/>
                    <a:pt x="187" y="104"/>
                    <a:pt x="188" y="105"/>
                  </a:cubicBezTo>
                  <a:cubicBezTo>
                    <a:pt x="188" y="107"/>
                    <a:pt x="188" y="108"/>
                    <a:pt x="188" y="109"/>
                  </a:cubicBezTo>
                  <a:cubicBezTo>
                    <a:pt x="188" y="111"/>
                    <a:pt x="187" y="113"/>
                    <a:pt x="187" y="115"/>
                  </a:cubicBezTo>
                  <a:cubicBezTo>
                    <a:pt x="187" y="117"/>
                    <a:pt x="187" y="120"/>
                    <a:pt x="187" y="122"/>
                  </a:cubicBezTo>
                  <a:cubicBezTo>
                    <a:pt x="188" y="125"/>
                    <a:pt x="188" y="126"/>
                    <a:pt x="188" y="128"/>
                  </a:cubicBezTo>
                  <a:cubicBezTo>
                    <a:pt x="189" y="130"/>
                    <a:pt x="188" y="131"/>
                    <a:pt x="188" y="133"/>
                  </a:cubicBezTo>
                  <a:cubicBezTo>
                    <a:pt x="188" y="134"/>
                    <a:pt x="188" y="134"/>
                    <a:pt x="188" y="135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31" name="Freeform 13"/>
            <p:cNvSpPr>
              <a:spLocks/>
            </p:cNvSpPr>
            <p:nvPr/>
          </p:nvSpPr>
          <p:spPr bwMode="auto">
            <a:xfrm>
              <a:off x="3513" y="10808"/>
              <a:ext cx="3525" cy="3044"/>
            </a:xfrm>
            <a:custGeom>
              <a:avLst/>
              <a:gdLst>
                <a:gd name="T0" fmla="*/ 51 w 339"/>
                <a:gd name="T1" fmla="*/ 257 h 287"/>
                <a:gd name="T2" fmla="*/ 39 w 339"/>
                <a:gd name="T3" fmla="*/ 248 h 287"/>
                <a:gd name="T4" fmla="*/ 21 w 339"/>
                <a:gd name="T5" fmla="*/ 224 h 287"/>
                <a:gd name="T6" fmla="*/ 21 w 339"/>
                <a:gd name="T7" fmla="*/ 202 h 287"/>
                <a:gd name="T8" fmla="*/ 20 w 339"/>
                <a:gd name="T9" fmla="*/ 184 h 287"/>
                <a:gd name="T10" fmla="*/ 0 w 339"/>
                <a:gd name="T11" fmla="*/ 160 h 287"/>
                <a:gd name="T12" fmla="*/ 8 w 339"/>
                <a:gd name="T13" fmla="*/ 155 h 287"/>
                <a:gd name="T14" fmla="*/ 27 w 339"/>
                <a:gd name="T15" fmla="*/ 157 h 287"/>
                <a:gd name="T16" fmla="*/ 45 w 339"/>
                <a:gd name="T17" fmla="*/ 154 h 287"/>
                <a:gd name="T18" fmla="*/ 62 w 339"/>
                <a:gd name="T19" fmla="*/ 153 h 287"/>
                <a:gd name="T20" fmla="*/ 88 w 339"/>
                <a:gd name="T21" fmla="*/ 155 h 287"/>
                <a:gd name="T22" fmla="*/ 106 w 339"/>
                <a:gd name="T23" fmla="*/ 159 h 287"/>
                <a:gd name="T24" fmla="*/ 115 w 339"/>
                <a:gd name="T25" fmla="*/ 155 h 287"/>
                <a:gd name="T26" fmla="*/ 125 w 339"/>
                <a:gd name="T27" fmla="*/ 146 h 287"/>
                <a:gd name="T28" fmla="*/ 127 w 339"/>
                <a:gd name="T29" fmla="*/ 126 h 287"/>
                <a:gd name="T30" fmla="*/ 146 w 339"/>
                <a:gd name="T31" fmla="*/ 126 h 287"/>
                <a:gd name="T32" fmla="*/ 160 w 339"/>
                <a:gd name="T33" fmla="*/ 123 h 287"/>
                <a:gd name="T34" fmla="*/ 175 w 339"/>
                <a:gd name="T35" fmla="*/ 111 h 287"/>
                <a:gd name="T36" fmla="*/ 190 w 339"/>
                <a:gd name="T37" fmla="*/ 102 h 287"/>
                <a:gd name="T38" fmla="*/ 196 w 339"/>
                <a:gd name="T39" fmla="*/ 90 h 287"/>
                <a:gd name="T40" fmla="*/ 207 w 339"/>
                <a:gd name="T41" fmla="*/ 87 h 287"/>
                <a:gd name="T42" fmla="*/ 223 w 339"/>
                <a:gd name="T43" fmla="*/ 83 h 287"/>
                <a:gd name="T44" fmla="*/ 241 w 339"/>
                <a:gd name="T45" fmla="*/ 82 h 287"/>
                <a:gd name="T46" fmla="*/ 251 w 339"/>
                <a:gd name="T47" fmla="*/ 72 h 287"/>
                <a:gd name="T48" fmla="*/ 265 w 339"/>
                <a:gd name="T49" fmla="*/ 58 h 287"/>
                <a:gd name="T50" fmla="*/ 272 w 339"/>
                <a:gd name="T51" fmla="*/ 46 h 287"/>
                <a:gd name="T52" fmla="*/ 265 w 339"/>
                <a:gd name="T53" fmla="*/ 31 h 287"/>
                <a:gd name="T54" fmla="*/ 279 w 339"/>
                <a:gd name="T55" fmla="*/ 21 h 287"/>
                <a:gd name="T56" fmla="*/ 293 w 339"/>
                <a:gd name="T57" fmla="*/ 12 h 287"/>
                <a:gd name="T58" fmla="*/ 310 w 339"/>
                <a:gd name="T59" fmla="*/ 9 h 287"/>
                <a:gd name="T60" fmla="*/ 327 w 339"/>
                <a:gd name="T61" fmla="*/ 5 h 287"/>
                <a:gd name="T62" fmla="*/ 336 w 339"/>
                <a:gd name="T63" fmla="*/ 6 h 287"/>
                <a:gd name="T64" fmla="*/ 337 w 339"/>
                <a:gd name="T65" fmla="*/ 33 h 287"/>
                <a:gd name="T66" fmla="*/ 339 w 339"/>
                <a:gd name="T67" fmla="*/ 64 h 287"/>
                <a:gd name="T68" fmla="*/ 330 w 339"/>
                <a:gd name="T69" fmla="*/ 58 h 287"/>
                <a:gd name="T70" fmla="*/ 314 w 339"/>
                <a:gd name="T71" fmla="*/ 72 h 287"/>
                <a:gd name="T72" fmla="*/ 302 w 339"/>
                <a:gd name="T73" fmla="*/ 80 h 287"/>
                <a:gd name="T74" fmla="*/ 289 w 339"/>
                <a:gd name="T75" fmla="*/ 88 h 287"/>
                <a:gd name="T76" fmla="*/ 280 w 339"/>
                <a:gd name="T77" fmla="*/ 95 h 287"/>
                <a:gd name="T78" fmla="*/ 265 w 339"/>
                <a:gd name="T79" fmla="*/ 98 h 287"/>
                <a:gd name="T80" fmla="*/ 255 w 339"/>
                <a:gd name="T81" fmla="*/ 102 h 287"/>
                <a:gd name="T82" fmla="*/ 252 w 339"/>
                <a:gd name="T83" fmla="*/ 115 h 287"/>
                <a:gd name="T84" fmla="*/ 252 w 339"/>
                <a:gd name="T85" fmla="*/ 128 h 287"/>
                <a:gd name="T86" fmla="*/ 240 w 339"/>
                <a:gd name="T87" fmla="*/ 130 h 287"/>
                <a:gd name="T88" fmla="*/ 230 w 339"/>
                <a:gd name="T89" fmla="*/ 138 h 287"/>
                <a:gd name="T90" fmla="*/ 213 w 339"/>
                <a:gd name="T91" fmla="*/ 145 h 287"/>
                <a:gd name="T92" fmla="*/ 198 w 339"/>
                <a:gd name="T93" fmla="*/ 149 h 287"/>
                <a:gd name="T94" fmla="*/ 186 w 339"/>
                <a:gd name="T95" fmla="*/ 163 h 287"/>
                <a:gd name="T96" fmla="*/ 188 w 339"/>
                <a:gd name="T97" fmla="*/ 178 h 287"/>
                <a:gd name="T98" fmla="*/ 191 w 339"/>
                <a:gd name="T99" fmla="*/ 195 h 287"/>
                <a:gd name="T100" fmla="*/ 184 w 339"/>
                <a:gd name="T101" fmla="*/ 191 h 287"/>
                <a:gd name="T102" fmla="*/ 170 w 339"/>
                <a:gd name="T103" fmla="*/ 195 h 287"/>
                <a:gd name="T104" fmla="*/ 166 w 339"/>
                <a:gd name="T105" fmla="*/ 213 h 287"/>
                <a:gd name="T106" fmla="*/ 162 w 339"/>
                <a:gd name="T107" fmla="*/ 232 h 287"/>
                <a:gd name="T108" fmla="*/ 151 w 339"/>
                <a:gd name="T109" fmla="*/ 244 h 287"/>
                <a:gd name="T110" fmla="*/ 141 w 339"/>
                <a:gd name="T111" fmla="*/ 258 h 287"/>
                <a:gd name="T112" fmla="*/ 129 w 339"/>
                <a:gd name="T113" fmla="*/ 273 h 287"/>
                <a:gd name="T114" fmla="*/ 114 w 339"/>
                <a:gd name="T115" fmla="*/ 28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39" h="287">
                  <a:moveTo>
                    <a:pt x="114" y="287"/>
                  </a:moveTo>
                  <a:cubicBezTo>
                    <a:pt x="113" y="286"/>
                    <a:pt x="112" y="285"/>
                    <a:pt x="111" y="284"/>
                  </a:cubicBezTo>
                  <a:cubicBezTo>
                    <a:pt x="94" y="272"/>
                    <a:pt x="62" y="267"/>
                    <a:pt x="51" y="262"/>
                  </a:cubicBezTo>
                  <a:cubicBezTo>
                    <a:pt x="41" y="258"/>
                    <a:pt x="65" y="259"/>
                    <a:pt x="51" y="257"/>
                  </a:cubicBezTo>
                  <a:cubicBezTo>
                    <a:pt x="49" y="257"/>
                    <a:pt x="47" y="257"/>
                    <a:pt x="44" y="257"/>
                  </a:cubicBezTo>
                  <a:cubicBezTo>
                    <a:pt x="45" y="256"/>
                    <a:pt x="45" y="256"/>
                    <a:pt x="45" y="255"/>
                  </a:cubicBezTo>
                  <a:cubicBezTo>
                    <a:pt x="44" y="254"/>
                    <a:pt x="43" y="253"/>
                    <a:pt x="42" y="252"/>
                  </a:cubicBezTo>
                  <a:cubicBezTo>
                    <a:pt x="41" y="250"/>
                    <a:pt x="40" y="250"/>
                    <a:pt x="39" y="248"/>
                  </a:cubicBezTo>
                  <a:cubicBezTo>
                    <a:pt x="37" y="246"/>
                    <a:pt x="34" y="244"/>
                    <a:pt x="32" y="242"/>
                  </a:cubicBezTo>
                  <a:cubicBezTo>
                    <a:pt x="30" y="239"/>
                    <a:pt x="27" y="235"/>
                    <a:pt x="26" y="232"/>
                  </a:cubicBezTo>
                  <a:cubicBezTo>
                    <a:pt x="24" y="230"/>
                    <a:pt x="24" y="230"/>
                    <a:pt x="23" y="228"/>
                  </a:cubicBezTo>
                  <a:cubicBezTo>
                    <a:pt x="22" y="227"/>
                    <a:pt x="21" y="225"/>
                    <a:pt x="21" y="224"/>
                  </a:cubicBezTo>
                  <a:cubicBezTo>
                    <a:pt x="20" y="222"/>
                    <a:pt x="20" y="221"/>
                    <a:pt x="20" y="219"/>
                  </a:cubicBezTo>
                  <a:cubicBezTo>
                    <a:pt x="19" y="217"/>
                    <a:pt x="18" y="214"/>
                    <a:pt x="18" y="212"/>
                  </a:cubicBezTo>
                  <a:cubicBezTo>
                    <a:pt x="18" y="210"/>
                    <a:pt x="19" y="210"/>
                    <a:pt x="19" y="208"/>
                  </a:cubicBezTo>
                  <a:cubicBezTo>
                    <a:pt x="20" y="207"/>
                    <a:pt x="21" y="205"/>
                    <a:pt x="21" y="202"/>
                  </a:cubicBezTo>
                  <a:cubicBezTo>
                    <a:pt x="22" y="200"/>
                    <a:pt x="24" y="196"/>
                    <a:pt x="25" y="194"/>
                  </a:cubicBezTo>
                  <a:cubicBezTo>
                    <a:pt x="25" y="192"/>
                    <a:pt x="25" y="191"/>
                    <a:pt x="25" y="190"/>
                  </a:cubicBezTo>
                  <a:cubicBezTo>
                    <a:pt x="24" y="189"/>
                    <a:pt x="24" y="188"/>
                    <a:pt x="23" y="187"/>
                  </a:cubicBezTo>
                  <a:cubicBezTo>
                    <a:pt x="22" y="186"/>
                    <a:pt x="21" y="185"/>
                    <a:pt x="20" y="184"/>
                  </a:cubicBezTo>
                  <a:cubicBezTo>
                    <a:pt x="18" y="182"/>
                    <a:pt x="18" y="182"/>
                    <a:pt x="16" y="179"/>
                  </a:cubicBezTo>
                  <a:cubicBezTo>
                    <a:pt x="14" y="176"/>
                    <a:pt x="8" y="170"/>
                    <a:pt x="6" y="167"/>
                  </a:cubicBezTo>
                  <a:cubicBezTo>
                    <a:pt x="4" y="165"/>
                    <a:pt x="3" y="163"/>
                    <a:pt x="2" y="162"/>
                  </a:cubicBezTo>
                  <a:cubicBezTo>
                    <a:pt x="1" y="161"/>
                    <a:pt x="0" y="160"/>
                    <a:pt x="0" y="160"/>
                  </a:cubicBezTo>
                  <a:cubicBezTo>
                    <a:pt x="0" y="159"/>
                    <a:pt x="0" y="159"/>
                    <a:pt x="0" y="158"/>
                  </a:cubicBezTo>
                  <a:cubicBezTo>
                    <a:pt x="0" y="158"/>
                    <a:pt x="1" y="158"/>
                    <a:pt x="2" y="157"/>
                  </a:cubicBezTo>
                  <a:cubicBezTo>
                    <a:pt x="3" y="157"/>
                    <a:pt x="4" y="156"/>
                    <a:pt x="5" y="156"/>
                  </a:cubicBezTo>
                  <a:cubicBezTo>
                    <a:pt x="6" y="155"/>
                    <a:pt x="7" y="155"/>
                    <a:pt x="8" y="155"/>
                  </a:cubicBezTo>
                  <a:cubicBezTo>
                    <a:pt x="9" y="154"/>
                    <a:pt x="10" y="154"/>
                    <a:pt x="12" y="154"/>
                  </a:cubicBezTo>
                  <a:cubicBezTo>
                    <a:pt x="13" y="154"/>
                    <a:pt x="14" y="154"/>
                    <a:pt x="16" y="155"/>
                  </a:cubicBezTo>
                  <a:cubicBezTo>
                    <a:pt x="17" y="155"/>
                    <a:pt x="19" y="156"/>
                    <a:pt x="21" y="156"/>
                  </a:cubicBezTo>
                  <a:cubicBezTo>
                    <a:pt x="23" y="156"/>
                    <a:pt x="25" y="157"/>
                    <a:pt x="27" y="157"/>
                  </a:cubicBezTo>
                  <a:cubicBezTo>
                    <a:pt x="29" y="158"/>
                    <a:pt x="31" y="158"/>
                    <a:pt x="33" y="158"/>
                  </a:cubicBezTo>
                  <a:cubicBezTo>
                    <a:pt x="35" y="158"/>
                    <a:pt x="37" y="158"/>
                    <a:pt x="38" y="158"/>
                  </a:cubicBezTo>
                  <a:cubicBezTo>
                    <a:pt x="40" y="158"/>
                    <a:pt x="41" y="157"/>
                    <a:pt x="42" y="156"/>
                  </a:cubicBezTo>
                  <a:cubicBezTo>
                    <a:pt x="43" y="156"/>
                    <a:pt x="44" y="155"/>
                    <a:pt x="45" y="154"/>
                  </a:cubicBezTo>
                  <a:cubicBezTo>
                    <a:pt x="46" y="154"/>
                    <a:pt x="47" y="153"/>
                    <a:pt x="48" y="153"/>
                  </a:cubicBezTo>
                  <a:cubicBezTo>
                    <a:pt x="49" y="152"/>
                    <a:pt x="49" y="152"/>
                    <a:pt x="51" y="152"/>
                  </a:cubicBezTo>
                  <a:cubicBezTo>
                    <a:pt x="52" y="152"/>
                    <a:pt x="53" y="152"/>
                    <a:pt x="55" y="152"/>
                  </a:cubicBezTo>
                  <a:cubicBezTo>
                    <a:pt x="57" y="153"/>
                    <a:pt x="60" y="153"/>
                    <a:pt x="62" y="153"/>
                  </a:cubicBezTo>
                  <a:cubicBezTo>
                    <a:pt x="64" y="153"/>
                    <a:pt x="66" y="154"/>
                    <a:pt x="68" y="154"/>
                  </a:cubicBezTo>
                  <a:cubicBezTo>
                    <a:pt x="70" y="154"/>
                    <a:pt x="72" y="154"/>
                    <a:pt x="74" y="154"/>
                  </a:cubicBezTo>
                  <a:cubicBezTo>
                    <a:pt x="77" y="154"/>
                    <a:pt x="80" y="154"/>
                    <a:pt x="82" y="155"/>
                  </a:cubicBezTo>
                  <a:cubicBezTo>
                    <a:pt x="84" y="155"/>
                    <a:pt x="86" y="155"/>
                    <a:pt x="88" y="155"/>
                  </a:cubicBezTo>
                  <a:cubicBezTo>
                    <a:pt x="90" y="156"/>
                    <a:pt x="91" y="157"/>
                    <a:pt x="93" y="158"/>
                  </a:cubicBezTo>
                  <a:cubicBezTo>
                    <a:pt x="95" y="158"/>
                    <a:pt x="97" y="158"/>
                    <a:pt x="99" y="158"/>
                  </a:cubicBezTo>
                  <a:cubicBezTo>
                    <a:pt x="101" y="158"/>
                    <a:pt x="102" y="157"/>
                    <a:pt x="104" y="158"/>
                  </a:cubicBezTo>
                  <a:cubicBezTo>
                    <a:pt x="105" y="158"/>
                    <a:pt x="105" y="159"/>
                    <a:pt x="106" y="159"/>
                  </a:cubicBezTo>
                  <a:cubicBezTo>
                    <a:pt x="107" y="160"/>
                    <a:pt x="108" y="161"/>
                    <a:pt x="108" y="161"/>
                  </a:cubicBezTo>
                  <a:cubicBezTo>
                    <a:pt x="109" y="162"/>
                    <a:pt x="110" y="165"/>
                    <a:pt x="111" y="164"/>
                  </a:cubicBezTo>
                  <a:cubicBezTo>
                    <a:pt x="112" y="163"/>
                    <a:pt x="112" y="159"/>
                    <a:pt x="113" y="158"/>
                  </a:cubicBezTo>
                  <a:cubicBezTo>
                    <a:pt x="114" y="156"/>
                    <a:pt x="115" y="155"/>
                    <a:pt x="115" y="155"/>
                  </a:cubicBezTo>
                  <a:cubicBezTo>
                    <a:pt x="116" y="154"/>
                    <a:pt x="116" y="154"/>
                    <a:pt x="117" y="153"/>
                  </a:cubicBezTo>
                  <a:cubicBezTo>
                    <a:pt x="119" y="153"/>
                    <a:pt x="123" y="153"/>
                    <a:pt x="124" y="153"/>
                  </a:cubicBezTo>
                  <a:cubicBezTo>
                    <a:pt x="126" y="152"/>
                    <a:pt x="125" y="151"/>
                    <a:pt x="125" y="150"/>
                  </a:cubicBezTo>
                  <a:cubicBezTo>
                    <a:pt x="125" y="149"/>
                    <a:pt x="125" y="148"/>
                    <a:pt x="125" y="146"/>
                  </a:cubicBezTo>
                  <a:cubicBezTo>
                    <a:pt x="125" y="144"/>
                    <a:pt x="125" y="140"/>
                    <a:pt x="125" y="138"/>
                  </a:cubicBezTo>
                  <a:cubicBezTo>
                    <a:pt x="125" y="135"/>
                    <a:pt x="125" y="134"/>
                    <a:pt x="125" y="132"/>
                  </a:cubicBezTo>
                  <a:cubicBezTo>
                    <a:pt x="125" y="130"/>
                    <a:pt x="125" y="129"/>
                    <a:pt x="126" y="128"/>
                  </a:cubicBezTo>
                  <a:cubicBezTo>
                    <a:pt x="126" y="126"/>
                    <a:pt x="127" y="126"/>
                    <a:pt x="127" y="126"/>
                  </a:cubicBezTo>
                  <a:cubicBezTo>
                    <a:pt x="128" y="125"/>
                    <a:pt x="130" y="125"/>
                    <a:pt x="131" y="125"/>
                  </a:cubicBezTo>
                  <a:cubicBezTo>
                    <a:pt x="133" y="125"/>
                    <a:pt x="134" y="125"/>
                    <a:pt x="135" y="125"/>
                  </a:cubicBezTo>
                  <a:cubicBezTo>
                    <a:pt x="136" y="125"/>
                    <a:pt x="137" y="125"/>
                    <a:pt x="138" y="125"/>
                  </a:cubicBezTo>
                  <a:cubicBezTo>
                    <a:pt x="140" y="125"/>
                    <a:pt x="144" y="126"/>
                    <a:pt x="146" y="126"/>
                  </a:cubicBezTo>
                  <a:cubicBezTo>
                    <a:pt x="148" y="126"/>
                    <a:pt x="149" y="126"/>
                    <a:pt x="151" y="126"/>
                  </a:cubicBezTo>
                  <a:cubicBezTo>
                    <a:pt x="153" y="126"/>
                    <a:pt x="154" y="126"/>
                    <a:pt x="155" y="126"/>
                  </a:cubicBezTo>
                  <a:cubicBezTo>
                    <a:pt x="157" y="126"/>
                    <a:pt x="157" y="125"/>
                    <a:pt x="158" y="125"/>
                  </a:cubicBezTo>
                  <a:cubicBezTo>
                    <a:pt x="158" y="124"/>
                    <a:pt x="159" y="124"/>
                    <a:pt x="160" y="123"/>
                  </a:cubicBezTo>
                  <a:cubicBezTo>
                    <a:pt x="160" y="122"/>
                    <a:pt x="161" y="120"/>
                    <a:pt x="162" y="119"/>
                  </a:cubicBezTo>
                  <a:cubicBezTo>
                    <a:pt x="163" y="119"/>
                    <a:pt x="164" y="118"/>
                    <a:pt x="165" y="118"/>
                  </a:cubicBezTo>
                  <a:cubicBezTo>
                    <a:pt x="167" y="117"/>
                    <a:pt x="168" y="116"/>
                    <a:pt x="169" y="115"/>
                  </a:cubicBezTo>
                  <a:cubicBezTo>
                    <a:pt x="171" y="114"/>
                    <a:pt x="173" y="112"/>
                    <a:pt x="175" y="111"/>
                  </a:cubicBezTo>
                  <a:cubicBezTo>
                    <a:pt x="176" y="111"/>
                    <a:pt x="177" y="110"/>
                    <a:pt x="179" y="109"/>
                  </a:cubicBezTo>
                  <a:cubicBezTo>
                    <a:pt x="180" y="108"/>
                    <a:pt x="182" y="107"/>
                    <a:pt x="184" y="106"/>
                  </a:cubicBezTo>
                  <a:cubicBezTo>
                    <a:pt x="186" y="105"/>
                    <a:pt x="187" y="104"/>
                    <a:pt x="188" y="103"/>
                  </a:cubicBezTo>
                  <a:cubicBezTo>
                    <a:pt x="189" y="103"/>
                    <a:pt x="190" y="103"/>
                    <a:pt x="190" y="102"/>
                  </a:cubicBezTo>
                  <a:cubicBezTo>
                    <a:pt x="191" y="101"/>
                    <a:pt x="192" y="99"/>
                    <a:pt x="193" y="98"/>
                  </a:cubicBezTo>
                  <a:cubicBezTo>
                    <a:pt x="194" y="98"/>
                    <a:pt x="194" y="97"/>
                    <a:pt x="194" y="96"/>
                  </a:cubicBezTo>
                  <a:cubicBezTo>
                    <a:pt x="195" y="95"/>
                    <a:pt x="196" y="95"/>
                    <a:pt x="196" y="94"/>
                  </a:cubicBezTo>
                  <a:cubicBezTo>
                    <a:pt x="196" y="92"/>
                    <a:pt x="196" y="91"/>
                    <a:pt x="196" y="90"/>
                  </a:cubicBezTo>
                  <a:cubicBezTo>
                    <a:pt x="196" y="89"/>
                    <a:pt x="195" y="88"/>
                    <a:pt x="196" y="87"/>
                  </a:cubicBezTo>
                  <a:cubicBezTo>
                    <a:pt x="196" y="86"/>
                    <a:pt x="198" y="87"/>
                    <a:pt x="199" y="87"/>
                  </a:cubicBezTo>
                  <a:cubicBezTo>
                    <a:pt x="201" y="87"/>
                    <a:pt x="202" y="87"/>
                    <a:pt x="203" y="87"/>
                  </a:cubicBezTo>
                  <a:cubicBezTo>
                    <a:pt x="204" y="87"/>
                    <a:pt x="206" y="87"/>
                    <a:pt x="207" y="87"/>
                  </a:cubicBezTo>
                  <a:cubicBezTo>
                    <a:pt x="209" y="87"/>
                    <a:pt x="210" y="87"/>
                    <a:pt x="211" y="86"/>
                  </a:cubicBezTo>
                  <a:cubicBezTo>
                    <a:pt x="213" y="86"/>
                    <a:pt x="214" y="86"/>
                    <a:pt x="216" y="85"/>
                  </a:cubicBezTo>
                  <a:cubicBezTo>
                    <a:pt x="217" y="85"/>
                    <a:pt x="218" y="85"/>
                    <a:pt x="220" y="84"/>
                  </a:cubicBezTo>
                  <a:cubicBezTo>
                    <a:pt x="221" y="84"/>
                    <a:pt x="222" y="83"/>
                    <a:pt x="223" y="83"/>
                  </a:cubicBezTo>
                  <a:cubicBezTo>
                    <a:pt x="224" y="83"/>
                    <a:pt x="226" y="83"/>
                    <a:pt x="227" y="82"/>
                  </a:cubicBezTo>
                  <a:cubicBezTo>
                    <a:pt x="229" y="82"/>
                    <a:pt x="230" y="82"/>
                    <a:pt x="231" y="82"/>
                  </a:cubicBezTo>
                  <a:cubicBezTo>
                    <a:pt x="233" y="82"/>
                    <a:pt x="235" y="82"/>
                    <a:pt x="236" y="82"/>
                  </a:cubicBezTo>
                  <a:cubicBezTo>
                    <a:pt x="238" y="82"/>
                    <a:pt x="240" y="82"/>
                    <a:pt x="241" y="82"/>
                  </a:cubicBezTo>
                  <a:cubicBezTo>
                    <a:pt x="242" y="81"/>
                    <a:pt x="243" y="80"/>
                    <a:pt x="244" y="80"/>
                  </a:cubicBezTo>
                  <a:cubicBezTo>
                    <a:pt x="245" y="79"/>
                    <a:pt x="245" y="78"/>
                    <a:pt x="246" y="77"/>
                  </a:cubicBezTo>
                  <a:cubicBezTo>
                    <a:pt x="247" y="76"/>
                    <a:pt x="247" y="75"/>
                    <a:pt x="248" y="74"/>
                  </a:cubicBezTo>
                  <a:cubicBezTo>
                    <a:pt x="249" y="73"/>
                    <a:pt x="250" y="73"/>
                    <a:pt x="251" y="72"/>
                  </a:cubicBezTo>
                  <a:cubicBezTo>
                    <a:pt x="252" y="71"/>
                    <a:pt x="253" y="69"/>
                    <a:pt x="255" y="68"/>
                  </a:cubicBezTo>
                  <a:cubicBezTo>
                    <a:pt x="256" y="67"/>
                    <a:pt x="258" y="66"/>
                    <a:pt x="259" y="65"/>
                  </a:cubicBezTo>
                  <a:cubicBezTo>
                    <a:pt x="261" y="64"/>
                    <a:pt x="262" y="63"/>
                    <a:pt x="262" y="61"/>
                  </a:cubicBezTo>
                  <a:cubicBezTo>
                    <a:pt x="263" y="60"/>
                    <a:pt x="264" y="60"/>
                    <a:pt x="265" y="58"/>
                  </a:cubicBezTo>
                  <a:cubicBezTo>
                    <a:pt x="265" y="57"/>
                    <a:pt x="266" y="55"/>
                    <a:pt x="266" y="54"/>
                  </a:cubicBezTo>
                  <a:cubicBezTo>
                    <a:pt x="267" y="52"/>
                    <a:pt x="267" y="52"/>
                    <a:pt x="267" y="51"/>
                  </a:cubicBezTo>
                  <a:cubicBezTo>
                    <a:pt x="268" y="50"/>
                    <a:pt x="269" y="50"/>
                    <a:pt x="270" y="49"/>
                  </a:cubicBezTo>
                  <a:cubicBezTo>
                    <a:pt x="271" y="48"/>
                    <a:pt x="272" y="47"/>
                    <a:pt x="272" y="46"/>
                  </a:cubicBezTo>
                  <a:cubicBezTo>
                    <a:pt x="272" y="44"/>
                    <a:pt x="270" y="42"/>
                    <a:pt x="270" y="41"/>
                  </a:cubicBezTo>
                  <a:cubicBezTo>
                    <a:pt x="269" y="40"/>
                    <a:pt x="269" y="39"/>
                    <a:pt x="268" y="38"/>
                  </a:cubicBezTo>
                  <a:cubicBezTo>
                    <a:pt x="267" y="37"/>
                    <a:pt x="267" y="37"/>
                    <a:pt x="266" y="35"/>
                  </a:cubicBezTo>
                  <a:cubicBezTo>
                    <a:pt x="266" y="34"/>
                    <a:pt x="265" y="32"/>
                    <a:pt x="265" y="31"/>
                  </a:cubicBezTo>
                  <a:cubicBezTo>
                    <a:pt x="266" y="30"/>
                    <a:pt x="267" y="30"/>
                    <a:pt x="268" y="29"/>
                  </a:cubicBezTo>
                  <a:cubicBezTo>
                    <a:pt x="269" y="28"/>
                    <a:pt x="270" y="27"/>
                    <a:pt x="271" y="26"/>
                  </a:cubicBezTo>
                  <a:cubicBezTo>
                    <a:pt x="272" y="26"/>
                    <a:pt x="273" y="26"/>
                    <a:pt x="274" y="25"/>
                  </a:cubicBezTo>
                  <a:cubicBezTo>
                    <a:pt x="275" y="24"/>
                    <a:pt x="277" y="22"/>
                    <a:pt x="279" y="21"/>
                  </a:cubicBezTo>
                  <a:cubicBezTo>
                    <a:pt x="280" y="19"/>
                    <a:pt x="281" y="18"/>
                    <a:pt x="282" y="17"/>
                  </a:cubicBezTo>
                  <a:cubicBezTo>
                    <a:pt x="284" y="16"/>
                    <a:pt x="284" y="15"/>
                    <a:pt x="285" y="15"/>
                  </a:cubicBezTo>
                  <a:cubicBezTo>
                    <a:pt x="286" y="14"/>
                    <a:pt x="287" y="13"/>
                    <a:pt x="289" y="12"/>
                  </a:cubicBezTo>
                  <a:cubicBezTo>
                    <a:pt x="290" y="12"/>
                    <a:pt x="292" y="12"/>
                    <a:pt x="293" y="12"/>
                  </a:cubicBezTo>
                  <a:cubicBezTo>
                    <a:pt x="294" y="12"/>
                    <a:pt x="295" y="12"/>
                    <a:pt x="296" y="12"/>
                  </a:cubicBezTo>
                  <a:cubicBezTo>
                    <a:pt x="298" y="12"/>
                    <a:pt x="300" y="11"/>
                    <a:pt x="301" y="11"/>
                  </a:cubicBezTo>
                  <a:cubicBezTo>
                    <a:pt x="303" y="11"/>
                    <a:pt x="303" y="10"/>
                    <a:pt x="305" y="10"/>
                  </a:cubicBezTo>
                  <a:cubicBezTo>
                    <a:pt x="306" y="9"/>
                    <a:pt x="308" y="9"/>
                    <a:pt x="310" y="9"/>
                  </a:cubicBezTo>
                  <a:cubicBezTo>
                    <a:pt x="312" y="9"/>
                    <a:pt x="313" y="9"/>
                    <a:pt x="315" y="8"/>
                  </a:cubicBezTo>
                  <a:cubicBezTo>
                    <a:pt x="316" y="8"/>
                    <a:pt x="317" y="7"/>
                    <a:pt x="318" y="7"/>
                  </a:cubicBezTo>
                  <a:cubicBezTo>
                    <a:pt x="320" y="6"/>
                    <a:pt x="321" y="6"/>
                    <a:pt x="323" y="6"/>
                  </a:cubicBezTo>
                  <a:cubicBezTo>
                    <a:pt x="324" y="5"/>
                    <a:pt x="326" y="5"/>
                    <a:pt x="327" y="5"/>
                  </a:cubicBezTo>
                  <a:cubicBezTo>
                    <a:pt x="328" y="4"/>
                    <a:pt x="329" y="4"/>
                    <a:pt x="330" y="4"/>
                  </a:cubicBezTo>
                  <a:cubicBezTo>
                    <a:pt x="331" y="3"/>
                    <a:pt x="332" y="3"/>
                    <a:pt x="333" y="3"/>
                  </a:cubicBezTo>
                  <a:cubicBezTo>
                    <a:pt x="334" y="3"/>
                    <a:pt x="337" y="0"/>
                    <a:pt x="335" y="2"/>
                  </a:cubicBezTo>
                  <a:cubicBezTo>
                    <a:pt x="334" y="3"/>
                    <a:pt x="335" y="4"/>
                    <a:pt x="336" y="6"/>
                  </a:cubicBezTo>
                  <a:cubicBezTo>
                    <a:pt x="336" y="7"/>
                    <a:pt x="336" y="9"/>
                    <a:pt x="336" y="11"/>
                  </a:cubicBezTo>
                  <a:cubicBezTo>
                    <a:pt x="336" y="13"/>
                    <a:pt x="337" y="15"/>
                    <a:pt x="337" y="18"/>
                  </a:cubicBezTo>
                  <a:cubicBezTo>
                    <a:pt x="337" y="20"/>
                    <a:pt x="337" y="23"/>
                    <a:pt x="337" y="26"/>
                  </a:cubicBezTo>
                  <a:cubicBezTo>
                    <a:pt x="337" y="28"/>
                    <a:pt x="337" y="31"/>
                    <a:pt x="337" y="33"/>
                  </a:cubicBezTo>
                  <a:cubicBezTo>
                    <a:pt x="337" y="35"/>
                    <a:pt x="338" y="37"/>
                    <a:pt x="338" y="40"/>
                  </a:cubicBezTo>
                  <a:cubicBezTo>
                    <a:pt x="338" y="42"/>
                    <a:pt x="338" y="44"/>
                    <a:pt x="338" y="46"/>
                  </a:cubicBezTo>
                  <a:cubicBezTo>
                    <a:pt x="338" y="49"/>
                    <a:pt x="339" y="52"/>
                    <a:pt x="339" y="55"/>
                  </a:cubicBezTo>
                  <a:cubicBezTo>
                    <a:pt x="339" y="58"/>
                    <a:pt x="338" y="62"/>
                    <a:pt x="339" y="64"/>
                  </a:cubicBezTo>
                  <a:cubicBezTo>
                    <a:pt x="338" y="64"/>
                    <a:pt x="338" y="63"/>
                    <a:pt x="338" y="62"/>
                  </a:cubicBezTo>
                  <a:cubicBezTo>
                    <a:pt x="337" y="61"/>
                    <a:pt x="337" y="59"/>
                    <a:pt x="336" y="59"/>
                  </a:cubicBezTo>
                  <a:cubicBezTo>
                    <a:pt x="335" y="58"/>
                    <a:pt x="335" y="58"/>
                    <a:pt x="334" y="58"/>
                  </a:cubicBezTo>
                  <a:cubicBezTo>
                    <a:pt x="333" y="57"/>
                    <a:pt x="331" y="57"/>
                    <a:pt x="330" y="58"/>
                  </a:cubicBezTo>
                  <a:cubicBezTo>
                    <a:pt x="329" y="59"/>
                    <a:pt x="328" y="61"/>
                    <a:pt x="327" y="63"/>
                  </a:cubicBezTo>
                  <a:cubicBezTo>
                    <a:pt x="326" y="64"/>
                    <a:pt x="324" y="67"/>
                    <a:pt x="322" y="68"/>
                  </a:cubicBezTo>
                  <a:cubicBezTo>
                    <a:pt x="321" y="69"/>
                    <a:pt x="319" y="70"/>
                    <a:pt x="317" y="71"/>
                  </a:cubicBezTo>
                  <a:cubicBezTo>
                    <a:pt x="316" y="71"/>
                    <a:pt x="316" y="71"/>
                    <a:pt x="314" y="72"/>
                  </a:cubicBezTo>
                  <a:cubicBezTo>
                    <a:pt x="313" y="72"/>
                    <a:pt x="311" y="71"/>
                    <a:pt x="310" y="72"/>
                  </a:cubicBezTo>
                  <a:cubicBezTo>
                    <a:pt x="309" y="72"/>
                    <a:pt x="308" y="73"/>
                    <a:pt x="307" y="74"/>
                  </a:cubicBezTo>
                  <a:cubicBezTo>
                    <a:pt x="306" y="75"/>
                    <a:pt x="304" y="76"/>
                    <a:pt x="304" y="77"/>
                  </a:cubicBezTo>
                  <a:cubicBezTo>
                    <a:pt x="303" y="78"/>
                    <a:pt x="303" y="79"/>
                    <a:pt x="302" y="80"/>
                  </a:cubicBezTo>
                  <a:cubicBezTo>
                    <a:pt x="301" y="81"/>
                    <a:pt x="300" y="83"/>
                    <a:pt x="299" y="84"/>
                  </a:cubicBezTo>
                  <a:cubicBezTo>
                    <a:pt x="298" y="84"/>
                    <a:pt x="296" y="85"/>
                    <a:pt x="295" y="85"/>
                  </a:cubicBezTo>
                  <a:cubicBezTo>
                    <a:pt x="294" y="86"/>
                    <a:pt x="294" y="85"/>
                    <a:pt x="293" y="85"/>
                  </a:cubicBezTo>
                  <a:cubicBezTo>
                    <a:pt x="291" y="86"/>
                    <a:pt x="290" y="88"/>
                    <a:pt x="289" y="88"/>
                  </a:cubicBezTo>
                  <a:cubicBezTo>
                    <a:pt x="287" y="89"/>
                    <a:pt x="285" y="89"/>
                    <a:pt x="284" y="89"/>
                  </a:cubicBezTo>
                  <a:cubicBezTo>
                    <a:pt x="283" y="90"/>
                    <a:pt x="282" y="90"/>
                    <a:pt x="282" y="91"/>
                  </a:cubicBezTo>
                  <a:cubicBezTo>
                    <a:pt x="281" y="92"/>
                    <a:pt x="281" y="93"/>
                    <a:pt x="280" y="94"/>
                  </a:cubicBezTo>
                  <a:cubicBezTo>
                    <a:pt x="280" y="95"/>
                    <a:pt x="280" y="95"/>
                    <a:pt x="280" y="95"/>
                  </a:cubicBezTo>
                  <a:cubicBezTo>
                    <a:pt x="279" y="95"/>
                    <a:pt x="279" y="95"/>
                    <a:pt x="277" y="95"/>
                  </a:cubicBezTo>
                  <a:cubicBezTo>
                    <a:pt x="275" y="95"/>
                    <a:pt x="271" y="95"/>
                    <a:pt x="269" y="95"/>
                  </a:cubicBezTo>
                  <a:cubicBezTo>
                    <a:pt x="267" y="95"/>
                    <a:pt x="268" y="96"/>
                    <a:pt x="267" y="96"/>
                  </a:cubicBezTo>
                  <a:cubicBezTo>
                    <a:pt x="266" y="97"/>
                    <a:pt x="266" y="97"/>
                    <a:pt x="265" y="98"/>
                  </a:cubicBezTo>
                  <a:cubicBezTo>
                    <a:pt x="264" y="98"/>
                    <a:pt x="264" y="99"/>
                    <a:pt x="263" y="99"/>
                  </a:cubicBezTo>
                  <a:cubicBezTo>
                    <a:pt x="263" y="99"/>
                    <a:pt x="263" y="100"/>
                    <a:pt x="262" y="100"/>
                  </a:cubicBezTo>
                  <a:cubicBezTo>
                    <a:pt x="260" y="100"/>
                    <a:pt x="258" y="100"/>
                    <a:pt x="257" y="100"/>
                  </a:cubicBezTo>
                  <a:cubicBezTo>
                    <a:pt x="257" y="101"/>
                    <a:pt x="256" y="101"/>
                    <a:pt x="255" y="102"/>
                  </a:cubicBezTo>
                  <a:cubicBezTo>
                    <a:pt x="254" y="102"/>
                    <a:pt x="253" y="103"/>
                    <a:pt x="252" y="104"/>
                  </a:cubicBezTo>
                  <a:cubicBezTo>
                    <a:pt x="251" y="104"/>
                    <a:pt x="251" y="106"/>
                    <a:pt x="251" y="107"/>
                  </a:cubicBezTo>
                  <a:cubicBezTo>
                    <a:pt x="251" y="108"/>
                    <a:pt x="251" y="109"/>
                    <a:pt x="251" y="111"/>
                  </a:cubicBezTo>
                  <a:cubicBezTo>
                    <a:pt x="251" y="112"/>
                    <a:pt x="252" y="114"/>
                    <a:pt x="252" y="115"/>
                  </a:cubicBezTo>
                  <a:cubicBezTo>
                    <a:pt x="252" y="117"/>
                    <a:pt x="252" y="118"/>
                    <a:pt x="252" y="119"/>
                  </a:cubicBezTo>
                  <a:cubicBezTo>
                    <a:pt x="252" y="121"/>
                    <a:pt x="252" y="122"/>
                    <a:pt x="252" y="123"/>
                  </a:cubicBezTo>
                  <a:cubicBezTo>
                    <a:pt x="252" y="124"/>
                    <a:pt x="252" y="125"/>
                    <a:pt x="252" y="126"/>
                  </a:cubicBezTo>
                  <a:cubicBezTo>
                    <a:pt x="252" y="127"/>
                    <a:pt x="253" y="128"/>
                    <a:pt x="252" y="128"/>
                  </a:cubicBezTo>
                  <a:cubicBezTo>
                    <a:pt x="251" y="129"/>
                    <a:pt x="250" y="129"/>
                    <a:pt x="249" y="129"/>
                  </a:cubicBezTo>
                  <a:cubicBezTo>
                    <a:pt x="248" y="129"/>
                    <a:pt x="247" y="129"/>
                    <a:pt x="246" y="129"/>
                  </a:cubicBezTo>
                  <a:cubicBezTo>
                    <a:pt x="245" y="129"/>
                    <a:pt x="245" y="129"/>
                    <a:pt x="244" y="129"/>
                  </a:cubicBezTo>
                  <a:cubicBezTo>
                    <a:pt x="243" y="130"/>
                    <a:pt x="241" y="130"/>
                    <a:pt x="240" y="130"/>
                  </a:cubicBezTo>
                  <a:cubicBezTo>
                    <a:pt x="239" y="131"/>
                    <a:pt x="239" y="133"/>
                    <a:pt x="238" y="133"/>
                  </a:cubicBezTo>
                  <a:cubicBezTo>
                    <a:pt x="237" y="134"/>
                    <a:pt x="236" y="135"/>
                    <a:pt x="235" y="135"/>
                  </a:cubicBezTo>
                  <a:cubicBezTo>
                    <a:pt x="234" y="136"/>
                    <a:pt x="234" y="138"/>
                    <a:pt x="233" y="138"/>
                  </a:cubicBezTo>
                  <a:cubicBezTo>
                    <a:pt x="232" y="139"/>
                    <a:pt x="231" y="138"/>
                    <a:pt x="230" y="138"/>
                  </a:cubicBezTo>
                  <a:cubicBezTo>
                    <a:pt x="229" y="138"/>
                    <a:pt x="228" y="138"/>
                    <a:pt x="226" y="138"/>
                  </a:cubicBezTo>
                  <a:cubicBezTo>
                    <a:pt x="225" y="139"/>
                    <a:pt x="223" y="140"/>
                    <a:pt x="222" y="141"/>
                  </a:cubicBezTo>
                  <a:cubicBezTo>
                    <a:pt x="221" y="142"/>
                    <a:pt x="219" y="143"/>
                    <a:pt x="218" y="144"/>
                  </a:cubicBezTo>
                  <a:cubicBezTo>
                    <a:pt x="216" y="144"/>
                    <a:pt x="215" y="145"/>
                    <a:pt x="213" y="145"/>
                  </a:cubicBezTo>
                  <a:cubicBezTo>
                    <a:pt x="212" y="145"/>
                    <a:pt x="211" y="145"/>
                    <a:pt x="210" y="146"/>
                  </a:cubicBezTo>
                  <a:cubicBezTo>
                    <a:pt x="208" y="146"/>
                    <a:pt x="206" y="146"/>
                    <a:pt x="205" y="146"/>
                  </a:cubicBezTo>
                  <a:cubicBezTo>
                    <a:pt x="203" y="147"/>
                    <a:pt x="202" y="147"/>
                    <a:pt x="200" y="147"/>
                  </a:cubicBezTo>
                  <a:cubicBezTo>
                    <a:pt x="199" y="148"/>
                    <a:pt x="199" y="148"/>
                    <a:pt x="198" y="149"/>
                  </a:cubicBezTo>
                  <a:cubicBezTo>
                    <a:pt x="197" y="150"/>
                    <a:pt x="196" y="151"/>
                    <a:pt x="194" y="152"/>
                  </a:cubicBezTo>
                  <a:cubicBezTo>
                    <a:pt x="193" y="153"/>
                    <a:pt x="192" y="154"/>
                    <a:pt x="191" y="156"/>
                  </a:cubicBezTo>
                  <a:cubicBezTo>
                    <a:pt x="190" y="157"/>
                    <a:pt x="189" y="159"/>
                    <a:pt x="188" y="160"/>
                  </a:cubicBezTo>
                  <a:cubicBezTo>
                    <a:pt x="187" y="161"/>
                    <a:pt x="186" y="162"/>
                    <a:pt x="186" y="163"/>
                  </a:cubicBezTo>
                  <a:cubicBezTo>
                    <a:pt x="185" y="164"/>
                    <a:pt x="186" y="164"/>
                    <a:pt x="186" y="166"/>
                  </a:cubicBezTo>
                  <a:cubicBezTo>
                    <a:pt x="185" y="167"/>
                    <a:pt x="185" y="168"/>
                    <a:pt x="185" y="170"/>
                  </a:cubicBezTo>
                  <a:cubicBezTo>
                    <a:pt x="185" y="171"/>
                    <a:pt x="185" y="172"/>
                    <a:pt x="186" y="174"/>
                  </a:cubicBezTo>
                  <a:cubicBezTo>
                    <a:pt x="186" y="175"/>
                    <a:pt x="187" y="177"/>
                    <a:pt x="188" y="178"/>
                  </a:cubicBezTo>
                  <a:cubicBezTo>
                    <a:pt x="189" y="180"/>
                    <a:pt x="189" y="181"/>
                    <a:pt x="189" y="183"/>
                  </a:cubicBezTo>
                  <a:cubicBezTo>
                    <a:pt x="190" y="184"/>
                    <a:pt x="190" y="185"/>
                    <a:pt x="190" y="187"/>
                  </a:cubicBezTo>
                  <a:cubicBezTo>
                    <a:pt x="191" y="188"/>
                    <a:pt x="191" y="190"/>
                    <a:pt x="191" y="191"/>
                  </a:cubicBezTo>
                  <a:cubicBezTo>
                    <a:pt x="191" y="192"/>
                    <a:pt x="192" y="194"/>
                    <a:pt x="191" y="195"/>
                  </a:cubicBezTo>
                  <a:cubicBezTo>
                    <a:pt x="191" y="195"/>
                    <a:pt x="191" y="195"/>
                    <a:pt x="191" y="195"/>
                  </a:cubicBezTo>
                  <a:cubicBezTo>
                    <a:pt x="190" y="195"/>
                    <a:pt x="190" y="194"/>
                    <a:pt x="189" y="193"/>
                  </a:cubicBezTo>
                  <a:cubicBezTo>
                    <a:pt x="188" y="193"/>
                    <a:pt x="188" y="192"/>
                    <a:pt x="187" y="191"/>
                  </a:cubicBezTo>
                  <a:cubicBezTo>
                    <a:pt x="186" y="191"/>
                    <a:pt x="185" y="191"/>
                    <a:pt x="184" y="191"/>
                  </a:cubicBezTo>
                  <a:cubicBezTo>
                    <a:pt x="183" y="191"/>
                    <a:pt x="181" y="191"/>
                    <a:pt x="180" y="191"/>
                  </a:cubicBezTo>
                  <a:cubicBezTo>
                    <a:pt x="178" y="191"/>
                    <a:pt x="177" y="191"/>
                    <a:pt x="175" y="191"/>
                  </a:cubicBezTo>
                  <a:cubicBezTo>
                    <a:pt x="174" y="191"/>
                    <a:pt x="172" y="190"/>
                    <a:pt x="170" y="191"/>
                  </a:cubicBezTo>
                  <a:cubicBezTo>
                    <a:pt x="169" y="192"/>
                    <a:pt x="170" y="194"/>
                    <a:pt x="170" y="195"/>
                  </a:cubicBezTo>
                  <a:cubicBezTo>
                    <a:pt x="170" y="196"/>
                    <a:pt x="170" y="197"/>
                    <a:pt x="170" y="199"/>
                  </a:cubicBezTo>
                  <a:cubicBezTo>
                    <a:pt x="170" y="200"/>
                    <a:pt x="169" y="202"/>
                    <a:pt x="169" y="204"/>
                  </a:cubicBezTo>
                  <a:cubicBezTo>
                    <a:pt x="169" y="205"/>
                    <a:pt x="169" y="206"/>
                    <a:pt x="168" y="208"/>
                  </a:cubicBezTo>
                  <a:cubicBezTo>
                    <a:pt x="168" y="209"/>
                    <a:pt x="167" y="211"/>
                    <a:pt x="166" y="213"/>
                  </a:cubicBezTo>
                  <a:cubicBezTo>
                    <a:pt x="166" y="215"/>
                    <a:pt x="166" y="216"/>
                    <a:pt x="165" y="218"/>
                  </a:cubicBezTo>
                  <a:cubicBezTo>
                    <a:pt x="165" y="219"/>
                    <a:pt x="164" y="221"/>
                    <a:pt x="164" y="223"/>
                  </a:cubicBezTo>
                  <a:cubicBezTo>
                    <a:pt x="163" y="224"/>
                    <a:pt x="163" y="226"/>
                    <a:pt x="163" y="228"/>
                  </a:cubicBezTo>
                  <a:cubicBezTo>
                    <a:pt x="162" y="230"/>
                    <a:pt x="162" y="231"/>
                    <a:pt x="162" y="232"/>
                  </a:cubicBezTo>
                  <a:cubicBezTo>
                    <a:pt x="161" y="234"/>
                    <a:pt x="161" y="234"/>
                    <a:pt x="160" y="235"/>
                  </a:cubicBezTo>
                  <a:cubicBezTo>
                    <a:pt x="159" y="236"/>
                    <a:pt x="157" y="237"/>
                    <a:pt x="156" y="238"/>
                  </a:cubicBezTo>
                  <a:cubicBezTo>
                    <a:pt x="155" y="239"/>
                    <a:pt x="155" y="241"/>
                    <a:pt x="154" y="241"/>
                  </a:cubicBezTo>
                  <a:cubicBezTo>
                    <a:pt x="153" y="242"/>
                    <a:pt x="152" y="243"/>
                    <a:pt x="151" y="244"/>
                  </a:cubicBezTo>
                  <a:cubicBezTo>
                    <a:pt x="150" y="245"/>
                    <a:pt x="150" y="246"/>
                    <a:pt x="149" y="247"/>
                  </a:cubicBezTo>
                  <a:cubicBezTo>
                    <a:pt x="148" y="248"/>
                    <a:pt x="148" y="249"/>
                    <a:pt x="147" y="251"/>
                  </a:cubicBezTo>
                  <a:cubicBezTo>
                    <a:pt x="146" y="252"/>
                    <a:pt x="145" y="254"/>
                    <a:pt x="144" y="255"/>
                  </a:cubicBezTo>
                  <a:cubicBezTo>
                    <a:pt x="142" y="257"/>
                    <a:pt x="142" y="257"/>
                    <a:pt x="141" y="258"/>
                  </a:cubicBezTo>
                  <a:cubicBezTo>
                    <a:pt x="140" y="260"/>
                    <a:pt x="138" y="261"/>
                    <a:pt x="137" y="262"/>
                  </a:cubicBezTo>
                  <a:cubicBezTo>
                    <a:pt x="136" y="264"/>
                    <a:pt x="134" y="265"/>
                    <a:pt x="134" y="266"/>
                  </a:cubicBezTo>
                  <a:cubicBezTo>
                    <a:pt x="133" y="268"/>
                    <a:pt x="133" y="269"/>
                    <a:pt x="132" y="270"/>
                  </a:cubicBezTo>
                  <a:cubicBezTo>
                    <a:pt x="132" y="271"/>
                    <a:pt x="130" y="272"/>
                    <a:pt x="129" y="273"/>
                  </a:cubicBezTo>
                  <a:cubicBezTo>
                    <a:pt x="128" y="274"/>
                    <a:pt x="127" y="276"/>
                    <a:pt x="126" y="277"/>
                  </a:cubicBezTo>
                  <a:cubicBezTo>
                    <a:pt x="125" y="278"/>
                    <a:pt x="124" y="279"/>
                    <a:pt x="122" y="280"/>
                  </a:cubicBezTo>
                  <a:cubicBezTo>
                    <a:pt x="121" y="281"/>
                    <a:pt x="122" y="282"/>
                    <a:pt x="120" y="284"/>
                  </a:cubicBezTo>
                  <a:cubicBezTo>
                    <a:pt x="118" y="285"/>
                    <a:pt x="116" y="286"/>
                    <a:pt x="114" y="287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n>
                  <a:solidFill>
                    <a:sysClr val="windowText" lastClr="000000"/>
                  </a:solidFill>
                </a:ln>
                <a:latin typeface="+mn-lt"/>
                <a:cs typeface="+mn-cs"/>
              </a:endParaRPr>
            </a:p>
          </p:txBody>
        </p:sp>
        <p:sp>
          <p:nvSpPr>
            <p:cNvPr id="32" name="Freeform 14"/>
            <p:cNvSpPr>
              <a:spLocks noEditPoints="1"/>
            </p:cNvSpPr>
            <p:nvPr/>
          </p:nvSpPr>
          <p:spPr bwMode="auto">
            <a:xfrm>
              <a:off x="2279" y="9609"/>
              <a:ext cx="5220" cy="3967"/>
            </a:xfrm>
            <a:custGeom>
              <a:avLst/>
              <a:gdLst>
                <a:gd name="T0" fmla="*/ 48 w 502"/>
                <a:gd name="T1" fmla="*/ 356 h 370"/>
                <a:gd name="T2" fmla="*/ 21 w 502"/>
                <a:gd name="T3" fmla="*/ 316 h 370"/>
                <a:gd name="T4" fmla="*/ 3 w 502"/>
                <a:gd name="T5" fmla="*/ 246 h 370"/>
                <a:gd name="T6" fmla="*/ 10 w 502"/>
                <a:gd name="T7" fmla="*/ 216 h 370"/>
                <a:gd name="T8" fmla="*/ 44 w 502"/>
                <a:gd name="T9" fmla="*/ 182 h 370"/>
                <a:gd name="T10" fmla="*/ 62 w 502"/>
                <a:gd name="T11" fmla="*/ 151 h 370"/>
                <a:gd name="T12" fmla="*/ 96 w 502"/>
                <a:gd name="T13" fmla="*/ 137 h 370"/>
                <a:gd name="T14" fmla="*/ 104 w 502"/>
                <a:gd name="T15" fmla="*/ 144 h 370"/>
                <a:gd name="T16" fmla="*/ 132 w 502"/>
                <a:gd name="T17" fmla="*/ 143 h 370"/>
                <a:gd name="T18" fmla="*/ 151 w 502"/>
                <a:gd name="T19" fmla="*/ 149 h 370"/>
                <a:gd name="T20" fmla="*/ 174 w 502"/>
                <a:gd name="T21" fmla="*/ 155 h 370"/>
                <a:gd name="T22" fmla="*/ 195 w 502"/>
                <a:gd name="T23" fmla="*/ 158 h 370"/>
                <a:gd name="T24" fmla="*/ 202 w 502"/>
                <a:gd name="T25" fmla="*/ 168 h 370"/>
                <a:gd name="T26" fmla="*/ 215 w 502"/>
                <a:gd name="T27" fmla="*/ 172 h 370"/>
                <a:gd name="T28" fmla="*/ 233 w 502"/>
                <a:gd name="T29" fmla="*/ 155 h 370"/>
                <a:gd name="T30" fmla="*/ 245 w 502"/>
                <a:gd name="T31" fmla="*/ 139 h 370"/>
                <a:gd name="T32" fmla="*/ 258 w 502"/>
                <a:gd name="T33" fmla="*/ 127 h 370"/>
                <a:gd name="T34" fmla="*/ 275 w 502"/>
                <a:gd name="T35" fmla="*/ 121 h 370"/>
                <a:gd name="T36" fmla="*/ 284 w 502"/>
                <a:gd name="T37" fmla="*/ 106 h 370"/>
                <a:gd name="T38" fmla="*/ 301 w 502"/>
                <a:gd name="T39" fmla="*/ 92 h 370"/>
                <a:gd name="T40" fmla="*/ 310 w 502"/>
                <a:gd name="T41" fmla="*/ 74 h 370"/>
                <a:gd name="T42" fmla="*/ 323 w 502"/>
                <a:gd name="T43" fmla="*/ 58 h 370"/>
                <a:gd name="T44" fmla="*/ 341 w 502"/>
                <a:gd name="T45" fmla="*/ 44 h 370"/>
                <a:gd name="T46" fmla="*/ 364 w 502"/>
                <a:gd name="T47" fmla="*/ 52 h 370"/>
                <a:gd name="T48" fmla="*/ 382 w 502"/>
                <a:gd name="T49" fmla="*/ 45 h 370"/>
                <a:gd name="T50" fmla="*/ 455 w 502"/>
                <a:gd name="T51" fmla="*/ 23 h 370"/>
                <a:gd name="T52" fmla="*/ 496 w 502"/>
                <a:gd name="T53" fmla="*/ 79 h 370"/>
                <a:gd name="T54" fmla="*/ 492 w 502"/>
                <a:gd name="T55" fmla="*/ 100 h 370"/>
                <a:gd name="T56" fmla="*/ 476 w 502"/>
                <a:gd name="T57" fmla="*/ 109 h 370"/>
                <a:gd name="T58" fmla="*/ 455 w 502"/>
                <a:gd name="T59" fmla="*/ 115 h 370"/>
                <a:gd name="T60" fmla="*/ 443 w 502"/>
                <a:gd name="T61" fmla="*/ 119 h 370"/>
                <a:gd name="T62" fmla="*/ 425 w 502"/>
                <a:gd name="T63" fmla="*/ 123 h 370"/>
                <a:gd name="T64" fmla="*/ 409 w 502"/>
                <a:gd name="T65" fmla="*/ 125 h 370"/>
                <a:gd name="T66" fmla="*/ 394 w 502"/>
                <a:gd name="T67" fmla="*/ 138 h 370"/>
                <a:gd name="T68" fmla="*/ 386 w 502"/>
                <a:gd name="T69" fmla="*/ 148 h 370"/>
                <a:gd name="T70" fmla="*/ 390 w 502"/>
                <a:gd name="T71" fmla="*/ 162 h 370"/>
                <a:gd name="T72" fmla="*/ 382 w 502"/>
                <a:gd name="T73" fmla="*/ 174 h 370"/>
                <a:gd name="T74" fmla="*/ 368 w 502"/>
                <a:gd name="T75" fmla="*/ 187 h 370"/>
                <a:gd name="T76" fmla="*/ 356 w 502"/>
                <a:gd name="T77" fmla="*/ 195 h 370"/>
                <a:gd name="T78" fmla="*/ 340 w 502"/>
                <a:gd name="T79" fmla="*/ 197 h 370"/>
                <a:gd name="T80" fmla="*/ 323 w 502"/>
                <a:gd name="T81" fmla="*/ 200 h 370"/>
                <a:gd name="T82" fmla="*/ 316 w 502"/>
                <a:gd name="T83" fmla="*/ 207 h 370"/>
                <a:gd name="T84" fmla="*/ 308 w 502"/>
                <a:gd name="T85" fmla="*/ 216 h 370"/>
                <a:gd name="T86" fmla="*/ 289 w 502"/>
                <a:gd name="T87" fmla="*/ 228 h 370"/>
                <a:gd name="T88" fmla="*/ 278 w 502"/>
                <a:gd name="T89" fmla="*/ 238 h 370"/>
                <a:gd name="T90" fmla="*/ 258 w 502"/>
                <a:gd name="T91" fmla="*/ 238 h 370"/>
                <a:gd name="T92" fmla="*/ 246 w 502"/>
                <a:gd name="T93" fmla="*/ 241 h 370"/>
                <a:gd name="T94" fmla="*/ 245 w 502"/>
                <a:gd name="T95" fmla="*/ 263 h 370"/>
                <a:gd name="T96" fmla="*/ 233 w 502"/>
                <a:gd name="T97" fmla="*/ 271 h 370"/>
                <a:gd name="T98" fmla="*/ 224 w 502"/>
                <a:gd name="T99" fmla="*/ 271 h 370"/>
                <a:gd name="T100" fmla="*/ 202 w 502"/>
                <a:gd name="T101" fmla="*/ 268 h 370"/>
                <a:gd name="T102" fmla="*/ 175 w 502"/>
                <a:gd name="T103" fmla="*/ 265 h 370"/>
                <a:gd name="T104" fmla="*/ 162 w 502"/>
                <a:gd name="T105" fmla="*/ 269 h 370"/>
                <a:gd name="T106" fmla="*/ 141 w 502"/>
                <a:gd name="T107" fmla="*/ 269 h 370"/>
                <a:gd name="T108" fmla="*/ 125 w 502"/>
                <a:gd name="T109" fmla="*/ 269 h 370"/>
                <a:gd name="T110" fmla="*/ 122 w 502"/>
                <a:gd name="T111" fmla="*/ 275 h 370"/>
                <a:gd name="T112" fmla="*/ 143 w 502"/>
                <a:gd name="T113" fmla="*/ 300 h 370"/>
                <a:gd name="T114" fmla="*/ 139 w 502"/>
                <a:gd name="T115" fmla="*/ 321 h 370"/>
                <a:gd name="T116" fmla="*/ 143 w 502"/>
                <a:gd name="T117" fmla="*/ 341 h 370"/>
                <a:gd name="T118" fmla="*/ 162 w 502"/>
                <a:gd name="T119" fmla="*/ 365 h 370"/>
                <a:gd name="T120" fmla="*/ 96 w 502"/>
                <a:gd name="T121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2" h="370">
                  <a:moveTo>
                    <a:pt x="164" y="370"/>
                  </a:moveTo>
                  <a:cubicBezTo>
                    <a:pt x="145" y="369"/>
                    <a:pt x="104" y="368"/>
                    <a:pt x="90" y="367"/>
                  </a:cubicBezTo>
                  <a:cubicBezTo>
                    <a:pt x="74" y="365"/>
                    <a:pt x="85" y="362"/>
                    <a:pt x="78" y="360"/>
                  </a:cubicBezTo>
                  <a:cubicBezTo>
                    <a:pt x="71" y="358"/>
                    <a:pt x="55" y="359"/>
                    <a:pt x="48" y="356"/>
                  </a:cubicBezTo>
                  <a:cubicBezTo>
                    <a:pt x="41" y="352"/>
                    <a:pt x="44" y="343"/>
                    <a:pt x="41" y="340"/>
                  </a:cubicBezTo>
                  <a:cubicBezTo>
                    <a:pt x="38" y="337"/>
                    <a:pt x="37" y="345"/>
                    <a:pt x="34" y="340"/>
                  </a:cubicBezTo>
                  <a:cubicBezTo>
                    <a:pt x="32" y="336"/>
                    <a:pt x="32" y="322"/>
                    <a:pt x="29" y="317"/>
                  </a:cubicBezTo>
                  <a:cubicBezTo>
                    <a:pt x="27" y="312"/>
                    <a:pt x="22" y="322"/>
                    <a:pt x="21" y="316"/>
                  </a:cubicBezTo>
                  <a:cubicBezTo>
                    <a:pt x="21" y="310"/>
                    <a:pt x="30" y="297"/>
                    <a:pt x="26" y="288"/>
                  </a:cubicBezTo>
                  <a:cubicBezTo>
                    <a:pt x="23" y="278"/>
                    <a:pt x="7" y="273"/>
                    <a:pt x="3" y="267"/>
                  </a:cubicBezTo>
                  <a:cubicBezTo>
                    <a:pt x="0" y="261"/>
                    <a:pt x="11" y="265"/>
                    <a:pt x="11" y="260"/>
                  </a:cubicBezTo>
                  <a:cubicBezTo>
                    <a:pt x="11" y="256"/>
                    <a:pt x="1" y="251"/>
                    <a:pt x="3" y="246"/>
                  </a:cubicBezTo>
                  <a:cubicBezTo>
                    <a:pt x="5" y="240"/>
                    <a:pt x="18" y="243"/>
                    <a:pt x="20" y="237"/>
                  </a:cubicBezTo>
                  <a:cubicBezTo>
                    <a:pt x="21" y="231"/>
                    <a:pt x="11" y="227"/>
                    <a:pt x="10" y="223"/>
                  </a:cubicBezTo>
                  <a:cubicBezTo>
                    <a:pt x="9" y="220"/>
                    <a:pt x="14" y="222"/>
                    <a:pt x="14" y="220"/>
                  </a:cubicBezTo>
                  <a:cubicBezTo>
                    <a:pt x="14" y="218"/>
                    <a:pt x="6" y="220"/>
                    <a:pt x="10" y="216"/>
                  </a:cubicBezTo>
                  <a:cubicBezTo>
                    <a:pt x="14" y="211"/>
                    <a:pt x="29" y="200"/>
                    <a:pt x="34" y="197"/>
                  </a:cubicBezTo>
                  <a:cubicBezTo>
                    <a:pt x="39" y="193"/>
                    <a:pt x="40" y="194"/>
                    <a:pt x="41" y="192"/>
                  </a:cubicBezTo>
                  <a:cubicBezTo>
                    <a:pt x="43" y="191"/>
                    <a:pt x="42" y="190"/>
                    <a:pt x="42" y="188"/>
                  </a:cubicBezTo>
                  <a:cubicBezTo>
                    <a:pt x="42" y="186"/>
                    <a:pt x="44" y="186"/>
                    <a:pt x="44" y="182"/>
                  </a:cubicBezTo>
                  <a:cubicBezTo>
                    <a:pt x="44" y="178"/>
                    <a:pt x="39" y="170"/>
                    <a:pt x="41" y="166"/>
                  </a:cubicBezTo>
                  <a:cubicBezTo>
                    <a:pt x="43" y="161"/>
                    <a:pt x="50" y="163"/>
                    <a:pt x="52" y="160"/>
                  </a:cubicBezTo>
                  <a:cubicBezTo>
                    <a:pt x="55" y="157"/>
                    <a:pt x="54" y="151"/>
                    <a:pt x="56" y="148"/>
                  </a:cubicBezTo>
                  <a:cubicBezTo>
                    <a:pt x="58" y="146"/>
                    <a:pt x="59" y="153"/>
                    <a:pt x="62" y="151"/>
                  </a:cubicBezTo>
                  <a:cubicBezTo>
                    <a:pt x="65" y="149"/>
                    <a:pt x="67" y="140"/>
                    <a:pt x="72" y="137"/>
                  </a:cubicBezTo>
                  <a:cubicBezTo>
                    <a:pt x="77" y="135"/>
                    <a:pt x="84" y="138"/>
                    <a:pt x="88" y="138"/>
                  </a:cubicBezTo>
                  <a:cubicBezTo>
                    <a:pt x="92" y="138"/>
                    <a:pt x="94" y="138"/>
                    <a:pt x="95" y="137"/>
                  </a:cubicBezTo>
                  <a:cubicBezTo>
                    <a:pt x="95" y="137"/>
                    <a:pt x="96" y="137"/>
                    <a:pt x="96" y="137"/>
                  </a:cubicBezTo>
                  <a:cubicBezTo>
                    <a:pt x="96" y="137"/>
                    <a:pt x="95" y="137"/>
                    <a:pt x="95" y="137"/>
                  </a:cubicBezTo>
                  <a:cubicBezTo>
                    <a:pt x="96" y="137"/>
                    <a:pt x="97" y="137"/>
                    <a:pt x="98" y="138"/>
                  </a:cubicBezTo>
                  <a:cubicBezTo>
                    <a:pt x="100" y="140"/>
                    <a:pt x="101" y="139"/>
                    <a:pt x="102" y="140"/>
                  </a:cubicBezTo>
                  <a:cubicBezTo>
                    <a:pt x="103" y="141"/>
                    <a:pt x="102" y="143"/>
                    <a:pt x="104" y="144"/>
                  </a:cubicBezTo>
                  <a:cubicBezTo>
                    <a:pt x="106" y="145"/>
                    <a:pt x="108" y="145"/>
                    <a:pt x="111" y="145"/>
                  </a:cubicBezTo>
                  <a:cubicBezTo>
                    <a:pt x="114" y="145"/>
                    <a:pt x="117" y="145"/>
                    <a:pt x="119" y="145"/>
                  </a:cubicBezTo>
                  <a:cubicBezTo>
                    <a:pt x="122" y="145"/>
                    <a:pt x="124" y="144"/>
                    <a:pt x="126" y="144"/>
                  </a:cubicBezTo>
                  <a:cubicBezTo>
                    <a:pt x="128" y="143"/>
                    <a:pt x="130" y="143"/>
                    <a:pt x="132" y="143"/>
                  </a:cubicBezTo>
                  <a:cubicBezTo>
                    <a:pt x="134" y="142"/>
                    <a:pt x="136" y="142"/>
                    <a:pt x="138" y="143"/>
                  </a:cubicBezTo>
                  <a:cubicBezTo>
                    <a:pt x="139" y="143"/>
                    <a:pt x="141" y="143"/>
                    <a:pt x="142" y="143"/>
                  </a:cubicBezTo>
                  <a:cubicBezTo>
                    <a:pt x="144" y="144"/>
                    <a:pt x="147" y="146"/>
                    <a:pt x="148" y="146"/>
                  </a:cubicBezTo>
                  <a:cubicBezTo>
                    <a:pt x="150" y="147"/>
                    <a:pt x="150" y="148"/>
                    <a:pt x="151" y="149"/>
                  </a:cubicBezTo>
                  <a:cubicBezTo>
                    <a:pt x="153" y="149"/>
                    <a:pt x="155" y="150"/>
                    <a:pt x="157" y="150"/>
                  </a:cubicBezTo>
                  <a:cubicBezTo>
                    <a:pt x="159" y="151"/>
                    <a:pt x="162" y="152"/>
                    <a:pt x="164" y="152"/>
                  </a:cubicBezTo>
                  <a:cubicBezTo>
                    <a:pt x="166" y="153"/>
                    <a:pt x="167" y="153"/>
                    <a:pt x="169" y="153"/>
                  </a:cubicBezTo>
                  <a:cubicBezTo>
                    <a:pt x="171" y="154"/>
                    <a:pt x="173" y="152"/>
                    <a:pt x="174" y="155"/>
                  </a:cubicBezTo>
                  <a:cubicBezTo>
                    <a:pt x="176" y="157"/>
                    <a:pt x="173" y="163"/>
                    <a:pt x="176" y="164"/>
                  </a:cubicBezTo>
                  <a:cubicBezTo>
                    <a:pt x="178" y="166"/>
                    <a:pt x="180" y="162"/>
                    <a:pt x="182" y="161"/>
                  </a:cubicBezTo>
                  <a:cubicBezTo>
                    <a:pt x="184" y="160"/>
                    <a:pt x="185" y="159"/>
                    <a:pt x="187" y="158"/>
                  </a:cubicBezTo>
                  <a:cubicBezTo>
                    <a:pt x="189" y="157"/>
                    <a:pt x="193" y="158"/>
                    <a:pt x="195" y="158"/>
                  </a:cubicBezTo>
                  <a:cubicBezTo>
                    <a:pt x="197" y="157"/>
                    <a:pt x="199" y="157"/>
                    <a:pt x="201" y="158"/>
                  </a:cubicBezTo>
                  <a:cubicBezTo>
                    <a:pt x="203" y="158"/>
                    <a:pt x="206" y="160"/>
                    <a:pt x="206" y="162"/>
                  </a:cubicBezTo>
                  <a:cubicBezTo>
                    <a:pt x="207" y="163"/>
                    <a:pt x="204" y="163"/>
                    <a:pt x="203" y="164"/>
                  </a:cubicBezTo>
                  <a:cubicBezTo>
                    <a:pt x="202" y="165"/>
                    <a:pt x="202" y="166"/>
                    <a:pt x="202" y="168"/>
                  </a:cubicBezTo>
                  <a:cubicBezTo>
                    <a:pt x="202" y="169"/>
                    <a:pt x="202" y="171"/>
                    <a:pt x="203" y="173"/>
                  </a:cubicBezTo>
                  <a:cubicBezTo>
                    <a:pt x="204" y="174"/>
                    <a:pt x="205" y="174"/>
                    <a:pt x="207" y="175"/>
                  </a:cubicBezTo>
                  <a:cubicBezTo>
                    <a:pt x="208" y="175"/>
                    <a:pt x="210" y="176"/>
                    <a:pt x="211" y="176"/>
                  </a:cubicBezTo>
                  <a:cubicBezTo>
                    <a:pt x="213" y="175"/>
                    <a:pt x="214" y="173"/>
                    <a:pt x="215" y="172"/>
                  </a:cubicBezTo>
                  <a:cubicBezTo>
                    <a:pt x="216" y="170"/>
                    <a:pt x="214" y="168"/>
                    <a:pt x="218" y="168"/>
                  </a:cubicBezTo>
                  <a:cubicBezTo>
                    <a:pt x="221" y="168"/>
                    <a:pt x="230" y="173"/>
                    <a:pt x="233" y="173"/>
                  </a:cubicBezTo>
                  <a:cubicBezTo>
                    <a:pt x="237" y="174"/>
                    <a:pt x="233" y="171"/>
                    <a:pt x="233" y="168"/>
                  </a:cubicBezTo>
                  <a:cubicBezTo>
                    <a:pt x="233" y="165"/>
                    <a:pt x="232" y="158"/>
                    <a:pt x="233" y="155"/>
                  </a:cubicBezTo>
                  <a:cubicBezTo>
                    <a:pt x="234" y="152"/>
                    <a:pt x="237" y="153"/>
                    <a:pt x="238" y="152"/>
                  </a:cubicBezTo>
                  <a:cubicBezTo>
                    <a:pt x="240" y="151"/>
                    <a:pt x="240" y="151"/>
                    <a:pt x="241" y="149"/>
                  </a:cubicBezTo>
                  <a:cubicBezTo>
                    <a:pt x="242" y="148"/>
                    <a:pt x="242" y="146"/>
                    <a:pt x="243" y="144"/>
                  </a:cubicBezTo>
                  <a:cubicBezTo>
                    <a:pt x="243" y="142"/>
                    <a:pt x="244" y="140"/>
                    <a:pt x="245" y="139"/>
                  </a:cubicBezTo>
                  <a:cubicBezTo>
                    <a:pt x="246" y="138"/>
                    <a:pt x="247" y="139"/>
                    <a:pt x="249" y="139"/>
                  </a:cubicBezTo>
                  <a:cubicBezTo>
                    <a:pt x="250" y="138"/>
                    <a:pt x="252" y="138"/>
                    <a:pt x="253" y="137"/>
                  </a:cubicBezTo>
                  <a:cubicBezTo>
                    <a:pt x="254" y="135"/>
                    <a:pt x="253" y="133"/>
                    <a:pt x="253" y="131"/>
                  </a:cubicBezTo>
                  <a:cubicBezTo>
                    <a:pt x="254" y="129"/>
                    <a:pt x="256" y="128"/>
                    <a:pt x="258" y="127"/>
                  </a:cubicBezTo>
                  <a:cubicBezTo>
                    <a:pt x="259" y="126"/>
                    <a:pt x="261" y="124"/>
                    <a:pt x="263" y="124"/>
                  </a:cubicBezTo>
                  <a:cubicBezTo>
                    <a:pt x="264" y="123"/>
                    <a:pt x="265" y="122"/>
                    <a:pt x="266" y="122"/>
                  </a:cubicBezTo>
                  <a:cubicBezTo>
                    <a:pt x="268" y="122"/>
                    <a:pt x="270" y="122"/>
                    <a:pt x="271" y="122"/>
                  </a:cubicBezTo>
                  <a:cubicBezTo>
                    <a:pt x="273" y="122"/>
                    <a:pt x="274" y="122"/>
                    <a:pt x="275" y="121"/>
                  </a:cubicBezTo>
                  <a:cubicBezTo>
                    <a:pt x="277" y="120"/>
                    <a:pt x="277" y="117"/>
                    <a:pt x="278" y="116"/>
                  </a:cubicBezTo>
                  <a:cubicBezTo>
                    <a:pt x="279" y="115"/>
                    <a:pt x="281" y="115"/>
                    <a:pt x="282" y="113"/>
                  </a:cubicBezTo>
                  <a:cubicBezTo>
                    <a:pt x="283" y="112"/>
                    <a:pt x="282" y="110"/>
                    <a:pt x="282" y="109"/>
                  </a:cubicBezTo>
                  <a:cubicBezTo>
                    <a:pt x="283" y="107"/>
                    <a:pt x="284" y="107"/>
                    <a:pt x="284" y="106"/>
                  </a:cubicBezTo>
                  <a:cubicBezTo>
                    <a:pt x="285" y="105"/>
                    <a:pt x="286" y="104"/>
                    <a:pt x="287" y="103"/>
                  </a:cubicBezTo>
                  <a:cubicBezTo>
                    <a:pt x="289" y="102"/>
                    <a:pt x="290" y="102"/>
                    <a:pt x="292" y="101"/>
                  </a:cubicBezTo>
                  <a:cubicBezTo>
                    <a:pt x="293" y="100"/>
                    <a:pt x="295" y="98"/>
                    <a:pt x="297" y="97"/>
                  </a:cubicBezTo>
                  <a:cubicBezTo>
                    <a:pt x="298" y="95"/>
                    <a:pt x="300" y="93"/>
                    <a:pt x="301" y="92"/>
                  </a:cubicBezTo>
                  <a:cubicBezTo>
                    <a:pt x="303" y="91"/>
                    <a:pt x="306" y="91"/>
                    <a:pt x="307" y="90"/>
                  </a:cubicBezTo>
                  <a:cubicBezTo>
                    <a:pt x="308" y="88"/>
                    <a:pt x="308" y="85"/>
                    <a:pt x="308" y="84"/>
                  </a:cubicBezTo>
                  <a:cubicBezTo>
                    <a:pt x="309" y="82"/>
                    <a:pt x="310" y="81"/>
                    <a:pt x="310" y="79"/>
                  </a:cubicBezTo>
                  <a:cubicBezTo>
                    <a:pt x="310" y="77"/>
                    <a:pt x="310" y="76"/>
                    <a:pt x="310" y="74"/>
                  </a:cubicBezTo>
                  <a:cubicBezTo>
                    <a:pt x="311" y="72"/>
                    <a:pt x="311" y="70"/>
                    <a:pt x="312" y="68"/>
                  </a:cubicBezTo>
                  <a:cubicBezTo>
                    <a:pt x="313" y="67"/>
                    <a:pt x="315" y="65"/>
                    <a:pt x="316" y="64"/>
                  </a:cubicBezTo>
                  <a:cubicBezTo>
                    <a:pt x="318" y="63"/>
                    <a:pt x="319" y="63"/>
                    <a:pt x="320" y="62"/>
                  </a:cubicBezTo>
                  <a:cubicBezTo>
                    <a:pt x="321" y="61"/>
                    <a:pt x="322" y="59"/>
                    <a:pt x="323" y="58"/>
                  </a:cubicBezTo>
                  <a:cubicBezTo>
                    <a:pt x="324" y="57"/>
                    <a:pt x="326" y="57"/>
                    <a:pt x="327" y="56"/>
                  </a:cubicBezTo>
                  <a:cubicBezTo>
                    <a:pt x="328" y="55"/>
                    <a:pt x="330" y="54"/>
                    <a:pt x="331" y="53"/>
                  </a:cubicBezTo>
                  <a:cubicBezTo>
                    <a:pt x="333" y="52"/>
                    <a:pt x="335" y="51"/>
                    <a:pt x="337" y="49"/>
                  </a:cubicBezTo>
                  <a:cubicBezTo>
                    <a:pt x="338" y="48"/>
                    <a:pt x="340" y="47"/>
                    <a:pt x="341" y="44"/>
                  </a:cubicBezTo>
                  <a:cubicBezTo>
                    <a:pt x="341" y="44"/>
                    <a:pt x="341" y="43"/>
                    <a:pt x="341" y="43"/>
                  </a:cubicBezTo>
                  <a:cubicBezTo>
                    <a:pt x="339" y="43"/>
                    <a:pt x="349" y="43"/>
                    <a:pt x="349" y="43"/>
                  </a:cubicBezTo>
                  <a:cubicBezTo>
                    <a:pt x="352" y="43"/>
                    <a:pt x="355" y="42"/>
                    <a:pt x="357" y="44"/>
                  </a:cubicBezTo>
                  <a:cubicBezTo>
                    <a:pt x="360" y="45"/>
                    <a:pt x="362" y="50"/>
                    <a:pt x="364" y="52"/>
                  </a:cubicBezTo>
                  <a:cubicBezTo>
                    <a:pt x="366" y="54"/>
                    <a:pt x="367" y="55"/>
                    <a:pt x="368" y="56"/>
                  </a:cubicBezTo>
                  <a:cubicBezTo>
                    <a:pt x="370" y="56"/>
                    <a:pt x="371" y="55"/>
                    <a:pt x="373" y="54"/>
                  </a:cubicBezTo>
                  <a:cubicBezTo>
                    <a:pt x="374" y="53"/>
                    <a:pt x="376" y="50"/>
                    <a:pt x="378" y="49"/>
                  </a:cubicBezTo>
                  <a:cubicBezTo>
                    <a:pt x="379" y="47"/>
                    <a:pt x="382" y="48"/>
                    <a:pt x="382" y="45"/>
                  </a:cubicBezTo>
                  <a:cubicBezTo>
                    <a:pt x="383" y="43"/>
                    <a:pt x="374" y="44"/>
                    <a:pt x="380" y="37"/>
                  </a:cubicBezTo>
                  <a:cubicBezTo>
                    <a:pt x="386" y="30"/>
                    <a:pt x="407" y="11"/>
                    <a:pt x="416" y="6"/>
                  </a:cubicBezTo>
                  <a:cubicBezTo>
                    <a:pt x="425" y="0"/>
                    <a:pt x="424" y="3"/>
                    <a:pt x="430" y="6"/>
                  </a:cubicBezTo>
                  <a:cubicBezTo>
                    <a:pt x="437" y="9"/>
                    <a:pt x="448" y="20"/>
                    <a:pt x="455" y="23"/>
                  </a:cubicBezTo>
                  <a:cubicBezTo>
                    <a:pt x="463" y="26"/>
                    <a:pt x="463" y="13"/>
                    <a:pt x="471" y="21"/>
                  </a:cubicBezTo>
                  <a:cubicBezTo>
                    <a:pt x="479" y="29"/>
                    <a:pt x="493" y="57"/>
                    <a:pt x="498" y="66"/>
                  </a:cubicBezTo>
                  <a:cubicBezTo>
                    <a:pt x="502" y="75"/>
                    <a:pt x="495" y="71"/>
                    <a:pt x="495" y="73"/>
                  </a:cubicBezTo>
                  <a:cubicBezTo>
                    <a:pt x="495" y="75"/>
                    <a:pt x="496" y="77"/>
                    <a:pt x="496" y="79"/>
                  </a:cubicBezTo>
                  <a:cubicBezTo>
                    <a:pt x="495" y="81"/>
                    <a:pt x="494" y="83"/>
                    <a:pt x="492" y="85"/>
                  </a:cubicBezTo>
                  <a:cubicBezTo>
                    <a:pt x="491" y="87"/>
                    <a:pt x="487" y="87"/>
                    <a:pt x="487" y="89"/>
                  </a:cubicBezTo>
                  <a:cubicBezTo>
                    <a:pt x="487" y="91"/>
                    <a:pt x="491" y="92"/>
                    <a:pt x="492" y="94"/>
                  </a:cubicBezTo>
                  <a:cubicBezTo>
                    <a:pt x="492" y="96"/>
                    <a:pt x="493" y="98"/>
                    <a:pt x="492" y="100"/>
                  </a:cubicBezTo>
                  <a:cubicBezTo>
                    <a:pt x="491" y="102"/>
                    <a:pt x="486" y="103"/>
                    <a:pt x="486" y="106"/>
                  </a:cubicBezTo>
                  <a:cubicBezTo>
                    <a:pt x="487" y="107"/>
                    <a:pt x="487" y="107"/>
                    <a:pt x="487" y="108"/>
                  </a:cubicBezTo>
                  <a:cubicBezTo>
                    <a:pt x="485" y="108"/>
                    <a:pt x="483" y="108"/>
                    <a:pt x="481" y="109"/>
                  </a:cubicBezTo>
                  <a:cubicBezTo>
                    <a:pt x="479" y="109"/>
                    <a:pt x="477" y="109"/>
                    <a:pt x="476" y="109"/>
                  </a:cubicBezTo>
                  <a:cubicBezTo>
                    <a:pt x="474" y="110"/>
                    <a:pt x="473" y="111"/>
                    <a:pt x="472" y="111"/>
                  </a:cubicBezTo>
                  <a:cubicBezTo>
                    <a:pt x="470" y="111"/>
                    <a:pt x="469" y="111"/>
                    <a:pt x="467" y="112"/>
                  </a:cubicBezTo>
                  <a:cubicBezTo>
                    <a:pt x="465" y="112"/>
                    <a:pt x="462" y="113"/>
                    <a:pt x="460" y="113"/>
                  </a:cubicBezTo>
                  <a:cubicBezTo>
                    <a:pt x="458" y="114"/>
                    <a:pt x="456" y="114"/>
                    <a:pt x="455" y="115"/>
                  </a:cubicBezTo>
                  <a:cubicBezTo>
                    <a:pt x="457" y="113"/>
                    <a:pt x="454" y="116"/>
                    <a:pt x="453" y="116"/>
                  </a:cubicBezTo>
                  <a:cubicBezTo>
                    <a:pt x="452" y="116"/>
                    <a:pt x="451" y="116"/>
                    <a:pt x="450" y="117"/>
                  </a:cubicBezTo>
                  <a:cubicBezTo>
                    <a:pt x="449" y="117"/>
                    <a:pt x="448" y="117"/>
                    <a:pt x="447" y="118"/>
                  </a:cubicBezTo>
                  <a:cubicBezTo>
                    <a:pt x="446" y="118"/>
                    <a:pt x="444" y="118"/>
                    <a:pt x="443" y="119"/>
                  </a:cubicBezTo>
                  <a:cubicBezTo>
                    <a:pt x="441" y="119"/>
                    <a:pt x="440" y="119"/>
                    <a:pt x="438" y="120"/>
                  </a:cubicBezTo>
                  <a:cubicBezTo>
                    <a:pt x="437" y="120"/>
                    <a:pt x="436" y="121"/>
                    <a:pt x="435" y="121"/>
                  </a:cubicBezTo>
                  <a:cubicBezTo>
                    <a:pt x="433" y="122"/>
                    <a:pt x="432" y="122"/>
                    <a:pt x="430" y="122"/>
                  </a:cubicBezTo>
                  <a:cubicBezTo>
                    <a:pt x="428" y="122"/>
                    <a:pt x="426" y="122"/>
                    <a:pt x="425" y="123"/>
                  </a:cubicBezTo>
                  <a:cubicBezTo>
                    <a:pt x="423" y="123"/>
                    <a:pt x="423" y="124"/>
                    <a:pt x="421" y="124"/>
                  </a:cubicBezTo>
                  <a:cubicBezTo>
                    <a:pt x="420" y="124"/>
                    <a:pt x="418" y="125"/>
                    <a:pt x="416" y="125"/>
                  </a:cubicBezTo>
                  <a:cubicBezTo>
                    <a:pt x="415" y="125"/>
                    <a:pt x="414" y="125"/>
                    <a:pt x="413" y="125"/>
                  </a:cubicBezTo>
                  <a:cubicBezTo>
                    <a:pt x="412" y="125"/>
                    <a:pt x="410" y="125"/>
                    <a:pt x="409" y="125"/>
                  </a:cubicBezTo>
                  <a:cubicBezTo>
                    <a:pt x="407" y="126"/>
                    <a:pt x="406" y="127"/>
                    <a:pt x="405" y="128"/>
                  </a:cubicBezTo>
                  <a:cubicBezTo>
                    <a:pt x="404" y="128"/>
                    <a:pt x="404" y="129"/>
                    <a:pt x="402" y="130"/>
                  </a:cubicBezTo>
                  <a:cubicBezTo>
                    <a:pt x="401" y="131"/>
                    <a:pt x="400" y="132"/>
                    <a:pt x="399" y="134"/>
                  </a:cubicBezTo>
                  <a:cubicBezTo>
                    <a:pt x="397" y="135"/>
                    <a:pt x="395" y="137"/>
                    <a:pt x="394" y="138"/>
                  </a:cubicBezTo>
                  <a:cubicBezTo>
                    <a:pt x="393" y="139"/>
                    <a:pt x="392" y="139"/>
                    <a:pt x="391" y="139"/>
                  </a:cubicBezTo>
                  <a:cubicBezTo>
                    <a:pt x="390" y="140"/>
                    <a:pt x="389" y="141"/>
                    <a:pt x="388" y="142"/>
                  </a:cubicBezTo>
                  <a:cubicBezTo>
                    <a:pt x="387" y="143"/>
                    <a:pt x="386" y="143"/>
                    <a:pt x="385" y="144"/>
                  </a:cubicBezTo>
                  <a:cubicBezTo>
                    <a:pt x="385" y="145"/>
                    <a:pt x="386" y="147"/>
                    <a:pt x="386" y="148"/>
                  </a:cubicBezTo>
                  <a:cubicBezTo>
                    <a:pt x="387" y="150"/>
                    <a:pt x="387" y="150"/>
                    <a:pt x="388" y="151"/>
                  </a:cubicBezTo>
                  <a:cubicBezTo>
                    <a:pt x="389" y="152"/>
                    <a:pt x="389" y="153"/>
                    <a:pt x="390" y="154"/>
                  </a:cubicBezTo>
                  <a:cubicBezTo>
                    <a:pt x="390" y="155"/>
                    <a:pt x="392" y="157"/>
                    <a:pt x="392" y="159"/>
                  </a:cubicBezTo>
                  <a:cubicBezTo>
                    <a:pt x="392" y="160"/>
                    <a:pt x="391" y="161"/>
                    <a:pt x="390" y="162"/>
                  </a:cubicBezTo>
                  <a:cubicBezTo>
                    <a:pt x="389" y="163"/>
                    <a:pt x="388" y="163"/>
                    <a:pt x="387" y="164"/>
                  </a:cubicBezTo>
                  <a:cubicBezTo>
                    <a:pt x="387" y="165"/>
                    <a:pt x="387" y="165"/>
                    <a:pt x="386" y="167"/>
                  </a:cubicBezTo>
                  <a:cubicBezTo>
                    <a:pt x="386" y="168"/>
                    <a:pt x="385" y="170"/>
                    <a:pt x="385" y="171"/>
                  </a:cubicBezTo>
                  <a:cubicBezTo>
                    <a:pt x="384" y="173"/>
                    <a:pt x="383" y="173"/>
                    <a:pt x="382" y="174"/>
                  </a:cubicBezTo>
                  <a:cubicBezTo>
                    <a:pt x="382" y="176"/>
                    <a:pt x="381" y="177"/>
                    <a:pt x="379" y="178"/>
                  </a:cubicBezTo>
                  <a:cubicBezTo>
                    <a:pt x="378" y="179"/>
                    <a:pt x="376" y="180"/>
                    <a:pt x="375" y="181"/>
                  </a:cubicBezTo>
                  <a:cubicBezTo>
                    <a:pt x="373" y="182"/>
                    <a:pt x="372" y="184"/>
                    <a:pt x="371" y="185"/>
                  </a:cubicBezTo>
                  <a:cubicBezTo>
                    <a:pt x="370" y="186"/>
                    <a:pt x="369" y="186"/>
                    <a:pt x="368" y="187"/>
                  </a:cubicBezTo>
                  <a:cubicBezTo>
                    <a:pt x="367" y="188"/>
                    <a:pt x="367" y="189"/>
                    <a:pt x="366" y="190"/>
                  </a:cubicBezTo>
                  <a:cubicBezTo>
                    <a:pt x="365" y="191"/>
                    <a:pt x="365" y="192"/>
                    <a:pt x="364" y="193"/>
                  </a:cubicBezTo>
                  <a:cubicBezTo>
                    <a:pt x="363" y="193"/>
                    <a:pt x="362" y="194"/>
                    <a:pt x="361" y="195"/>
                  </a:cubicBezTo>
                  <a:cubicBezTo>
                    <a:pt x="360" y="195"/>
                    <a:pt x="358" y="195"/>
                    <a:pt x="356" y="195"/>
                  </a:cubicBezTo>
                  <a:cubicBezTo>
                    <a:pt x="355" y="195"/>
                    <a:pt x="353" y="195"/>
                    <a:pt x="351" y="195"/>
                  </a:cubicBezTo>
                  <a:cubicBezTo>
                    <a:pt x="350" y="195"/>
                    <a:pt x="349" y="195"/>
                    <a:pt x="347" y="195"/>
                  </a:cubicBezTo>
                  <a:cubicBezTo>
                    <a:pt x="346" y="196"/>
                    <a:pt x="344" y="196"/>
                    <a:pt x="343" y="196"/>
                  </a:cubicBezTo>
                  <a:cubicBezTo>
                    <a:pt x="342" y="196"/>
                    <a:pt x="341" y="197"/>
                    <a:pt x="340" y="197"/>
                  </a:cubicBezTo>
                  <a:cubicBezTo>
                    <a:pt x="338" y="198"/>
                    <a:pt x="337" y="198"/>
                    <a:pt x="336" y="198"/>
                  </a:cubicBezTo>
                  <a:cubicBezTo>
                    <a:pt x="334" y="199"/>
                    <a:pt x="333" y="199"/>
                    <a:pt x="331" y="199"/>
                  </a:cubicBezTo>
                  <a:cubicBezTo>
                    <a:pt x="330" y="200"/>
                    <a:pt x="329" y="200"/>
                    <a:pt x="327" y="200"/>
                  </a:cubicBezTo>
                  <a:cubicBezTo>
                    <a:pt x="326" y="200"/>
                    <a:pt x="324" y="200"/>
                    <a:pt x="323" y="200"/>
                  </a:cubicBezTo>
                  <a:cubicBezTo>
                    <a:pt x="322" y="200"/>
                    <a:pt x="321" y="200"/>
                    <a:pt x="319" y="200"/>
                  </a:cubicBezTo>
                  <a:cubicBezTo>
                    <a:pt x="318" y="200"/>
                    <a:pt x="316" y="199"/>
                    <a:pt x="316" y="200"/>
                  </a:cubicBezTo>
                  <a:cubicBezTo>
                    <a:pt x="315" y="201"/>
                    <a:pt x="316" y="202"/>
                    <a:pt x="316" y="203"/>
                  </a:cubicBezTo>
                  <a:cubicBezTo>
                    <a:pt x="316" y="204"/>
                    <a:pt x="316" y="205"/>
                    <a:pt x="316" y="207"/>
                  </a:cubicBezTo>
                  <a:cubicBezTo>
                    <a:pt x="316" y="208"/>
                    <a:pt x="315" y="208"/>
                    <a:pt x="314" y="209"/>
                  </a:cubicBezTo>
                  <a:cubicBezTo>
                    <a:pt x="314" y="210"/>
                    <a:pt x="314" y="211"/>
                    <a:pt x="313" y="211"/>
                  </a:cubicBezTo>
                  <a:cubicBezTo>
                    <a:pt x="312" y="212"/>
                    <a:pt x="311" y="214"/>
                    <a:pt x="310" y="215"/>
                  </a:cubicBezTo>
                  <a:cubicBezTo>
                    <a:pt x="310" y="216"/>
                    <a:pt x="309" y="216"/>
                    <a:pt x="308" y="216"/>
                  </a:cubicBezTo>
                  <a:cubicBezTo>
                    <a:pt x="307" y="217"/>
                    <a:pt x="306" y="218"/>
                    <a:pt x="304" y="219"/>
                  </a:cubicBezTo>
                  <a:cubicBezTo>
                    <a:pt x="302" y="220"/>
                    <a:pt x="300" y="221"/>
                    <a:pt x="299" y="222"/>
                  </a:cubicBezTo>
                  <a:cubicBezTo>
                    <a:pt x="297" y="223"/>
                    <a:pt x="296" y="224"/>
                    <a:pt x="295" y="224"/>
                  </a:cubicBezTo>
                  <a:cubicBezTo>
                    <a:pt x="293" y="225"/>
                    <a:pt x="291" y="227"/>
                    <a:pt x="289" y="228"/>
                  </a:cubicBezTo>
                  <a:cubicBezTo>
                    <a:pt x="288" y="229"/>
                    <a:pt x="287" y="230"/>
                    <a:pt x="285" y="231"/>
                  </a:cubicBezTo>
                  <a:cubicBezTo>
                    <a:pt x="284" y="231"/>
                    <a:pt x="283" y="232"/>
                    <a:pt x="282" y="232"/>
                  </a:cubicBezTo>
                  <a:cubicBezTo>
                    <a:pt x="281" y="233"/>
                    <a:pt x="280" y="235"/>
                    <a:pt x="280" y="236"/>
                  </a:cubicBezTo>
                  <a:cubicBezTo>
                    <a:pt x="279" y="237"/>
                    <a:pt x="278" y="237"/>
                    <a:pt x="278" y="238"/>
                  </a:cubicBezTo>
                  <a:cubicBezTo>
                    <a:pt x="277" y="238"/>
                    <a:pt x="277" y="239"/>
                    <a:pt x="275" y="239"/>
                  </a:cubicBezTo>
                  <a:cubicBezTo>
                    <a:pt x="274" y="239"/>
                    <a:pt x="273" y="239"/>
                    <a:pt x="271" y="239"/>
                  </a:cubicBezTo>
                  <a:cubicBezTo>
                    <a:pt x="269" y="239"/>
                    <a:pt x="268" y="239"/>
                    <a:pt x="266" y="239"/>
                  </a:cubicBezTo>
                  <a:cubicBezTo>
                    <a:pt x="264" y="239"/>
                    <a:pt x="260" y="238"/>
                    <a:pt x="258" y="238"/>
                  </a:cubicBezTo>
                  <a:cubicBezTo>
                    <a:pt x="257" y="238"/>
                    <a:pt x="256" y="238"/>
                    <a:pt x="255" y="238"/>
                  </a:cubicBezTo>
                  <a:cubicBezTo>
                    <a:pt x="254" y="238"/>
                    <a:pt x="253" y="238"/>
                    <a:pt x="251" y="238"/>
                  </a:cubicBezTo>
                  <a:cubicBezTo>
                    <a:pt x="250" y="238"/>
                    <a:pt x="248" y="238"/>
                    <a:pt x="247" y="239"/>
                  </a:cubicBezTo>
                  <a:cubicBezTo>
                    <a:pt x="247" y="239"/>
                    <a:pt x="246" y="239"/>
                    <a:pt x="246" y="241"/>
                  </a:cubicBezTo>
                  <a:cubicBezTo>
                    <a:pt x="245" y="242"/>
                    <a:pt x="245" y="243"/>
                    <a:pt x="245" y="245"/>
                  </a:cubicBezTo>
                  <a:cubicBezTo>
                    <a:pt x="245" y="247"/>
                    <a:pt x="245" y="248"/>
                    <a:pt x="245" y="251"/>
                  </a:cubicBezTo>
                  <a:cubicBezTo>
                    <a:pt x="245" y="253"/>
                    <a:pt x="245" y="257"/>
                    <a:pt x="245" y="259"/>
                  </a:cubicBezTo>
                  <a:cubicBezTo>
                    <a:pt x="245" y="261"/>
                    <a:pt x="245" y="262"/>
                    <a:pt x="245" y="263"/>
                  </a:cubicBezTo>
                  <a:cubicBezTo>
                    <a:pt x="245" y="264"/>
                    <a:pt x="246" y="265"/>
                    <a:pt x="244" y="266"/>
                  </a:cubicBezTo>
                  <a:cubicBezTo>
                    <a:pt x="243" y="266"/>
                    <a:pt x="239" y="266"/>
                    <a:pt x="237" y="266"/>
                  </a:cubicBezTo>
                  <a:cubicBezTo>
                    <a:pt x="236" y="267"/>
                    <a:pt x="236" y="267"/>
                    <a:pt x="235" y="268"/>
                  </a:cubicBezTo>
                  <a:cubicBezTo>
                    <a:pt x="235" y="268"/>
                    <a:pt x="234" y="269"/>
                    <a:pt x="233" y="271"/>
                  </a:cubicBezTo>
                  <a:cubicBezTo>
                    <a:pt x="232" y="272"/>
                    <a:pt x="232" y="276"/>
                    <a:pt x="231" y="277"/>
                  </a:cubicBezTo>
                  <a:cubicBezTo>
                    <a:pt x="230" y="278"/>
                    <a:pt x="229" y="275"/>
                    <a:pt x="228" y="274"/>
                  </a:cubicBezTo>
                  <a:cubicBezTo>
                    <a:pt x="228" y="274"/>
                    <a:pt x="227" y="273"/>
                    <a:pt x="226" y="272"/>
                  </a:cubicBezTo>
                  <a:cubicBezTo>
                    <a:pt x="225" y="272"/>
                    <a:pt x="225" y="271"/>
                    <a:pt x="224" y="271"/>
                  </a:cubicBezTo>
                  <a:cubicBezTo>
                    <a:pt x="222" y="270"/>
                    <a:pt x="221" y="271"/>
                    <a:pt x="219" y="271"/>
                  </a:cubicBezTo>
                  <a:cubicBezTo>
                    <a:pt x="217" y="271"/>
                    <a:pt x="215" y="271"/>
                    <a:pt x="213" y="271"/>
                  </a:cubicBezTo>
                  <a:cubicBezTo>
                    <a:pt x="211" y="270"/>
                    <a:pt x="210" y="269"/>
                    <a:pt x="208" y="268"/>
                  </a:cubicBezTo>
                  <a:cubicBezTo>
                    <a:pt x="206" y="268"/>
                    <a:pt x="204" y="268"/>
                    <a:pt x="202" y="268"/>
                  </a:cubicBezTo>
                  <a:cubicBezTo>
                    <a:pt x="200" y="267"/>
                    <a:pt x="197" y="267"/>
                    <a:pt x="194" y="267"/>
                  </a:cubicBezTo>
                  <a:cubicBezTo>
                    <a:pt x="192" y="267"/>
                    <a:pt x="190" y="267"/>
                    <a:pt x="188" y="267"/>
                  </a:cubicBezTo>
                  <a:cubicBezTo>
                    <a:pt x="186" y="267"/>
                    <a:pt x="184" y="266"/>
                    <a:pt x="182" y="266"/>
                  </a:cubicBezTo>
                  <a:cubicBezTo>
                    <a:pt x="180" y="266"/>
                    <a:pt x="177" y="266"/>
                    <a:pt x="175" y="265"/>
                  </a:cubicBezTo>
                  <a:cubicBezTo>
                    <a:pt x="173" y="265"/>
                    <a:pt x="172" y="265"/>
                    <a:pt x="171" y="265"/>
                  </a:cubicBezTo>
                  <a:cubicBezTo>
                    <a:pt x="169" y="265"/>
                    <a:pt x="169" y="265"/>
                    <a:pt x="168" y="266"/>
                  </a:cubicBezTo>
                  <a:cubicBezTo>
                    <a:pt x="167" y="266"/>
                    <a:pt x="166" y="267"/>
                    <a:pt x="165" y="267"/>
                  </a:cubicBezTo>
                  <a:cubicBezTo>
                    <a:pt x="164" y="268"/>
                    <a:pt x="163" y="269"/>
                    <a:pt x="162" y="269"/>
                  </a:cubicBezTo>
                  <a:cubicBezTo>
                    <a:pt x="161" y="270"/>
                    <a:pt x="160" y="271"/>
                    <a:pt x="158" y="271"/>
                  </a:cubicBezTo>
                  <a:cubicBezTo>
                    <a:pt x="157" y="271"/>
                    <a:pt x="155" y="271"/>
                    <a:pt x="153" y="271"/>
                  </a:cubicBezTo>
                  <a:cubicBezTo>
                    <a:pt x="151" y="271"/>
                    <a:pt x="149" y="271"/>
                    <a:pt x="147" y="270"/>
                  </a:cubicBezTo>
                  <a:cubicBezTo>
                    <a:pt x="145" y="270"/>
                    <a:pt x="143" y="269"/>
                    <a:pt x="141" y="269"/>
                  </a:cubicBezTo>
                  <a:cubicBezTo>
                    <a:pt x="139" y="269"/>
                    <a:pt x="137" y="268"/>
                    <a:pt x="136" y="268"/>
                  </a:cubicBezTo>
                  <a:cubicBezTo>
                    <a:pt x="134" y="267"/>
                    <a:pt x="133" y="267"/>
                    <a:pt x="132" y="267"/>
                  </a:cubicBezTo>
                  <a:cubicBezTo>
                    <a:pt x="130" y="267"/>
                    <a:pt x="129" y="267"/>
                    <a:pt x="128" y="268"/>
                  </a:cubicBezTo>
                  <a:cubicBezTo>
                    <a:pt x="127" y="268"/>
                    <a:pt x="126" y="268"/>
                    <a:pt x="125" y="269"/>
                  </a:cubicBezTo>
                  <a:cubicBezTo>
                    <a:pt x="124" y="269"/>
                    <a:pt x="123" y="270"/>
                    <a:pt x="122" y="270"/>
                  </a:cubicBezTo>
                  <a:cubicBezTo>
                    <a:pt x="121" y="271"/>
                    <a:pt x="120" y="271"/>
                    <a:pt x="120" y="271"/>
                  </a:cubicBezTo>
                  <a:cubicBezTo>
                    <a:pt x="120" y="272"/>
                    <a:pt x="120" y="272"/>
                    <a:pt x="120" y="273"/>
                  </a:cubicBezTo>
                  <a:cubicBezTo>
                    <a:pt x="120" y="273"/>
                    <a:pt x="121" y="274"/>
                    <a:pt x="122" y="275"/>
                  </a:cubicBezTo>
                  <a:cubicBezTo>
                    <a:pt x="123" y="276"/>
                    <a:pt x="124" y="278"/>
                    <a:pt x="126" y="280"/>
                  </a:cubicBezTo>
                  <a:cubicBezTo>
                    <a:pt x="128" y="283"/>
                    <a:pt x="134" y="289"/>
                    <a:pt x="136" y="292"/>
                  </a:cubicBezTo>
                  <a:cubicBezTo>
                    <a:pt x="138" y="295"/>
                    <a:pt x="138" y="295"/>
                    <a:pt x="140" y="297"/>
                  </a:cubicBezTo>
                  <a:cubicBezTo>
                    <a:pt x="141" y="298"/>
                    <a:pt x="142" y="299"/>
                    <a:pt x="143" y="300"/>
                  </a:cubicBezTo>
                  <a:cubicBezTo>
                    <a:pt x="144" y="301"/>
                    <a:pt x="144" y="302"/>
                    <a:pt x="145" y="303"/>
                  </a:cubicBezTo>
                  <a:cubicBezTo>
                    <a:pt x="145" y="304"/>
                    <a:pt x="145" y="305"/>
                    <a:pt x="145" y="307"/>
                  </a:cubicBezTo>
                  <a:cubicBezTo>
                    <a:pt x="144" y="309"/>
                    <a:pt x="142" y="313"/>
                    <a:pt x="141" y="315"/>
                  </a:cubicBezTo>
                  <a:cubicBezTo>
                    <a:pt x="141" y="318"/>
                    <a:pt x="140" y="320"/>
                    <a:pt x="139" y="321"/>
                  </a:cubicBezTo>
                  <a:cubicBezTo>
                    <a:pt x="139" y="323"/>
                    <a:pt x="138" y="323"/>
                    <a:pt x="138" y="325"/>
                  </a:cubicBezTo>
                  <a:cubicBezTo>
                    <a:pt x="138" y="327"/>
                    <a:pt x="139" y="330"/>
                    <a:pt x="140" y="332"/>
                  </a:cubicBezTo>
                  <a:cubicBezTo>
                    <a:pt x="140" y="334"/>
                    <a:pt x="140" y="335"/>
                    <a:pt x="141" y="337"/>
                  </a:cubicBezTo>
                  <a:cubicBezTo>
                    <a:pt x="141" y="338"/>
                    <a:pt x="142" y="340"/>
                    <a:pt x="143" y="341"/>
                  </a:cubicBezTo>
                  <a:cubicBezTo>
                    <a:pt x="144" y="343"/>
                    <a:pt x="144" y="343"/>
                    <a:pt x="146" y="345"/>
                  </a:cubicBezTo>
                  <a:cubicBezTo>
                    <a:pt x="147" y="348"/>
                    <a:pt x="150" y="352"/>
                    <a:pt x="152" y="355"/>
                  </a:cubicBezTo>
                  <a:cubicBezTo>
                    <a:pt x="154" y="357"/>
                    <a:pt x="157" y="359"/>
                    <a:pt x="159" y="361"/>
                  </a:cubicBezTo>
                  <a:cubicBezTo>
                    <a:pt x="160" y="363"/>
                    <a:pt x="161" y="363"/>
                    <a:pt x="162" y="365"/>
                  </a:cubicBezTo>
                  <a:cubicBezTo>
                    <a:pt x="163" y="366"/>
                    <a:pt x="164" y="367"/>
                    <a:pt x="165" y="368"/>
                  </a:cubicBezTo>
                  <a:cubicBezTo>
                    <a:pt x="165" y="369"/>
                    <a:pt x="165" y="369"/>
                    <a:pt x="164" y="370"/>
                  </a:cubicBezTo>
                  <a:cubicBezTo>
                    <a:pt x="164" y="370"/>
                    <a:pt x="164" y="370"/>
                    <a:pt x="164" y="370"/>
                  </a:cubicBezTo>
                  <a:close/>
                  <a:moveTo>
                    <a:pt x="96" y="137"/>
                  </a:moveTo>
                  <a:cubicBezTo>
                    <a:pt x="96" y="136"/>
                    <a:pt x="96" y="136"/>
                    <a:pt x="96" y="137"/>
                  </a:cubicBez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33" name="Freeform 15"/>
            <p:cNvSpPr>
              <a:spLocks/>
            </p:cNvSpPr>
            <p:nvPr/>
          </p:nvSpPr>
          <p:spPr bwMode="auto">
            <a:xfrm>
              <a:off x="6844" y="10701"/>
              <a:ext cx="2776" cy="1972"/>
            </a:xfrm>
            <a:custGeom>
              <a:avLst/>
              <a:gdLst>
                <a:gd name="T0" fmla="*/ 56 w 267"/>
                <a:gd name="T1" fmla="*/ 10 h 186"/>
                <a:gd name="T2" fmla="*/ 118 w 267"/>
                <a:gd name="T3" fmla="*/ 3 h 186"/>
                <a:gd name="T4" fmla="*/ 149 w 267"/>
                <a:gd name="T5" fmla="*/ 1 h 186"/>
                <a:gd name="T6" fmla="*/ 178 w 267"/>
                <a:gd name="T7" fmla="*/ 25 h 186"/>
                <a:gd name="T8" fmla="*/ 217 w 267"/>
                <a:gd name="T9" fmla="*/ 61 h 186"/>
                <a:gd name="T10" fmla="*/ 252 w 267"/>
                <a:gd name="T11" fmla="*/ 64 h 186"/>
                <a:gd name="T12" fmla="*/ 246 w 267"/>
                <a:gd name="T13" fmla="*/ 92 h 186"/>
                <a:gd name="T14" fmla="*/ 227 w 267"/>
                <a:gd name="T15" fmla="*/ 153 h 186"/>
                <a:gd name="T16" fmla="*/ 222 w 267"/>
                <a:gd name="T17" fmla="*/ 154 h 186"/>
                <a:gd name="T18" fmla="*/ 217 w 267"/>
                <a:gd name="T19" fmla="*/ 160 h 186"/>
                <a:gd name="T20" fmla="*/ 207 w 267"/>
                <a:gd name="T21" fmla="*/ 154 h 186"/>
                <a:gd name="T22" fmla="*/ 190 w 267"/>
                <a:gd name="T23" fmla="*/ 154 h 186"/>
                <a:gd name="T24" fmla="*/ 179 w 267"/>
                <a:gd name="T25" fmla="*/ 153 h 186"/>
                <a:gd name="T26" fmla="*/ 172 w 267"/>
                <a:gd name="T27" fmla="*/ 148 h 186"/>
                <a:gd name="T28" fmla="*/ 167 w 267"/>
                <a:gd name="T29" fmla="*/ 143 h 186"/>
                <a:gd name="T30" fmla="*/ 156 w 267"/>
                <a:gd name="T31" fmla="*/ 139 h 186"/>
                <a:gd name="T32" fmla="*/ 151 w 267"/>
                <a:gd name="T33" fmla="*/ 142 h 186"/>
                <a:gd name="T34" fmla="*/ 144 w 267"/>
                <a:gd name="T35" fmla="*/ 145 h 186"/>
                <a:gd name="T36" fmla="*/ 132 w 267"/>
                <a:gd name="T37" fmla="*/ 145 h 186"/>
                <a:gd name="T38" fmla="*/ 129 w 267"/>
                <a:gd name="T39" fmla="*/ 152 h 186"/>
                <a:gd name="T40" fmla="*/ 128 w 267"/>
                <a:gd name="T41" fmla="*/ 165 h 186"/>
                <a:gd name="T42" fmla="*/ 124 w 267"/>
                <a:gd name="T43" fmla="*/ 173 h 186"/>
                <a:gd name="T44" fmla="*/ 114 w 267"/>
                <a:gd name="T45" fmla="*/ 180 h 186"/>
                <a:gd name="T46" fmla="*/ 101 w 267"/>
                <a:gd name="T47" fmla="*/ 184 h 186"/>
                <a:gd name="T48" fmla="*/ 14 w 267"/>
                <a:gd name="T49" fmla="*/ 182 h 186"/>
                <a:gd name="T50" fmla="*/ 13 w 267"/>
                <a:gd name="T51" fmla="*/ 175 h 186"/>
                <a:gd name="T52" fmla="*/ 15 w 267"/>
                <a:gd name="T53" fmla="*/ 167 h 186"/>
                <a:gd name="T54" fmla="*/ 15 w 267"/>
                <a:gd name="T55" fmla="*/ 158 h 186"/>
                <a:gd name="T56" fmla="*/ 18 w 267"/>
                <a:gd name="T57" fmla="*/ 153 h 186"/>
                <a:gd name="T58" fmla="*/ 22 w 267"/>
                <a:gd name="T59" fmla="*/ 147 h 186"/>
                <a:gd name="T60" fmla="*/ 25 w 267"/>
                <a:gd name="T61" fmla="*/ 141 h 186"/>
                <a:gd name="T62" fmla="*/ 26 w 267"/>
                <a:gd name="T63" fmla="*/ 131 h 186"/>
                <a:gd name="T64" fmla="*/ 24 w 267"/>
                <a:gd name="T65" fmla="*/ 121 h 186"/>
                <a:gd name="T66" fmla="*/ 24 w 267"/>
                <a:gd name="T67" fmla="*/ 109 h 186"/>
                <a:gd name="T68" fmla="*/ 25 w 267"/>
                <a:gd name="T69" fmla="*/ 90 h 186"/>
                <a:gd name="T70" fmla="*/ 27 w 267"/>
                <a:gd name="T71" fmla="*/ 84 h 186"/>
                <a:gd name="T72" fmla="*/ 24 w 267"/>
                <a:gd name="T73" fmla="*/ 77 h 186"/>
                <a:gd name="T74" fmla="*/ 20 w 267"/>
                <a:gd name="T75" fmla="*/ 65 h 186"/>
                <a:gd name="T76" fmla="*/ 19 w 267"/>
                <a:gd name="T77" fmla="*/ 50 h 186"/>
                <a:gd name="T78" fmla="*/ 18 w 267"/>
                <a:gd name="T79" fmla="*/ 36 h 186"/>
                <a:gd name="T80" fmla="*/ 17 w 267"/>
                <a:gd name="T81" fmla="*/ 21 h 186"/>
                <a:gd name="T82" fmla="*/ 16 w 267"/>
                <a:gd name="T83" fmla="*/ 12 h 186"/>
                <a:gd name="T84" fmla="*/ 28 w 267"/>
                <a:gd name="T85" fmla="*/ 9 h 186"/>
                <a:gd name="T86" fmla="*/ 37 w 267"/>
                <a:gd name="T87" fmla="*/ 6 h 186"/>
                <a:gd name="T88" fmla="*/ 48 w 267"/>
                <a:gd name="T89" fmla="*/ 5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67" h="186">
                  <a:moveTo>
                    <a:pt x="48" y="5"/>
                  </a:moveTo>
                  <a:cubicBezTo>
                    <a:pt x="48" y="7"/>
                    <a:pt x="49" y="9"/>
                    <a:pt x="56" y="10"/>
                  </a:cubicBezTo>
                  <a:cubicBezTo>
                    <a:pt x="64" y="11"/>
                    <a:pt x="83" y="12"/>
                    <a:pt x="93" y="10"/>
                  </a:cubicBezTo>
                  <a:cubicBezTo>
                    <a:pt x="104" y="9"/>
                    <a:pt x="110" y="4"/>
                    <a:pt x="118" y="3"/>
                  </a:cubicBezTo>
                  <a:cubicBezTo>
                    <a:pt x="126" y="1"/>
                    <a:pt x="134" y="0"/>
                    <a:pt x="140" y="0"/>
                  </a:cubicBezTo>
                  <a:cubicBezTo>
                    <a:pt x="145" y="0"/>
                    <a:pt x="144" y="0"/>
                    <a:pt x="149" y="1"/>
                  </a:cubicBezTo>
                  <a:cubicBezTo>
                    <a:pt x="154" y="2"/>
                    <a:pt x="165" y="2"/>
                    <a:pt x="171" y="7"/>
                  </a:cubicBezTo>
                  <a:cubicBezTo>
                    <a:pt x="176" y="11"/>
                    <a:pt x="173" y="21"/>
                    <a:pt x="178" y="25"/>
                  </a:cubicBezTo>
                  <a:cubicBezTo>
                    <a:pt x="183" y="28"/>
                    <a:pt x="187" y="17"/>
                    <a:pt x="195" y="24"/>
                  </a:cubicBezTo>
                  <a:cubicBezTo>
                    <a:pt x="202" y="31"/>
                    <a:pt x="205" y="55"/>
                    <a:pt x="217" y="61"/>
                  </a:cubicBezTo>
                  <a:cubicBezTo>
                    <a:pt x="229" y="67"/>
                    <a:pt x="246" y="54"/>
                    <a:pt x="253" y="54"/>
                  </a:cubicBezTo>
                  <a:cubicBezTo>
                    <a:pt x="261" y="55"/>
                    <a:pt x="249" y="59"/>
                    <a:pt x="252" y="64"/>
                  </a:cubicBezTo>
                  <a:cubicBezTo>
                    <a:pt x="254" y="68"/>
                    <a:pt x="267" y="73"/>
                    <a:pt x="265" y="80"/>
                  </a:cubicBezTo>
                  <a:cubicBezTo>
                    <a:pt x="264" y="87"/>
                    <a:pt x="253" y="83"/>
                    <a:pt x="246" y="92"/>
                  </a:cubicBezTo>
                  <a:cubicBezTo>
                    <a:pt x="239" y="101"/>
                    <a:pt x="228" y="121"/>
                    <a:pt x="225" y="133"/>
                  </a:cubicBezTo>
                  <a:cubicBezTo>
                    <a:pt x="223" y="141"/>
                    <a:pt x="225" y="147"/>
                    <a:pt x="227" y="153"/>
                  </a:cubicBezTo>
                  <a:cubicBezTo>
                    <a:pt x="227" y="153"/>
                    <a:pt x="227" y="153"/>
                    <a:pt x="227" y="153"/>
                  </a:cubicBezTo>
                  <a:cubicBezTo>
                    <a:pt x="224" y="154"/>
                    <a:pt x="224" y="153"/>
                    <a:pt x="222" y="154"/>
                  </a:cubicBezTo>
                  <a:cubicBezTo>
                    <a:pt x="221" y="155"/>
                    <a:pt x="220" y="156"/>
                    <a:pt x="219" y="157"/>
                  </a:cubicBezTo>
                  <a:cubicBezTo>
                    <a:pt x="219" y="158"/>
                    <a:pt x="219" y="161"/>
                    <a:pt x="217" y="160"/>
                  </a:cubicBezTo>
                  <a:cubicBezTo>
                    <a:pt x="216" y="159"/>
                    <a:pt x="214" y="155"/>
                    <a:pt x="212" y="154"/>
                  </a:cubicBezTo>
                  <a:cubicBezTo>
                    <a:pt x="210" y="153"/>
                    <a:pt x="209" y="154"/>
                    <a:pt x="207" y="154"/>
                  </a:cubicBezTo>
                  <a:cubicBezTo>
                    <a:pt x="205" y="154"/>
                    <a:pt x="202" y="154"/>
                    <a:pt x="199" y="154"/>
                  </a:cubicBezTo>
                  <a:cubicBezTo>
                    <a:pt x="197" y="154"/>
                    <a:pt x="193" y="154"/>
                    <a:pt x="190" y="154"/>
                  </a:cubicBezTo>
                  <a:cubicBezTo>
                    <a:pt x="188" y="154"/>
                    <a:pt x="186" y="154"/>
                    <a:pt x="184" y="154"/>
                  </a:cubicBezTo>
                  <a:cubicBezTo>
                    <a:pt x="182" y="154"/>
                    <a:pt x="180" y="154"/>
                    <a:pt x="179" y="153"/>
                  </a:cubicBezTo>
                  <a:cubicBezTo>
                    <a:pt x="177" y="153"/>
                    <a:pt x="176" y="152"/>
                    <a:pt x="175" y="151"/>
                  </a:cubicBezTo>
                  <a:cubicBezTo>
                    <a:pt x="174" y="150"/>
                    <a:pt x="173" y="149"/>
                    <a:pt x="172" y="148"/>
                  </a:cubicBezTo>
                  <a:cubicBezTo>
                    <a:pt x="171" y="148"/>
                    <a:pt x="170" y="146"/>
                    <a:pt x="169" y="145"/>
                  </a:cubicBezTo>
                  <a:cubicBezTo>
                    <a:pt x="169" y="144"/>
                    <a:pt x="168" y="144"/>
                    <a:pt x="167" y="143"/>
                  </a:cubicBezTo>
                  <a:cubicBezTo>
                    <a:pt x="166" y="142"/>
                    <a:pt x="164" y="141"/>
                    <a:pt x="162" y="141"/>
                  </a:cubicBezTo>
                  <a:cubicBezTo>
                    <a:pt x="160" y="140"/>
                    <a:pt x="158" y="139"/>
                    <a:pt x="156" y="139"/>
                  </a:cubicBezTo>
                  <a:cubicBezTo>
                    <a:pt x="155" y="139"/>
                    <a:pt x="154" y="137"/>
                    <a:pt x="153" y="138"/>
                  </a:cubicBezTo>
                  <a:cubicBezTo>
                    <a:pt x="152" y="139"/>
                    <a:pt x="152" y="141"/>
                    <a:pt x="151" y="142"/>
                  </a:cubicBezTo>
                  <a:cubicBezTo>
                    <a:pt x="151" y="143"/>
                    <a:pt x="152" y="144"/>
                    <a:pt x="150" y="145"/>
                  </a:cubicBezTo>
                  <a:cubicBezTo>
                    <a:pt x="149" y="146"/>
                    <a:pt x="146" y="145"/>
                    <a:pt x="144" y="145"/>
                  </a:cubicBezTo>
                  <a:cubicBezTo>
                    <a:pt x="142" y="145"/>
                    <a:pt x="140" y="145"/>
                    <a:pt x="138" y="145"/>
                  </a:cubicBezTo>
                  <a:cubicBezTo>
                    <a:pt x="136" y="145"/>
                    <a:pt x="134" y="145"/>
                    <a:pt x="132" y="145"/>
                  </a:cubicBezTo>
                  <a:cubicBezTo>
                    <a:pt x="131" y="145"/>
                    <a:pt x="129" y="143"/>
                    <a:pt x="128" y="145"/>
                  </a:cubicBezTo>
                  <a:cubicBezTo>
                    <a:pt x="127" y="147"/>
                    <a:pt x="129" y="150"/>
                    <a:pt x="129" y="152"/>
                  </a:cubicBezTo>
                  <a:cubicBezTo>
                    <a:pt x="129" y="155"/>
                    <a:pt x="128" y="157"/>
                    <a:pt x="127" y="159"/>
                  </a:cubicBezTo>
                  <a:cubicBezTo>
                    <a:pt x="127" y="161"/>
                    <a:pt x="128" y="163"/>
                    <a:pt x="128" y="165"/>
                  </a:cubicBezTo>
                  <a:cubicBezTo>
                    <a:pt x="128" y="167"/>
                    <a:pt x="128" y="168"/>
                    <a:pt x="128" y="170"/>
                  </a:cubicBezTo>
                  <a:cubicBezTo>
                    <a:pt x="127" y="172"/>
                    <a:pt x="126" y="172"/>
                    <a:pt x="124" y="173"/>
                  </a:cubicBezTo>
                  <a:cubicBezTo>
                    <a:pt x="123" y="175"/>
                    <a:pt x="121" y="176"/>
                    <a:pt x="119" y="178"/>
                  </a:cubicBezTo>
                  <a:cubicBezTo>
                    <a:pt x="117" y="179"/>
                    <a:pt x="116" y="179"/>
                    <a:pt x="114" y="180"/>
                  </a:cubicBezTo>
                  <a:cubicBezTo>
                    <a:pt x="112" y="181"/>
                    <a:pt x="108" y="184"/>
                    <a:pt x="106" y="185"/>
                  </a:cubicBezTo>
                  <a:cubicBezTo>
                    <a:pt x="104" y="186"/>
                    <a:pt x="103" y="184"/>
                    <a:pt x="101" y="184"/>
                  </a:cubicBezTo>
                  <a:cubicBezTo>
                    <a:pt x="99" y="184"/>
                    <a:pt x="106" y="184"/>
                    <a:pt x="92" y="184"/>
                  </a:cubicBezTo>
                  <a:cubicBezTo>
                    <a:pt x="77" y="184"/>
                    <a:pt x="27" y="183"/>
                    <a:pt x="14" y="182"/>
                  </a:cubicBezTo>
                  <a:cubicBezTo>
                    <a:pt x="0" y="182"/>
                    <a:pt x="14" y="180"/>
                    <a:pt x="14" y="179"/>
                  </a:cubicBezTo>
                  <a:cubicBezTo>
                    <a:pt x="14" y="177"/>
                    <a:pt x="13" y="176"/>
                    <a:pt x="13" y="175"/>
                  </a:cubicBezTo>
                  <a:cubicBezTo>
                    <a:pt x="13" y="174"/>
                    <a:pt x="12" y="172"/>
                    <a:pt x="13" y="171"/>
                  </a:cubicBezTo>
                  <a:cubicBezTo>
                    <a:pt x="13" y="169"/>
                    <a:pt x="14" y="168"/>
                    <a:pt x="15" y="167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5" y="162"/>
                    <a:pt x="15" y="160"/>
                    <a:pt x="15" y="158"/>
                  </a:cubicBezTo>
                  <a:cubicBezTo>
                    <a:pt x="15" y="157"/>
                    <a:pt x="16" y="156"/>
                    <a:pt x="17" y="155"/>
                  </a:cubicBezTo>
                  <a:cubicBezTo>
                    <a:pt x="17" y="154"/>
                    <a:pt x="18" y="154"/>
                    <a:pt x="18" y="153"/>
                  </a:cubicBezTo>
                  <a:cubicBezTo>
                    <a:pt x="19" y="152"/>
                    <a:pt x="20" y="151"/>
                    <a:pt x="21" y="150"/>
                  </a:cubicBezTo>
                  <a:cubicBezTo>
                    <a:pt x="22" y="149"/>
                    <a:pt x="22" y="148"/>
                    <a:pt x="22" y="147"/>
                  </a:cubicBezTo>
                  <a:cubicBezTo>
                    <a:pt x="22" y="146"/>
                    <a:pt x="22" y="144"/>
                    <a:pt x="22" y="143"/>
                  </a:cubicBezTo>
                  <a:cubicBezTo>
                    <a:pt x="23" y="142"/>
                    <a:pt x="25" y="142"/>
                    <a:pt x="25" y="141"/>
                  </a:cubicBezTo>
                  <a:cubicBezTo>
                    <a:pt x="26" y="140"/>
                    <a:pt x="25" y="138"/>
                    <a:pt x="26" y="136"/>
                  </a:cubicBezTo>
                  <a:cubicBezTo>
                    <a:pt x="26" y="134"/>
                    <a:pt x="26" y="132"/>
                    <a:pt x="26" y="131"/>
                  </a:cubicBezTo>
                  <a:cubicBezTo>
                    <a:pt x="26" y="129"/>
                    <a:pt x="26" y="127"/>
                    <a:pt x="26" y="125"/>
                  </a:cubicBezTo>
                  <a:cubicBezTo>
                    <a:pt x="26" y="124"/>
                    <a:pt x="25" y="123"/>
                    <a:pt x="24" y="121"/>
                  </a:cubicBezTo>
                  <a:cubicBezTo>
                    <a:pt x="24" y="120"/>
                    <a:pt x="25" y="118"/>
                    <a:pt x="25" y="116"/>
                  </a:cubicBezTo>
                  <a:cubicBezTo>
                    <a:pt x="25" y="114"/>
                    <a:pt x="25" y="112"/>
                    <a:pt x="24" y="109"/>
                  </a:cubicBezTo>
                  <a:cubicBezTo>
                    <a:pt x="24" y="107"/>
                    <a:pt x="24" y="104"/>
                    <a:pt x="24" y="100"/>
                  </a:cubicBezTo>
                  <a:cubicBezTo>
                    <a:pt x="25" y="97"/>
                    <a:pt x="25" y="92"/>
                    <a:pt x="25" y="90"/>
                  </a:cubicBezTo>
                  <a:cubicBezTo>
                    <a:pt x="25" y="88"/>
                    <a:pt x="26" y="87"/>
                    <a:pt x="26" y="86"/>
                  </a:cubicBezTo>
                  <a:cubicBezTo>
                    <a:pt x="26" y="85"/>
                    <a:pt x="27" y="85"/>
                    <a:pt x="27" y="84"/>
                  </a:cubicBezTo>
                  <a:cubicBezTo>
                    <a:pt x="27" y="82"/>
                    <a:pt x="27" y="81"/>
                    <a:pt x="27" y="79"/>
                  </a:cubicBezTo>
                  <a:cubicBezTo>
                    <a:pt x="26" y="78"/>
                    <a:pt x="25" y="78"/>
                    <a:pt x="24" y="77"/>
                  </a:cubicBezTo>
                  <a:cubicBezTo>
                    <a:pt x="23" y="76"/>
                    <a:pt x="21" y="77"/>
                    <a:pt x="20" y="74"/>
                  </a:cubicBezTo>
                  <a:cubicBezTo>
                    <a:pt x="19" y="72"/>
                    <a:pt x="20" y="68"/>
                    <a:pt x="20" y="65"/>
                  </a:cubicBezTo>
                  <a:cubicBezTo>
                    <a:pt x="20" y="62"/>
                    <a:pt x="19" y="59"/>
                    <a:pt x="19" y="56"/>
                  </a:cubicBezTo>
                  <a:cubicBezTo>
                    <a:pt x="19" y="54"/>
                    <a:pt x="19" y="52"/>
                    <a:pt x="19" y="50"/>
                  </a:cubicBezTo>
                  <a:cubicBezTo>
                    <a:pt x="19" y="47"/>
                    <a:pt x="18" y="45"/>
                    <a:pt x="18" y="43"/>
                  </a:cubicBezTo>
                  <a:cubicBezTo>
                    <a:pt x="18" y="41"/>
                    <a:pt x="18" y="38"/>
                    <a:pt x="18" y="36"/>
                  </a:cubicBezTo>
                  <a:cubicBezTo>
                    <a:pt x="18" y="33"/>
                    <a:pt x="18" y="30"/>
                    <a:pt x="18" y="28"/>
                  </a:cubicBezTo>
                  <a:cubicBezTo>
                    <a:pt x="18" y="25"/>
                    <a:pt x="17" y="23"/>
                    <a:pt x="17" y="21"/>
                  </a:cubicBezTo>
                  <a:cubicBezTo>
                    <a:pt x="17" y="19"/>
                    <a:pt x="17" y="17"/>
                    <a:pt x="17" y="16"/>
                  </a:cubicBezTo>
                  <a:cubicBezTo>
                    <a:pt x="16" y="14"/>
                    <a:pt x="15" y="13"/>
                    <a:pt x="16" y="12"/>
                  </a:cubicBezTo>
                  <a:cubicBezTo>
                    <a:pt x="17" y="11"/>
                    <a:pt x="19" y="11"/>
                    <a:pt x="21" y="10"/>
                  </a:cubicBezTo>
                  <a:cubicBezTo>
                    <a:pt x="23" y="10"/>
                    <a:pt x="26" y="9"/>
                    <a:pt x="28" y="9"/>
                  </a:cubicBezTo>
                  <a:cubicBezTo>
                    <a:pt x="30" y="8"/>
                    <a:pt x="31" y="8"/>
                    <a:pt x="33" y="8"/>
                  </a:cubicBezTo>
                  <a:cubicBezTo>
                    <a:pt x="34" y="8"/>
                    <a:pt x="35" y="7"/>
                    <a:pt x="37" y="6"/>
                  </a:cubicBezTo>
                  <a:cubicBezTo>
                    <a:pt x="38" y="6"/>
                    <a:pt x="40" y="6"/>
                    <a:pt x="42" y="6"/>
                  </a:cubicBezTo>
                  <a:cubicBezTo>
                    <a:pt x="44" y="5"/>
                    <a:pt x="46" y="5"/>
                    <a:pt x="48" y="5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34" name="Freeform 16"/>
            <p:cNvSpPr>
              <a:spLocks/>
            </p:cNvSpPr>
            <p:nvPr/>
          </p:nvSpPr>
          <p:spPr bwMode="auto">
            <a:xfrm>
              <a:off x="3267" y="9734"/>
              <a:ext cx="2568" cy="1740"/>
            </a:xfrm>
            <a:custGeom>
              <a:avLst/>
              <a:gdLst>
                <a:gd name="T0" fmla="*/ 2 w 247"/>
                <a:gd name="T1" fmla="*/ 124 h 164"/>
                <a:gd name="T2" fmla="*/ 7 w 247"/>
                <a:gd name="T3" fmla="*/ 110 h 164"/>
                <a:gd name="T4" fmla="*/ 5 w 247"/>
                <a:gd name="T5" fmla="*/ 71 h 164"/>
                <a:gd name="T6" fmla="*/ 17 w 247"/>
                <a:gd name="T7" fmla="*/ 57 h 164"/>
                <a:gd name="T8" fmla="*/ 17 w 247"/>
                <a:gd name="T9" fmla="*/ 41 h 164"/>
                <a:gd name="T10" fmla="*/ 30 w 247"/>
                <a:gd name="T11" fmla="*/ 33 h 164"/>
                <a:gd name="T12" fmla="*/ 26 w 247"/>
                <a:gd name="T13" fmla="*/ 22 h 164"/>
                <a:gd name="T14" fmla="*/ 31 w 247"/>
                <a:gd name="T15" fmla="*/ 9 h 164"/>
                <a:gd name="T16" fmla="*/ 44 w 247"/>
                <a:gd name="T17" fmla="*/ 5 h 164"/>
                <a:gd name="T18" fmla="*/ 58 w 247"/>
                <a:gd name="T19" fmla="*/ 8 h 164"/>
                <a:gd name="T20" fmla="*/ 72 w 247"/>
                <a:gd name="T21" fmla="*/ 18 h 164"/>
                <a:gd name="T22" fmla="*/ 81 w 247"/>
                <a:gd name="T23" fmla="*/ 10 h 164"/>
                <a:gd name="T24" fmla="*/ 98 w 247"/>
                <a:gd name="T25" fmla="*/ 14 h 164"/>
                <a:gd name="T26" fmla="*/ 113 w 247"/>
                <a:gd name="T27" fmla="*/ 12 h 164"/>
                <a:gd name="T28" fmla="*/ 121 w 247"/>
                <a:gd name="T29" fmla="*/ 14 h 164"/>
                <a:gd name="T30" fmla="*/ 133 w 247"/>
                <a:gd name="T31" fmla="*/ 8 h 164"/>
                <a:gd name="T32" fmla="*/ 137 w 247"/>
                <a:gd name="T33" fmla="*/ 20 h 164"/>
                <a:gd name="T34" fmla="*/ 147 w 247"/>
                <a:gd name="T35" fmla="*/ 30 h 164"/>
                <a:gd name="T36" fmla="*/ 161 w 247"/>
                <a:gd name="T37" fmla="*/ 27 h 164"/>
                <a:gd name="T38" fmla="*/ 187 w 247"/>
                <a:gd name="T39" fmla="*/ 25 h 164"/>
                <a:gd name="T40" fmla="*/ 202 w 247"/>
                <a:gd name="T41" fmla="*/ 20 h 164"/>
                <a:gd name="T42" fmla="*/ 213 w 247"/>
                <a:gd name="T43" fmla="*/ 18 h 164"/>
                <a:gd name="T44" fmla="*/ 224 w 247"/>
                <a:gd name="T45" fmla="*/ 23 h 164"/>
                <a:gd name="T46" fmla="*/ 228 w 247"/>
                <a:gd name="T47" fmla="*/ 35 h 164"/>
                <a:gd name="T48" fmla="*/ 240 w 247"/>
                <a:gd name="T49" fmla="*/ 33 h 164"/>
                <a:gd name="T50" fmla="*/ 247 w 247"/>
                <a:gd name="T51" fmla="*/ 31 h 164"/>
                <a:gd name="T52" fmla="*/ 243 w 247"/>
                <a:gd name="T53" fmla="*/ 37 h 164"/>
                <a:gd name="T54" fmla="*/ 233 w 247"/>
                <a:gd name="T55" fmla="*/ 44 h 164"/>
                <a:gd name="T56" fmla="*/ 226 w 247"/>
                <a:gd name="T57" fmla="*/ 50 h 164"/>
                <a:gd name="T58" fmla="*/ 218 w 247"/>
                <a:gd name="T59" fmla="*/ 56 h 164"/>
                <a:gd name="T60" fmla="*/ 216 w 247"/>
                <a:gd name="T61" fmla="*/ 67 h 164"/>
                <a:gd name="T62" fmla="*/ 213 w 247"/>
                <a:gd name="T63" fmla="*/ 78 h 164"/>
                <a:gd name="T64" fmla="*/ 203 w 247"/>
                <a:gd name="T65" fmla="*/ 85 h 164"/>
                <a:gd name="T66" fmla="*/ 193 w 247"/>
                <a:gd name="T67" fmla="*/ 91 h 164"/>
                <a:gd name="T68" fmla="*/ 188 w 247"/>
                <a:gd name="T69" fmla="*/ 97 h 164"/>
                <a:gd name="T70" fmla="*/ 184 w 247"/>
                <a:gd name="T71" fmla="*/ 104 h 164"/>
                <a:gd name="T72" fmla="*/ 177 w 247"/>
                <a:gd name="T73" fmla="*/ 110 h 164"/>
                <a:gd name="T74" fmla="*/ 169 w 247"/>
                <a:gd name="T75" fmla="*/ 112 h 164"/>
                <a:gd name="T76" fmla="*/ 159 w 247"/>
                <a:gd name="T77" fmla="*/ 119 h 164"/>
                <a:gd name="T78" fmla="*/ 155 w 247"/>
                <a:gd name="T79" fmla="*/ 127 h 164"/>
                <a:gd name="T80" fmla="*/ 149 w 247"/>
                <a:gd name="T81" fmla="*/ 132 h 164"/>
                <a:gd name="T82" fmla="*/ 144 w 247"/>
                <a:gd name="T83" fmla="*/ 140 h 164"/>
                <a:gd name="T84" fmla="*/ 139 w 247"/>
                <a:gd name="T85" fmla="*/ 156 h 164"/>
                <a:gd name="T86" fmla="*/ 124 w 247"/>
                <a:gd name="T87" fmla="*/ 156 h 164"/>
                <a:gd name="T88" fmla="*/ 117 w 247"/>
                <a:gd name="T89" fmla="*/ 164 h 164"/>
                <a:gd name="T90" fmla="*/ 109 w 247"/>
                <a:gd name="T91" fmla="*/ 161 h 164"/>
                <a:gd name="T92" fmla="*/ 109 w 247"/>
                <a:gd name="T93" fmla="*/ 152 h 164"/>
                <a:gd name="T94" fmla="*/ 107 w 247"/>
                <a:gd name="T95" fmla="*/ 146 h 164"/>
                <a:gd name="T96" fmla="*/ 93 w 247"/>
                <a:gd name="T97" fmla="*/ 146 h 164"/>
                <a:gd name="T98" fmla="*/ 82 w 247"/>
                <a:gd name="T99" fmla="*/ 152 h 164"/>
                <a:gd name="T100" fmla="*/ 75 w 247"/>
                <a:gd name="T101" fmla="*/ 141 h 164"/>
                <a:gd name="T102" fmla="*/ 63 w 247"/>
                <a:gd name="T103" fmla="*/ 138 h 164"/>
                <a:gd name="T104" fmla="*/ 54 w 247"/>
                <a:gd name="T105" fmla="*/ 134 h 164"/>
                <a:gd name="T106" fmla="*/ 44 w 247"/>
                <a:gd name="T107" fmla="*/ 131 h 164"/>
                <a:gd name="T108" fmla="*/ 32 w 247"/>
                <a:gd name="T109" fmla="*/ 132 h 164"/>
                <a:gd name="T110" fmla="*/ 17 w 247"/>
                <a:gd name="T111" fmla="*/ 133 h 164"/>
                <a:gd name="T112" fmla="*/ 8 w 247"/>
                <a:gd name="T113" fmla="*/ 128 h 164"/>
                <a:gd name="T114" fmla="*/ 1 w 247"/>
                <a:gd name="T115" fmla="*/ 125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47" h="164">
                  <a:moveTo>
                    <a:pt x="1" y="125"/>
                  </a:moveTo>
                  <a:cubicBezTo>
                    <a:pt x="2" y="125"/>
                    <a:pt x="2" y="124"/>
                    <a:pt x="2" y="124"/>
                  </a:cubicBezTo>
                  <a:cubicBezTo>
                    <a:pt x="4" y="121"/>
                    <a:pt x="0" y="116"/>
                    <a:pt x="1" y="113"/>
                  </a:cubicBezTo>
                  <a:cubicBezTo>
                    <a:pt x="2" y="111"/>
                    <a:pt x="6" y="116"/>
                    <a:pt x="7" y="110"/>
                  </a:cubicBezTo>
                  <a:cubicBezTo>
                    <a:pt x="9" y="103"/>
                    <a:pt x="12" y="84"/>
                    <a:pt x="12" y="77"/>
                  </a:cubicBezTo>
                  <a:cubicBezTo>
                    <a:pt x="11" y="70"/>
                    <a:pt x="4" y="74"/>
                    <a:pt x="5" y="71"/>
                  </a:cubicBezTo>
                  <a:cubicBezTo>
                    <a:pt x="6" y="68"/>
                    <a:pt x="12" y="71"/>
                    <a:pt x="14" y="69"/>
                  </a:cubicBezTo>
                  <a:cubicBezTo>
                    <a:pt x="17" y="66"/>
                    <a:pt x="17" y="60"/>
                    <a:pt x="17" y="57"/>
                  </a:cubicBezTo>
                  <a:cubicBezTo>
                    <a:pt x="16" y="53"/>
                    <a:pt x="12" y="53"/>
                    <a:pt x="12" y="50"/>
                  </a:cubicBezTo>
                  <a:cubicBezTo>
                    <a:pt x="12" y="47"/>
                    <a:pt x="15" y="43"/>
                    <a:pt x="17" y="41"/>
                  </a:cubicBezTo>
                  <a:cubicBezTo>
                    <a:pt x="19" y="39"/>
                    <a:pt x="21" y="38"/>
                    <a:pt x="23" y="37"/>
                  </a:cubicBezTo>
                  <a:cubicBezTo>
                    <a:pt x="25" y="35"/>
                    <a:pt x="28" y="36"/>
                    <a:pt x="30" y="33"/>
                  </a:cubicBezTo>
                  <a:cubicBezTo>
                    <a:pt x="31" y="31"/>
                    <a:pt x="31" y="28"/>
                    <a:pt x="30" y="26"/>
                  </a:cubicBezTo>
                  <a:cubicBezTo>
                    <a:pt x="29" y="24"/>
                    <a:pt x="25" y="24"/>
                    <a:pt x="26" y="22"/>
                  </a:cubicBezTo>
                  <a:cubicBezTo>
                    <a:pt x="26" y="20"/>
                    <a:pt x="30" y="20"/>
                    <a:pt x="31" y="18"/>
                  </a:cubicBezTo>
                  <a:cubicBezTo>
                    <a:pt x="32" y="15"/>
                    <a:pt x="31" y="12"/>
                    <a:pt x="31" y="9"/>
                  </a:cubicBezTo>
                  <a:cubicBezTo>
                    <a:pt x="31" y="7"/>
                    <a:pt x="28" y="3"/>
                    <a:pt x="32" y="2"/>
                  </a:cubicBezTo>
                  <a:cubicBezTo>
                    <a:pt x="35" y="0"/>
                    <a:pt x="41" y="3"/>
                    <a:pt x="44" y="5"/>
                  </a:cubicBezTo>
                  <a:cubicBezTo>
                    <a:pt x="47" y="6"/>
                    <a:pt x="46" y="10"/>
                    <a:pt x="49" y="10"/>
                  </a:cubicBezTo>
                  <a:cubicBezTo>
                    <a:pt x="52" y="11"/>
                    <a:pt x="55" y="8"/>
                    <a:pt x="58" y="8"/>
                  </a:cubicBezTo>
                  <a:cubicBezTo>
                    <a:pt x="61" y="7"/>
                    <a:pt x="64" y="7"/>
                    <a:pt x="66" y="9"/>
                  </a:cubicBezTo>
                  <a:cubicBezTo>
                    <a:pt x="68" y="11"/>
                    <a:pt x="69" y="17"/>
                    <a:pt x="72" y="18"/>
                  </a:cubicBezTo>
                  <a:cubicBezTo>
                    <a:pt x="75" y="19"/>
                    <a:pt x="76" y="16"/>
                    <a:pt x="78" y="14"/>
                  </a:cubicBezTo>
                  <a:cubicBezTo>
                    <a:pt x="80" y="13"/>
                    <a:pt x="79" y="11"/>
                    <a:pt x="81" y="10"/>
                  </a:cubicBezTo>
                  <a:cubicBezTo>
                    <a:pt x="84" y="9"/>
                    <a:pt x="86" y="10"/>
                    <a:pt x="89" y="11"/>
                  </a:cubicBezTo>
                  <a:cubicBezTo>
                    <a:pt x="92" y="12"/>
                    <a:pt x="95" y="14"/>
                    <a:pt x="98" y="14"/>
                  </a:cubicBezTo>
                  <a:cubicBezTo>
                    <a:pt x="101" y="14"/>
                    <a:pt x="105" y="11"/>
                    <a:pt x="107" y="11"/>
                  </a:cubicBezTo>
                  <a:cubicBezTo>
                    <a:pt x="110" y="11"/>
                    <a:pt x="112" y="10"/>
                    <a:pt x="113" y="12"/>
                  </a:cubicBezTo>
                  <a:cubicBezTo>
                    <a:pt x="115" y="13"/>
                    <a:pt x="112" y="17"/>
                    <a:pt x="114" y="18"/>
                  </a:cubicBezTo>
                  <a:cubicBezTo>
                    <a:pt x="117" y="18"/>
                    <a:pt x="119" y="15"/>
                    <a:pt x="121" y="14"/>
                  </a:cubicBezTo>
                  <a:cubicBezTo>
                    <a:pt x="123" y="12"/>
                    <a:pt x="126" y="12"/>
                    <a:pt x="128" y="11"/>
                  </a:cubicBezTo>
                  <a:cubicBezTo>
                    <a:pt x="130" y="10"/>
                    <a:pt x="131" y="7"/>
                    <a:pt x="133" y="8"/>
                  </a:cubicBezTo>
                  <a:cubicBezTo>
                    <a:pt x="136" y="8"/>
                    <a:pt x="140" y="11"/>
                    <a:pt x="141" y="14"/>
                  </a:cubicBezTo>
                  <a:cubicBezTo>
                    <a:pt x="142" y="16"/>
                    <a:pt x="137" y="17"/>
                    <a:pt x="137" y="20"/>
                  </a:cubicBezTo>
                  <a:cubicBezTo>
                    <a:pt x="137" y="22"/>
                    <a:pt x="139" y="25"/>
                    <a:pt x="141" y="26"/>
                  </a:cubicBezTo>
                  <a:cubicBezTo>
                    <a:pt x="143" y="28"/>
                    <a:pt x="144" y="30"/>
                    <a:pt x="147" y="30"/>
                  </a:cubicBezTo>
                  <a:cubicBezTo>
                    <a:pt x="150" y="29"/>
                    <a:pt x="153" y="24"/>
                    <a:pt x="156" y="24"/>
                  </a:cubicBezTo>
                  <a:cubicBezTo>
                    <a:pt x="158" y="23"/>
                    <a:pt x="157" y="26"/>
                    <a:pt x="161" y="27"/>
                  </a:cubicBezTo>
                  <a:cubicBezTo>
                    <a:pt x="165" y="28"/>
                    <a:pt x="173" y="29"/>
                    <a:pt x="178" y="29"/>
                  </a:cubicBezTo>
                  <a:cubicBezTo>
                    <a:pt x="183" y="29"/>
                    <a:pt x="185" y="26"/>
                    <a:pt x="187" y="25"/>
                  </a:cubicBezTo>
                  <a:cubicBezTo>
                    <a:pt x="190" y="23"/>
                    <a:pt x="191" y="20"/>
                    <a:pt x="193" y="20"/>
                  </a:cubicBezTo>
                  <a:cubicBezTo>
                    <a:pt x="196" y="19"/>
                    <a:pt x="200" y="21"/>
                    <a:pt x="202" y="20"/>
                  </a:cubicBezTo>
                  <a:cubicBezTo>
                    <a:pt x="205" y="20"/>
                    <a:pt x="205" y="16"/>
                    <a:pt x="207" y="15"/>
                  </a:cubicBezTo>
                  <a:cubicBezTo>
                    <a:pt x="209" y="15"/>
                    <a:pt x="211" y="17"/>
                    <a:pt x="213" y="18"/>
                  </a:cubicBezTo>
                  <a:cubicBezTo>
                    <a:pt x="216" y="18"/>
                    <a:pt x="219" y="18"/>
                    <a:pt x="221" y="19"/>
                  </a:cubicBezTo>
                  <a:cubicBezTo>
                    <a:pt x="223" y="20"/>
                    <a:pt x="223" y="21"/>
                    <a:pt x="224" y="23"/>
                  </a:cubicBezTo>
                  <a:cubicBezTo>
                    <a:pt x="224" y="25"/>
                    <a:pt x="222" y="27"/>
                    <a:pt x="223" y="29"/>
                  </a:cubicBezTo>
                  <a:cubicBezTo>
                    <a:pt x="224" y="31"/>
                    <a:pt x="226" y="34"/>
                    <a:pt x="228" y="35"/>
                  </a:cubicBezTo>
                  <a:cubicBezTo>
                    <a:pt x="230" y="36"/>
                    <a:pt x="232" y="34"/>
                    <a:pt x="234" y="33"/>
                  </a:cubicBezTo>
                  <a:cubicBezTo>
                    <a:pt x="236" y="33"/>
                    <a:pt x="238" y="34"/>
                    <a:pt x="240" y="33"/>
                  </a:cubicBezTo>
                  <a:cubicBezTo>
                    <a:pt x="242" y="33"/>
                    <a:pt x="243" y="31"/>
                    <a:pt x="246" y="31"/>
                  </a:cubicBezTo>
                  <a:cubicBezTo>
                    <a:pt x="246" y="31"/>
                    <a:pt x="247" y="31"/>
                    <a:pt x="247" y="31"/>
                  </a:cubicBezTo>
                  <a:cubicBezTo>
                    <a:pt x="247" y="31"/>
                    <a:pt x="247" y="32"/>
                    <a:pt x="247" y="32"/>
                  </a:cubicBezTo>
                  <a:cubicBezTo>
                    <a:pt x="246" y="35"/>
                    <a:pt x="244" y="36"/>
                    <a:pt x="243" y="37"/>
                  </a:cubicBezTo>
                  <a:cubicBezTo>
                    <a:pt x="241" y="39"/>
                    <a:pt x="239" y="40"/>
                    <a:pt x="237" y="41"/>
                  </a:cubicBezTo>
                  <a:cubicBezTo>
                    <a:pt x="236" y="42"/>
                    <a:pt x="234" y="43"/>
                    <a:pt x="233" y="44"/>
                  </a:cubicBezTo>
                  <a:cubicBezTo>
                    <a:pt x="232" y="45"/>
                    <a:pt x="230" y="45"/>
                    <a:pt x="229" y="46"/>
                  </a:cubicBezTo>
                  <a:cubicBezTo>
                    <a:pt x="228" y="47"/>
                    <a:pt x="227" y="49"/>
                    <a:pt x="226" y="50"/>
                  </a:cubicBezTo>
                  <a:cubicBezTo>
                    <a:pt x="225" y="51"/>
                    <a:pt x="224" y="51"/>
                    <a:pt x="222" y="52"/>
                  </a:cubicBezTo>
                  <a:cubicBezTo>
                    <a:pt x="221" y="53"/>
                    <a:pt x="219" y="55"/>
                    <a:pt x="218" y="56"/>
                  </a:cubicBezTo>
                  <a:cubicBezTo>
                    <a:pt x="217" y="58"/>
                    <a:pt x="217" y="60"/>
                    <a:pt x="216" y="62"/>
                  </a:cubicBezTo>
                  <a:cubicBezTo>
                    <a:pt x="216" y="64"/>
                    <a:pt x="216" y="65"/>
                    <a:pt x="216" y="67"/>
                  </a:cubicBezTo>
                  <a:cubicBezTo>
                    <a:pt x="216" y="69"/>
                    <a:pt x="215" y="70"/>
                    <a:pt x="214" y="72"/>
                  </a:cubicBezTo>
                  <a:cubicBezTo>
                    <a:pt x="214" y="73"/>
                    <a:pt x="214" y="76"/>
                    <a:pt x="213" y="78"/>
                  </a:cubicBezTo>
                  <a:cubicBezTo>
                    <a:pt x="212" y="79"/>
                    <a:pt x="209" y="79"/>
                    <a:pt x="207" y="80"/>
                  </a:cubicBezTo>
                  <a:cubicBezTo>
                    <a:pt x="206" y="81"/>
                    <a:pt x="204" y="83"/>
                    <a:pt x="203" y="85"/>
                  </a:cubicBezTo>
                  <a:cubicBezTo>
                    <a:pt x="201" y="86"/>
                    <a:pt x="199" y="88"/>
                    <a:pt x="198" y="89"/>
                  </a:cubicBezTo>
                  <a:cubicBezTo>
                    <a:pt x="196" y="90"/>
                    <a:pt x="195" y="90"/>
                    <a:pt x="193" y="91"/>
                  </a:cubicBezTo>
                  <a:cubicBezTo>
                    <a:pt x="192" y="92"/>
                    <a:pt x="191" y="93"/>
                    <a:pt x="190" y="94"/>
                  </a:cubicBezTo>
                  <a:cubicBezTo>
                    <a:pt x="190" y="95"/>
                    <a:pt x="189" y="95"/>
                    <a:pt x="188" y="97"/>
                  </a:cubicBezTo>
                  <a:cubicBezTo>
                    <a:pt x="188" y="98"/>
                    <a:pt x="189" y="100"/>
                    <a:pt x="188" y="101"/>
                  </a:cubicBezTo>
                  <a:cubicBezTo>
                    <a:pt x="187" y="103"/>
                    <a:pt x="185" y="103"/>
                    <a:pt x="184" y="104"/>
                  </a:cubicBezTo>
                  <a:cubicBezTo>
                    <a:pt x="183" y="105"/>
                    <a:pt x="183" y="108"/>
                    <a:pt x="181" y="109"/>
                  </a:cubicBezTo>
                  <a:cubicBezTo>
                    <a:pt x="180" y="110"/>
                    <a:pt x="179" y="110"/>
                    <a:pt x="177" y="110"/>
                  </a:cubicBezTo>
                  <a:cubicBezTo>
                    <a:pt x="176" y="110"/>
                    <a:pt x="174" y="110"/>
                    <a:pt x="172" y="110"/>
                  </a:cubicBezTo>
                  <a:cubicBezTo>
                    <a:pt x="171" y="110"/>
                    <a:pt x="170" y="111"/>
                    <a:pt x="169" y="112"/>
                  </a:cubicBezTo>
                  <a:cubicBezTo>
                    <a:pt x="167" y="112"/>
                    <a:pt x="165" y="114"/>
                    <a:pt x="164" y="115"/>
                  </a:cubicBezTo>
                  <a:cubicBezTo>
                    <a:pt x="162" y="116"/>
                    <a:pt x="160" y="117"/>
                    <a:pt x="159" y="119"/>
                  </a:cubicBezTo>
                  <a:cubicBezTo>
                    <a:pt x="159" y="121"/>
                    <a:pt x="160" y="123"/>
                    <a:pt x="159" y="125"/>
                  </a:cubicBezTo>
                  <a:cubicBezTo>
                    <a:pt x="158" y="126"/>
                    <a:pt x="156" y="126"/>
                    <a:pt x="155" y="127"/>
                  </a:cubicBezTo>
                  <a:cubicBezTo>
                    <a:pt x="153" y="127"/>
                    <a:pt x="152" y="126"/>
                    <a:pt x="151" y="127"/>
                  </a:cubicBezTo>
                  <a:cubicBezTo>
                    <a:pt x="150" y="128"/>
                    <a:pt x="149" y="130"/>
                    <a:pt x="149" y="132"/>
                  </a:cubicBezTo>
                  <a:cubicBezTo>
                    <a:pt x="148" y="134"/>
                    <a:pt x="148" y="136"/>
                    <a:pt x="147" y="137"/>
                  </a:cubicBezTo>
                  <a:cubicBezTo>
                    <a:pt x="146" y="139"/>
                    <a:pt x="146" y="139"/>
                    <a:pt x="144" y="140"/>
                  </a:cubicBezTo>
                  <a:cubicBezTo>
                    <a:pt x="143" y="141"/>
                    <a:pt x="140" y="140"/>
                    <a:pt x="139" y="143"/>
                  </a:cubicBezTo>
                  <a:cubicBezTo>
                    <a:pt x="138" y="146"/>
                    <a:pt x="139" y="153"/>
                    <a:pt x="139" y="156"/>
                  </a:cubicBezTo>
                  <a:cubicBezTo>
                    <a:pt x="139" y="159"/>
                    <a:pt x="143" y="162"/>
                    <a:pt x="139" y="161"/>
                  </a:cubicBezTo>
                  <a:cubicBezTo>
                    <a:pt x="136" y="161"/>
                    <a:pt x="127" y="156"/>
                    <a:pt x="124" y="156"/>
                  </a:cubicBezTo>
                  <a:cubicBezTo>
                    <a:pt x="120" y="156"/>
                    <a:pt x="122" y="158"/>
                    <a:pt x="121" y="160"/>
                  </a:cubicBezTo>
                  <a:cubicBezTo>
                    <a:pt x="120" y="161"/>
                    <a:pt x="119" y="163"/>
                    <a:pt x="117" y="164"/>
                  </a:cubicBezTo>
                  <a:cubicBezTo>
                    <a:pt x="116" y="164"/>
                    <a:pt x="114" y="163"/>
                    <a:pt x="113" y="163"/>
                  </a:cubicBezTo>
                  <a:cubicBezTo>
                    <a:pt x="111" y="162"/>
                    <a:pt x="110" y="162"/>
                    <a:pt x="109" y="161"/>
                  </a:cubicBezTo>
                  <a:cubicBezTo>
                    <a:pt x="108" y="159"/>
                    <a:pt x="108" y="157"/>
                    <a:pt x="108" y="156"/>
                  </a:cubicBezTo>
                  <a:cubicBezTo>
                    <a:pt x="108" y="154"/>
                    <a:pt x="108" y="153"/>
                    <a:pt x="109" y="152"/>
                  </a:cubicBezTo>
                  <a:cubicBezTo>
                    <a:pt x="110" y="151"/>
                    <a:pt x="113" y="151"/>
                    <a:pt x="112" y="150"/>
                  </a:cubicBezTo>
                  <a:cubicBezTo>
                    <a:pt x="112" y="148"/>
                    <a:pt x="109" y="146"/>
                    <a:pt x="107" y="146"/>
                  </a:cubicBezTo>
                  <a:cubicBezTo>
                    <a:pt x="105" y="145"/>
                    <a:pt x="103" y="145"/>
                    <a:pt x="101" y="146"/>
                  </a:cubicBezTo>
                  <a:cubicBezTo>
                    <a:pt x="99" y="146"/>
                    <a:pt x="95" y="145"/>
                    <a:pt x="93" y="146"/>
                  </a:cubicBezTo>
                  <a:cubicBezTo>
                    <a:pt x="91" y="147"/>
                    <a:pt x="90" y="148"/>
                    <a:pt x="88" y="149"/>
                  </a:cubicBezTo>
                  <a:cubicBezTo>
                    <a:pt x="86" y="150"/>
                    <a:pt x="84" y="154"/>
                    <a:pt x="82" y="152"/>
                  </a:cubicBezTo>
                  <a:cubicBezTo>
                    <a:pt x="79" y="151"/>
                    <a:pt x="82" y="145"/>
                    <a:pt x="80" y="143"/>
                  </a:cubicBezTo>
                  <a:cubicBezTo>
                    <a:pt x="79" y="140"/>
                    <a:pt x="77" y="142"/>
                    <a:pt x="75" y="141"/>
                  </a:cubicBezTo>
                  <a:cubicBezTo>
                    <a:pt x="73" y="141"/>
                    <a:pt x="72" y="141"/>
                    <a:pt x="70" y="140"/>
                  </a:cubicBezTo>
                  <a:cubicBezTo>
                    <a:pt x="68" y="140"/>
                    <a:pt x="65" y="139"/>
                    <a:pt x="63" y="138"/>
                  </a:cubicBezTo>
                  <a:cubicBezTo>
                    <a:pt x="61" y="138"/>
                    <a:pt x="59" y="137"/>
                    <a:pt x="57" y="137"/>
                  </a:cubicBezTo>
                  <a:cubicBezTo>
                    <a:pt x="56" y="136"/>
                    <a:pt x="56" y="135"/>
                    <a:pt x="54" y="134"/>
                  </a:cubicBezTo>
                  <a:cubicBezTo>
                    <a:pt x="53" y="134"/>
                    <a:pt x="50" y="132"/>
                    <a:pt x="48" y="131"/>
                  </a:cubicBezTo>
                  <a:cubicBezTo>
                    <a:pt x="47" y="131"/>
                    <a:pt x="45" y="131"/>
                    <a:pt x="44" y="131"/>
                  </a:cubicBezTo>
                  <a:cubicBezTo>
                    <a:pt x="42" y="130"/>
                    <a:pt x="40" y="130"/>
                    <a:pt x="38" y="131"/>
                  </a:cubicBezTo>
                  <a:cubicBezTo>
                    <a:pt x="36" y="131"/>
                    <a:pt x="34" y="131"/>
                    <a:pt x="32" y="132"/>
                  </a:cubicBezTo>
                  <a:cubicBezTo>
                    <a:pt x="30" y="132"/>
                    <a:pt x="28" y="133"/>
                    <a:pt x="25" y="133"/>
                  </a:cubicBezTo>
                  <a:cubicBezTo>
                    <a:pt x="23" y="133"/>
                    <a:pt x="20" y="133"/>
                    <a:pt x="17" y="133"/>
                  </a:cubicBezTo>
                  <a:cubicBezTo>
                    <a:pt x="14" y="133"/>
                    <a:pt x="12" y="133"/>
                    <a:pt x="10" y="132"/>
                  </a:cubicBezTo>
                  <a:cubicBezTo>
                    <a:pt x="8" y="131"/>
                    <a:pt x="9" y="129"/>
                    <a:pt x="8" y="128"/>
                  </a:cubicBezTo>
                  <a:cubicBezTo>
                    <a:pt x="7" y="127"/>
                    <a:pt x="6" y="128"/>
                    <a:pt x="4" y="126"/>
                  </a:cubicBezTo>
                  <a:cubicBezTo>
                    <a:pt x="3" y="125"/>
                    <a:pt x="2" y="125"/>
                    <a:pt x="1" y="125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35" name="Freeform 17"/>
            <p:cNvSpPr>
              <a:spLocks/>
            </p:cNvSpPr>
            <p:nvPr/>
          </p:nvSpPr>
          <p:spPr bwMode="auto">
            <a:xfrm>
              <a:off x="6638" y="14215"/>
              <a:ext cx="686" cy="848"/>
            </a:xfrm>
            <a:custGeom>
              <a:avLst/>
              <a:gdLst>
                <a:gd name="T0" fmla="*/ 27 w 66"/>
                <a:gd name="T1" fmla="*/ 78 h 80"/>
                <a:gd name="T2" fmla="*/ 19 w 66"/>
                <a:gd name="T3" fmla="*/ 74 h 80"/>
                <a:gd name="T4" fmla="*/ 13 w 66"/>
                <a:gd name="T5" fmla="*/ 77 h 80"/>
                <a:gd name="T6" fmla="*/ 6 w 66"/>
                <a:gd name="T7" fmla="*/ 73 h 80"/>
                <a:gd name="T8" fmla="*/ 10 w 66"/>
                <a:gd name="T9" fmla="*/ 69 h 80"/>
                <a:gd name="T10" fmla="*/ 10 w 66"/>
                <a:gd name="T11" fmla="*/ 63 h 80"/>
                <a:gd name="T12" fmla="*/ 16 w 66"/>
                <a:gd name="T13" fmla="*/ 63 h 80"/>
                <a:gd name="T14" fmla="*/ 17 w 66"/>
                <a:gd name="T15" fmla="*/ 57 h 80"/>
                <a:gd name="T16" fmla="*/ 12 w 66"/>
                <a:gd name="T17" fmla="*/ 54 h 80"/>
                <a:gd name="T18" fmla="*/ 14 w 66"/>
                <a:gd name="T19" fmla="*/ 50 h 80"/>
                <a:gd name="T20" fmla="*/ 7 w 66"/>
                <a:gd name="T21" fmla="*/ 47 h 80"/>
                <a:gd name="T22" fmla="*/ 7 w 66"/>
                <a:gd name="T23" fmla="*/ 41 h 80"/>
                <a:gd name="T24" fmla="*/ 12 w 66"/>
                <a:gd name="T25" fmla="*/ 38 h 80"/>
                <a:gd name="T26" fmla="*/ 4 w 66"/>
                <a:gd name="T27" fmla="*/ 38 h 80"/>
                <a:gd name="T28" fmla="*/ 6 w 66"/>
                <a:gd name="T29" fmla="*/ 28 h 80"/>
                <a:gd name="T30" fmla="*/ 0 w 66"/>
                <a:gd name="T31" fmla="*/ 26 h 80"/>
                <a:gd name="T32" fmla="*/ 5 w 66"/>
                <a:gd name="T33" fmla="*/ 19 h 80"/>
                <a:gd name="T34" fmla="*/ 2 w 66"/>
                <a:gd name="T35" fmla="*/ 12 h 80"/>
                <a:gd name="T36" fmla="*/ 10 w 66"/>
                <a:gd name="T37" fmla="*/ 8 h 80"/>
                <a:gd name="T38" fmla="*/ 6 w 66"/>
                <a:gd name="T39" fmla="*/ 1 h 80"/>
                <a:gd name="T40" fmla="*/ 6 w 66"/>
                <a:gd name="T41" fmla="*/ 1 h 80"/>
                <a:gd name="T42" fmla="*/ 10 w 66"/>
                <a:gd name="T43" fmla="*/ 0 h 80"/>
                <a:gd name="T44" fmla="*/ 15 w 66"/>
                <a:gd name="T45" fmla="*/ 0 h 80"/>
                <a:gd name="T46" fmla="*/ 18 w 66"/>
                <a:gd name="T47" fmla="*/ 2 h 80"/>
                <a:gd name="T48" fmla="*/ 22 w 66"/>
                <a:gd name="T49" fmla="*/ 7 h 80"/>
                <a:gd name="T50" fmla="*/ 25 w 66"/>
                <a:gd name="T51" fmla="*/ 7 h 80"/>
                <a:gd name="T52" fmla="*/ 28 w 66"/>
                <a:gd name="T53" fmla="*/ 5 h 80"/>
                <a:gd name="T54" fmla="*/ 31 w 66"/>
                <a:gd name="T55" fmla="*/ 2 h 80"/>
                <a:gd name="T56" fmla="*/ 35 w 66"/>
                <a:gd name="T57" fmla="*/ 3 h 80"/>
                <a:gd name="T58" fmla="*/ 39 w 66"/>
                <a:gd name="T59" fmla="*/ 7 h 80"/>
                <a:gd name="T60" fmla="*/ 43 w 66"/>
                <a:gd name="T61" fmla="*/ 9 h 80"/>
                <a:gd name="T62" fmla="*/ 47 w 66"/>
                <a:gd name="T63" fmla="*/ 11 h 80"/>
                <a:gd name="T64" fmla="*/ 55 w 66"/>
                <a:gd name="T65" fmla="*/ 11 h 80"/>
                <a:gd name="T66" fmla="*/ 59 w 66"/>
                <a:gd name="T67" fmla="*/ 9 h 80"/>
                <a:gd name="T68" fmla="*/ 63 w 66"/>
                <a:gd name="T69" fmla="*/ 9 h 80"/>
                <a:gd name="T70" fmla="*/ 64 w 66"/>
                <a:gd name="T71" fmla="*/ 11 h 80"/>
                <a:gd name="T72" fmla="*/ 66 w 66"/>
                <a:gd name="T73" fmla="*/ 16 h 80"/>
                <a:gd name="T74" fmla="*/ 66 w 66"/>
                <a:gd name="T75" fmla="*/ 23 h 80"/>
                <a:gd name="T76" fmla="*/ 65 w 66"/>
                <a:gd name="T77" fmla="*/ 28 h 80"/>
                <a:gd name="T78" fmla="*/ 64 w 66"/>
                <a:gd name="T79" fmla="*/ 33 h 80"/>
                <a:gd name="T80" fmla="*/ 65 w 66"/>
                <a:gd name="T81" fmla="*/ 38 h 80"/>
                <a:gd name="T82" fmla="*/ 65 w 66"/>
                <a:gd name="T83" fmla="*/ 44 h 80"/>
                <a:gd name="T84" fmla="*/ 65 w 66"/>
                <a:gd name="T85" fmla="*/ 45 h 80"/>
                <a:gd name="T86" fmla="*/ 61 w 66"/>
                <a:gd name="T87" fmla="*/ 42 h 80"/>
                <a:gd name="T88" fmla="*/ 55 w 66"/>
                <a:gd name="T89" fmla="*/ 45 h 80"/>
                <a:gd name="T90" fmla="*/ 47 w 66"/>
                <a:gd name="T91" fmla="*/ 45 h 80"/>
                <a:gd name="T92" fmla="*/ 40 w 66"/>
                <a:gd name="T93" fmla="*/ 56 h 80"/>
                <a:gd name="T94" fmla="*/ 35 w 66"/>
                <a:gd name="T95" fmla="*/ 66 h 80"/>
                <a:gd name="T96" fmla="*/ 27 w 66"/>
                <a:gd name="T97" fmla="*/ 7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6" h="80">
                  <a:moveTo>
                    <a:pt x="27" y="78"/>
                  </a:moveTo>
                  <a:cubicBezTo>
                    <a:pt x="23" y="80"/>
                    <a:pt x="22" y="74"/>
                    <a:pt x="19" y="74"/>
                  </a:cubicBezTo>
                  <a:cubicBezTo>
                    <a:pt x="16" y="74"/>
                    <a:pt x="16" y="77"/>
                    <a:pt x="13" y="77"/>
                  </a:cubicBezTo>
                  <a:cubicBezTo>
                    <a:pt x="11" y="77"/>
                    <a:pt x="7" y="75"/>
                    <a:pt x="6" y="73"/>
                  </a:cubicBezTo>
                  <a:cubicBezTo>
                    <a:pt x="5" y="71"/>
                    <a:pt x="9" y="70"/>
                    <a:pt x="10" y="69"/>
                  </a:cubicBezTo>
                  <a:cubicBezTo>
                    <a:pt x="10" y="67"/>
                    <a:pt x="9" y="64"/>
                    <a:pt x="10" y="63"/>
                  </a:cubicBezTo>
                  <a:cubicBezTo>
                    <a:pt x="12" y="61"/>
                    <a:pt x="15" y="64"/>
                    <a:pt x="16" y="63"/>
                  </a:cubicBezTo>
                  <a:cubicBezTo>
                    <a:pt x="18" y="61"/>
                    <a:pt x="18" y="58"/>
                    <a:pt x="17" y="57"/>
                  </a:cubicBezTo>
                  <a:cubicBezTo>
                    <a:pt x="16" y="55"/>
                    <a:pt x="13" y="56"/>
                    <a:pt x="12" y="54"/>
                  </a:cubicBezTo>
                  <a:cubicBezTo>
                    <a:pt x="11" y="52"/>
                    <a:pt x="15" y="51"/>
                    <a:pt x="14" y="50"/>
                  </a:cubicBezTo>
                  <a:cubicBezTo>
                    <a:pt x="13" y="48"/>
                    <a:pt x="8" y="49"/>
                    <a:pt x="7" y="47"/>
                  </a:cubicBezTo>
                  <a:cubicBezTo>
                    <a:pt x="6" y="45"/>
                    <a:pt x="6" y="43"/>
                    <a:pt x="7" y="41"/>
                  </a:cubicBezTo>
                  <a:cubicBezTo>
                    <a:pt x="8" y="39"/>
                    <a:pt x="14" y="39"/>
                    <a:pt x="12" y="38"/>
                  </a:cubicBezTo>
                  <a:cubicBezTo>
                    <a:pt x="10" y="36"/>
                    <a:pt x="5" y="40"/>
                    <a:pt x="4" y="38"/>
                  </a:cubicBezTo>
                  <a:cubicBezTo>
                    <a:pt x="2" y="35"/>
                    <a:pt x="7" y="31"/>
                    <a:pt x="6" y="28"/>
                  </a:cubicBezTo>
                  <a:cubicBezTo>
                    <a:pt x="5" y="26"/>
                    <a:pt x="0" y="28"/>
                    <a:pt x="0" y="26"/>
                  </a:cubicBezTo>
                  <a:cubicBezTo>
                    <a:pt x="0" y="23"/>
                    <a:pt x="5" y="21"/>
                    <a:pt x="5" y="19"/>
                  </a:cubicBezTo>
                  <a:cubicBezTo>
                    <a:pt x="6" y="16"/>
                    <a:pt x="1" y="14"/>
                    <a:pt x="2" y="12"/>
                  </a:cubicBezTo>
                  <a:cubicBezTo>
                    <a:pt x="3" y="9"/>
                    <a:pt x="10" y="12"/>
                    <a:pt x="10" y="8"/>
                  </a:cubicBezTo>
                  <a:cubicBezTo>
                    <a:pt x="9" y="6"/>
                    <a:pt x="8" y="3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9" y="0"/>
                    <a:pt x="10" y="0"/>
                  </a:cubicBezTo>
                  <a:cubicBezTo>
                    <a:pt x="12" y="0"/>
                    <a:pt x="13" y="0"/>
                    <a:pt x="15" y="0"/>
                  </a:cubicBezTo>
                  <a:cubicBezTo>
                    <a:pt x="16" y="0"/>
                    <a:pt x="17" y="1"/>
                    <a:pt x="18" y="2"/>
                  </a:cubicBezTo>
                  <a:cubicBezTo>
                    <a:pt x="19" y="3"/>
                    <a:pt x="21" y="6"/>
                    <a:pt x="22" y="7"/>
                  </a:cubicBezTo>
                  <a:cubicBezTo>
                    <a:pt x="24" y="7"/>
                    <a:pt x="24" y="7"/>
                    <a:pt x="25" y="7"/>
                  </a:cubicBezTo>
                  <a:cubicBezTo>
                    <a:pt x="26" y="6"/>
                    <a:pt x="27" y="6"/>
                    <a:pt x="28" y="5"/>
                  </a:cubicBezTo>
                  <a:cubicBezTo>
                    <a:pt x="29" y="4"/>
                    <a:pt x="30" y="2"/>
                    <a:pt x="31" y="2"/>
                  </a:cubicBezTo>
                  <a:cubicBezTo>
                    <a:pt x="33" y="2"/>
                    <a:pt x="34" y="2"/>
                    <a:pt x="35" y="3"/>
                  </a:cubicBezTo>
                  <a:cubicBezTo>
                    <a:pt x="37" y="4"/>
                    <a:pt x="37" y="6"/>
                    <a:pt x="39" y="7"/>
                  </a:cubicBezTo>
                  <a:cubicBezTo>
                    <a:pt x="40" y="8"/>
                    <a:pt x="42" y="8"/>
                    <a:pt x="43" y="9"/>
                  </a:cubicBezTo>
                  <a:cubicBezTo>
                    <a:pt x="45" y="9"/>
                    <a:pt x="45" y="11"/>
                    <a:pt x="47" y="11"/>
                  </a:cubicBezTo>
                  <a:cubicBezTo>
                    <a:pt x="50" y="11"/>
                    <a:pt x="53" y="11"/>
                    <a:pt x="55" y="11"/>
                  </a:cubicBezTo>
                  <a:cubicBezTo>
                    <a:pt x="57" y="10"/>
                    <a:pt x="57" y="9"/>
                    <a:pt x="59" y="9"/>
                  </a:cubicBezTo>
                  <a:cubicBezTo>
                    <a:pt x="60" y="9"/>
                    <a:pt x="62" y="9"/>
                    <a:pt x="63" y="9"/>
                  </a:cubicBezTo>
                  <a:cubicBezTo>
                    <a:pt x="64" y="9"/>
                    <a:pt x="64" y="11"/>
                    <a:pt x="64" y="11"/>
                  </a:cubicBezTo>
                  <a:cubicBezTo>
                    <a:pt x="65" y="11"/>
                    <a:pt x="65" y="15"/>
                    <a:pt x="66" y="16"/>
                  </a:cubicBezTo>
                  <a:cubicBezTo>
                    <a:pt x="66" y="18"/>
                    <a:pt x="66" y="22"/>
                    <a:pt x="66" y="23"/>
                  </a:cubicBezTo>
                  <a:cubicBezTo>
                    <a:pt x="66" y="24"/>
                    <a:pt x="66" y="27"/>
                    <a:pt x="65" y="28"/>
                  </a:cubicBezTo>
                  <a:cubicBezTo>
                    <a:pt x="65" y="30"/>
                    <a:pt x="64" y="31"/>
                    <a:pt x="64" y="33"/>
                  </a:cubicBezTo>
                  <a:cubicBezTo>
                    <a:pt x="64" y="35"/>
                    <a:pt x="65" y="36"/>
                    <a:pt x="65" y="38"/>
                  </a:cubicBezTo>
                  <a:cubicBezTo>
                    <a:pt x="65" y="40"/>
                    <a:pt x="65" y="41"/>
                    <a:pt x="65" y="44"/>
                  </a:cubicBezTo>
                  <a:cubicBezTo>
                    <a:pt x="65" y="44"/>
                    <a:pt x="65" y="44"/>
                    <a:pt x="65" y="45"/>
                  </a:cubicBezTo>
                  <a:cubicBezTo>
                    <a:pt x="64" y="43"/>
                    <a:pt x="62" y="42"/>
                    <a:pt x="61" y="42"/>
                  </a:cubicBezTo>
                  <a:cubicBezTo>
                    <a:pt x="58" y="41"/>
                    <a:pt x="58" y="45"/>
                    <a:pt x="55" y="45"/>
                  </a:cubicBezTo>
                  <a:cubicBezTo>
                    <a:pt x="53" y="46"/>
                    <a:pt x="50" y="44"/>
                    <a:pt x="47" y="45"/>
                  </a:cubicBezTo>
                  <a:cubicBezTo>
                    <a:pt x="45" y="47"/>
                    <a:pt x="42" y="52"/>
                    <a:pt x="40" y="56"/>
                  </a:cubicBezTo>
                  <a:cubicBezTo>
                    <a:pt x="38" y="59"/>
                    <a:pt x="38" y="62"/>
                    <a:pt x="35" y="66"/>
                  </a:cubicBezTo>
                  <a:cubicBezTo>
                    <a:pt x="33" y="70"/>
                    <a:pt x="30" y="76"/>
                    <a:pt x="27" y="78"/>
                  </a:cubicBezTo>
                  <a:close/>
                </a:path>
              </a:pathLst>
            </a:custGeom>
            <a:solidFill>
              <a:srgbClr val="00B050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36" name="Freeform 18"/>
            <p:cNvSpPr>
              <a:spLocks noEditPoints="1"/>
            </p:cNvSpPr>
            <p:nvPr/>
          </p:nvSpPr>
          <p:spPr bwMode="auto">
            <a:xfrm>
              <a:off x="7279" y="13415"/>
              <a:ext cx="1104" cy="1400"/>
            </a:xfrm>
            <a:custGeom>
              <a:avLst/>
              <a:gdLst>
                <a:gd name="T0" fmla="*/ 106 w 106"/>
                <a:gd name="T1" fmla="*/ 65 h 132"/>
                <a:gd name="T2" fmla="*/ 106 w 106"/>
                <a:gd name="T3" fmla="*/ 65 h 132"/>
                <a:gd name="T4" fmla="*/ 102 w 106"/>
                <a:gd name="T5" fmla="*/ 72 h 132"/>
                <a:gd name="T6" fmla="*/ 98 w 106"/>
                <a:gd name="T7" fmla="*/ 77 h 132"/>
                <a:gd name="T8" fmla="*/ 89 w 106"/>
                <a:gd name="T9" fmla="*/ 81 h 132"/>
                <a:gd name="T10" fmla="*/ 88 w 106"/>
                <a:gd name="T11" fmla="*/ 91 h 132"/>
                <a:gd name="T12" fmla="*/ 75 w 106"/>
                <a:gd name="T13" fmla="*/ 96 h 132"/>
                <a:gd name="T14" fmla="*/ 73 w 106"/>
                <a:gd name="T15" fmla="*/ 106 h 132"/>
                <a:gd name="T16" fmla="*/ 62 w 106"/>
                <a:gd name="T17" fmla="*/ 108 h 132"/>
                <a:gd name="T18" fmla="*/ 48 w 106"/>
                <a:gd name="T19" fmla="*/ 108 h 132"/>
                <a:gd name="T20" fmla="*/ 43 w 106"/>
                <a:gd name="T21" fmla="*/ 120 h 132"/>
                <a:gd name="T22" fmla="*/ 10 w 106"/>
                <a:gd name="T23" fmla="*/ 126 h 132"/>
                <a:gd name="T24" fmla="*/ 4 w 106"/>
                <a:gd name="T25" fmla="*/ 126 h 132"/>
                <a:gd name="T26" fmla="*/ 4 w 106"/>
                <a:gd name="T27" fmla="*/ 119 h 132"/>
                <a:gd name="T28" fmla="*/ 4 w 106"/>
                <a:gd name="T29" fmla="*/ 109 h 132"/>
                <a:gd name="T30" fmla="*/ 5 w 106"/>
                <a:gd name="T31" fmla="*/ 97 h 132"/>
                <a:gd name="T32" fmla="*/ 2 w 106"/>
                <a:gd name="T33" fmla="*/ 90 h 132"/>
                <a:gd name="T34" fmla="*/ 1 w 106"/>
                <a:gd name="T35" fmla="*/ 89 h 132"/>
                <a:gd name="T36" fmla="*/ 5 w 106"/>
                <a:gd name="T37" fmla="*/ 82 h 132"/>
                <a:gd name="T38" fmla="*/ 10 w 106"/>
                <a:gd name="T39" fmla="*/ 78 h 132"/>
                <a:gd name="T40" fmla="*/ 13 w 106"/>
                <a:gd name="T41" fmla="*/ 72 h 132"/>
                <a:gd name="T42" fmla="*/ 13 w 106"/>
                <a:gd name="T43" fmla="*/ 61 h 132"/>
                <a:gd name="T44" fmla="*/ 10 w 106"/>
                <a:gd name="T45" fmla="*/ 50 h 132"/>
                <a:gd name="T46" fmla="*/ 7 w 106"/>
                <a:gd name="T47" fmla="*/ 39 h 132"/>
                <a:gd name="T48" fmla="*/ 11 w 106"/>
                <a:gd name="T49" fmla="*/ 29 h 132"/>
                <a:gd name="T50" fmla="*/ 18 w 106"/>
                <a:gd name="T51" fmla="*/ 22 h 132"/>
                <a:gd name="T52" fmla="*/ 25 w 106"/>
                <a:gd name="T53" fmla="*/ 18 h 132"/>
                <a:gd name="T54" fmla="*/ 27 w 106"/>
                <a:gd name="T55" fmla="*/ 12 h 132"/>
                <a:gd name="T56" fmla="*/ 29 w 106"/>
                <a:gd name="T57" fmla="*/ 7 h 132"/>
                <a:gd name="T58" fmla="*/ 33 w 106"/>
                <a:gd name="T59" fmla="*/ 3 h 132"/>
                <a:gd name="T60" fmla="*/ 40 w 106"/>
                <a:gd name="T61" fmla="*/ 1 h 132"/>
                <a:gd name="T62" fmla="*/ 46 w 106"/>
                <a:gd name="T63" fmla="*/ 4 h 132"/>
                <a:gd name="T64" fmla="*/ 51 w 106"/>
                <a:gd name="T65" fmla="*/ 10 h 132"/>
                <a:gd name="T66" fmla="*/ 53 w 106"/>
                <a:gd name="T67" fmla="*/ 17 h 132"/>
                <a:gd name="T68" fmla="*/ 56 w 106"/>
                <a:gd name="T69" fmla="*/ 22 h 132"/>
                <a:gd name="T70" fmla="*/ 62 w 106"/>
                <a:gd name="T71" fmla="*/ 23 h 132"/>
                <a:gd name="T72" fmla="*/ 68 w 106"/>
                <a:gd name="T73" fmla="*/ 23 h 132"/>
                <a:gd name="T74" fmla="*/ 71 w 106"/>
                <a:gd name="T75" fmla="*/ 29 h 132"/>
                <a:gd name="T76" fmla="*/ 76 w 106"/>
                <a:gd name="T77" fmla="*/ 33 h 132"/>
                <a:gd name="T78" fmla="*/ 76 w 106"/>
                <a:gd name="T79" fmla="*/ 39 h 132"/>
                <a:gd name="T80" fmla="*/ 83 w 106"/>
                <a:gd name="T81" fmla="*/ 45 h 132"/>
                <a:gd name="T82" fmla="*/ 84 w 106"/>
                <a:gd name="T83" fmla="*/ 54 h 132"/>
                <a:gd name="T84" fmla="*/ 93 w 106"/>
                <a:gd name="T85" fmla="*/ 58 h 132"/>
                <a:gd name="T86" fmla="*/ 101 w 106"/>
                <a:gd name="T87" fmla="*/ 61 h 132"/>
                <a:gd name="T88" fmla="*/ 104 w 106"/>
                <a:gd name="T89" fmla="*/ 63 h 132"/>
                <a:gd name="T90" fmla="*/ 106 w 106"/>
                <a:gd name="T91" fmla="*/ 65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6" h="132">
                  <a:moveTo>
                    <a:pt x="106" y="65"/>
                  </a:moveTo>
                  <a:cubicBezTo>
                    <a:pt x="106" y="65"/>
                    <a:pt x="106" y="65"/>
                    <a:pt x="106" y="65"/>
                  </a:cubicBezTo>
                  <a:cubicBezTo>
                    <a:pt x="106" y="65"/>
                    <a:pt x="106" y="65"/>
                    <a:pt x="106" y="65"/>
                  </a:cubicBezTo>
                  <a:close/>
                  <a:moveTo>
                    <a:pt x="106" y="65"/>
                  </a:moveTo>
                  <a:cubicBezTo>
                    <a:pt x="106" y="65"/>
                    <a:pt x="106" y="66"/>
                    <a:pt x="105" y="66"/>
                  </a:cubicBezTo>
                  <a:cubicBezTo>
                    <a:pt x="104" y="68"/>
                    <a:pt x="102" y="70"/>
                    <a:pt x="102" y="72"/>
                  </a:cubicBezTo>
                  <a:cubicBezTo>
                    <a:pt x="101" y="74"/>
                    <a:pt x="104" y="76"/>
                    <a:pt x="103" y="77"/>
                  </a:cubicBezTo>
                  <a:cubicBezTo>
                    <a:pt x="102" y="79"/>
                    <a:pt x="99" y="76"/>
                    <a:pt x="98" y="77"/>
                  </a:cubicBezTo>
                  <a:cubicBezTo>
                    <a:pt x="96" y="79"/>
                    <a:pt x="97" y="83"/>
                    <a:pt x="95" y="84"/>
                  </a:cubicBezTo>
                  <a:cubicBezTo>
                    <a:pt x="93" y="85"/>
                    <a:pt x="91" y="80"/>
                    <a:pt x="89" y="81"/>
                  </a:cubicBezTo>
                  <a:cubicBezTo>
                    <a:pt x="87" y="81"/>
                    <a:pt x="87" y="84"/>
                    <a:pt x="86" y="86"/>
                  </a:cubicBezTo>
                  <a:cubicBezTo>
                    <a:pt x="86" y="88"/>
                    <a:pt x="90" y="90"/>
                    <a:pt x="88" y="91"/>
                  </a:cubicBezTo>
                  <a:cubicBezTo>
                    <a:pt x="87" y="93"/>
                    <a:pt x="83" y="92"/>
                    <a:pt x="80" y="93"/>
                  </a:cubicBezTo>
                  <a:cubicBezTo>
                    <a:pt x="78" y="94"/>
                    <a:pt x="75" y="94"/>
                    <a:pt x="75" y="96"/>
                  </a:cubicBezTo>
                  <a:cubicBezTo>
                    <a:pt x="75" y="99"/>
                    <a:pt x="82" y="100"/>
                    <a:pt x="81" y="102"/>
                  </a:cubicBezTo>
                  <a:cubicBezTo>
                    <a:pt x="81" y="105"/>
                    <a:pt x="76" y="106"/>
                    <a:pt x="73" y="106"/>
                  </a:cubicBezTo>
                  <a:cubicBezTo>
                    <a:pt x="71" y="106"/>
                    <a:pt x="70" y="104"/>
                    <a:pt x="68" y="104"/>
                  </a:cubicBezTo>
                  <a:cubicBezTo>
                    <a:pt x="66" y="104"/>
                    <a:pt x="64" y="108"/>
                    <a:pt x="62" y="108"/>
                  </a:cubicBezTo>
                  <a:cubicBezTo>
                    <a:pt x="60" y="108"/>
                    <a:pt x="61" y="104"/>
                    <a:pt x="58" y="104"/>
                  </a:cubicBezTo>
                  <a:cubicBezTo>
                    <a:pt x="55" y="104"/>
                    <a:pt x="50" y="106"/>
                    <a:pt x="48" y="108"/>
                  </a:cubicBezTo>
                  <a:cubicBezTo>
                    <a:pt x="47" y="109"/>
                    <a:pt x="49" y="111"/>
                    <a:pt x="48" y="114"/>
                  </a:cubicBezTo>
                  <a:cubicBezTo>
                    <a:pt x="48" y="116"/>
                    <a:pt x="46" y="120"/>
                    <a:pt x="43" y="120"/>
                  </a:cubicBezTo>
                  <a:cubicBezTo>
                    <a:pt x="40" y="119"/>
                    <a:pt x="43" y="112"/>
                    <a:pt x="36" y="113"/>
                  </a:cubicBezTo>
                  <a:cubicBezTo>
                    <a:pt x="30" y="114"/>
                    <a:pt x="15" y="122"/>
                    <a:pt x="10" y="126"/>
                  </a:cubicBezTo>
                  <a:cubicBezTo>
                    <a:pt x="5" y="129"/>
                    <a:pt x="13" y="132"/>
                    <a:pt x="10" y="131"/>
                  </a:cubicBezTo>
                  <a:cubicBezTo>
                    <a:pt x="8" y="130"/>
                    <a:pt x="6" y="128"/>
                    <a:pt x="4" y="126"/>
                  </a:cubicBezTo>
                  <a:cubicBezTo>
                    <a:pt x="4" y="125"/>
                    <a:pt x="4" y="125"/>
                    <a:pt x="4" y="125"/>
                  </a:cubicBezTo>
                  <a:cubicBezTo>
                    <a:pt x="4" y="122"/>
                    <a:pt x="4" y="121"/>
                    <a:pt x="4" y="119"/>
                  </a:cubicBezTo>
                  <a:cubicBezTo>
                    <a:pt x="4" y="117"/>
                    <a:pt x="3" y="116"/>
                    <a:pt x="3" y="114"/>
                  </a:cubicBezTo>
                  <a:cubicBezTo>
                    <a:pt x="3" y="112"/>
                    <a:pt x="4" y="111"/>
                    <a:pt x="4" y="109"/>
                  </a:cubicBezTo>
                  <a:cubicBezTo>
                    <a:pt x="5" y="108"/>
                    <a:pt x="5" y="105"/>
                    <a:pt x="5" y="104"/>
                  </a:cubicBezTo>
                  <a:cubicBezTo>
                    <a:pt x="5" y="103"/>
                    <a:pt x="5" y="99"/>
                    <a:pt x="5" y="97"/>
                  </a:cubicBezTo>
                  <a:cubicBezTo>
                    <a:pt x="4" y="96"/>
                    <a:pt x="4" y="92"/>
                    <a:pt x="3" y="92"/>
                  </a:cubicBezTo>
                  <a:cubicBezTo>
                    <a:pt x="3" y="92"/>
                    <a:pt x="3" y="90"/>
                    <a:pt x="2" y="90"/>
                  </a:cubicBezTo>
                  <a:cubicBezTo>
                    <a:pt x="1" y="90"/>
                    <a:pt x="1" y="90"/>
                    <a:pt x="0" y="90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2" y="87"/>
                    <a:pt x="2" y="86"/>
                    <a:pt x="2" y="85"/>
                  </a:cubicBezTo>
                  <a:cubicBezTo>
                    <a:pt x="3" y="84"/>
                    <a:pt x="4" y="83"/>
                    <a:pt x="5" y="82"/>
                  </a:cubicBezTo>
                  <a:cubicBezTo>
                    <a:pt x="6" y="81"/>
                    <a:pt x="7" y="81"/>
                    <a:pt x="8" y="80"/>
                  </a:cubicBezTo>
                  <a:cubicBezTo>
                    <a:pt x="9" y="79"/>
                    <a:pt x="10" y="79"/>
                    <a:pt x="10" y="78"/>
                  </a:cubicBezTo>
                  <a:cubicBezTo>
                    <a:pt x="11" y="78"/>
                    <a:pt x="12" y="76"/>
                    <a:pt x="12" y="75"/>
                  </a:cubicBezTo>
                  <a:cubicBezTo>
                    <a:pt x="13" y="74"/>
                    <a:pt x="13" y="73"/>
                    <a:pt x="13" y="72"/>
                  </a:cubicBezTo>
                  <a:cubicBezTo>
                    <a:pt x="13" y="70"/>
                    <a:pt x="13" y="69"/>
                    <a:pt x="13" y="67"/>
                  </a:cubicBezTo>
                  <a:cubicBezTo>
                    <a:pt x="13" y="65"/>
                    <a:pt x="13" y="63"/>
                    <a:pt x="13" y="61"/>
                  </a:cubicBezTo>
                  <a:cubicBezTo>
                    <a:pt x="13" y="59"/>
                    <a:pt x="13" y="57"/>
                    <a:pt x="12" y="56"/>
                  </a:cubicBezTo>
                  <a:cubicBezTo>
                    <a:pt x="12" y="54"/>
                    <a:pt x="10" y="52"/>
                    <a:pt x="10" y="50"/>
                  </a:cubicBezTo>
                  <a:cubicBezTo>
                    <a:pt x="9" y="48"/>
                    <a:pt x="9" y="46"/>
                    <a:pt x="8" y="44"/>
                  </a:cubicBezTo>
                  <a:cubicBezTo>
                    <a:pt x="8" y="42"/>
                    <a:pt x="7" y="41"/>
                    <a:pt x="7" y="39"/>
                  </a:cubicBezTo>
                  <a:cubicBezTo>
                    <a:pt x="7" y="37"/>
                    <a:pt x="7" y="35"/>
                    <a:pt x="7" y="33"/>
                  </a:cubicBezTo>
                  <a:cubicBezTo>
                    <a:pt x="8" y="31"/>
                    <a:pt x="10" y="30"/>
                    <a:pt x="11" y="29"/>
                  </a:cubicBezTo>
                  <a:cubicBezTo>
                    <a:pt x="13" y="27"/>
                    <a:pt x="12" y="25"/>
                    <a:pt x="14" y="24"/>
                  </a:cubicBezTo>
                  <a:cubicBezTo>
                    <a:pt x="15" y="23"/>
                    <a:pt x="17" y="22"/>
                    <a:pt x="18" y="22"/>
                  </a:cubicBezTo>
                  <a:cubicBezTo>
                    <a:pt x="20" y="21"/>
                    <a:pt x="22" y="21"/>
                    <a:pt x="23" y="21"/>
                  </a:cubicBezTo>
                  <a:cubicBezTo>
                    <a:pt x="24" y="20"/>
                    <a:pt x="24" y="19"/>
                    <a:pt x="25" y="18"/>
                  </a:cubicBezTo>
                  <a:cubicBezTo>
                    <a:pt x="25" y="17"/>
                    <a:pt x="24" y="15"/>
                    <a:pt x="25" y="14"/>
                  </a:cubicBezTo>
                  <a:cubicBezTo>
                    <a:pt x="25" y="13"/>
                    <a:pt x="26" y="13"/>
                    <a:pt x="27" y="12"/>
                  </a:cubicBezTo>
                  <a:cubicBezTo>
                    <a:pt x="27" y="11"/>
                    <a:pt x="28" y="11"/>
                    <a:pt x="28" y="10"/>
                  </a:cubicBezTo>
                  <a:cubicBezTo>
                    <a:pt x="29" y="9"/>
                    <a:pt x="29" y="8"/>
                    <a:pt x="29" y="7"/>
                  </a:cubicBezTo>
                  <a:cubicBezTo>
                    <a:pt x="30" y="6"/>
                    <a:pt x="30" y="6"/>
                    <a:pt x="31" y="5"/>
                  </a:cubicBezTo>
                  <a:cubicBezTo>
                    <a:pt x="32" y="4"/>
                    <a:pt x="32" y="4"/>
                    <a:pt x="33" y="3"/>
                  </a:cubicBezTo>
                  <a:cubicBezTo>
                    <a:pt x="34" y="2"/>
                    <a:pt x="35" y="1"/>
                    <a:pt x="36" y="1"/>
                  </a:cubicBezTo>
                  <a:cubicBezTo>
                    <a:pt x="37" y="1"/>
                    <a:pt x="39" y="1"/>
                    <a:pt x="40" y="1"/>
                  </a:cubicBezTo>
                  <a:cubicBezTo>
                    <a:pt x="42" y="1"/>
                    <a:pt x="43" y="0"/>
                    <a:pt x="44" y="1"/>
                  </a:cubicBezTo>
                  <a:cubicBezTo>
                    <a:pt x="45" y="1"/>
                    <a:pt x="46" y="3"/>
                    <a:pt x="46" y="4"/>
                  </a:cubicBezTo>
                  <a:cubicBezTo>
                    <a:pt x="47" y="5"/>
                    <a:pt x="47" y="7"/>
                    <a:pt x="48" y="8"/>
                  </a:cubicBezTo>
                  <a:cubicBezTo>
                    <a:pt x="49" y="9"/>
                    <a:pt x="50" y="9"/>
                    <a:pt x="51" y="10"/>
                  </a:cubicBezTo>
                  <a:cubicBezTo>
                    <a:pt x="52" y="11"/>
                    <a:pt x="53" y="12"/>
                    <a:pt x="53" y="13"/>
                  </a:cubicBezTo>
                  <a:cubicBezTo>
                    <a:pt x="53" y="14"/>
                    <a:pt x="53" y="16"/>
                    <a:pt x="53" y="17"/>
                  </a:cubicBezTo>
                  <a:cubicBezTo>
                    <a:pt x="53" y="18"/>
                    <a:pt x="54" y="19"/>
                    <a:pt x="54" y="19"/>
                  </a:cubicBezTo>
                  <a:cubicBezTo>
                    <a:pt x="55" y="20"/>
                    <a:pt x="56" y="21"/>
                    <a:pt x="56" y="22"/>
                  </a:cubicBezTo>
                  <a:cubicBezTo>
                    <a:pt x="57" y="22"/>
                    <a:pt x="58" y="22"/>
                    <a:pt x="59" y="23"/>
                  </a:cubicBezTo>
                  <a:cubicBezTo>
                    <a:pt x="59" y="23"/>
                    <a:pt x="61" y="23"/>
                    <a:pt x="62" y="23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6" y="23"/>
                    <a:pt x="67" y="23"/>
                    <a:pt x="68" y="23"/>
                  </a:cubicBezTo>
                  <a:cubicBezTo>
                    <a:pt x="69" y="23"/>
                    <a:pt x="69" y="24"/>
                    <a:pt x="70" y="25"/>
                  </a:cubicBezTo>
                  <a:cubicBezTo>
                    <a:pt x="71" y="26"/>
                    <a:pt x="71" y="27"/>
                    <a:pt x="71" y="29"/>
                  </a:cubicBezTo>
                  <a:cubicBezTo>
                    <a:pt x="72" y="30"/>
                    <a:pt x="72" y="31"/>
                    <a:pt x="73" y="32"/>
                  </a:cubicBezTo>
                  <a:cubicBezTo>
                    <a:pt x="74" y="32"/>
                    <a:pt x="75" y="32"/>
                    <a:pt x="76" y="33"/>
                  </a:cubicBezTo>
                  <a:cubicBezTo>
                    <a:pt x="76" y="34"/>
                    <a:pt x="76" y="35"/>
                    <a:pt x="76" y="36"/>
                  </a:cubicBezTo>
                  <a:cubicBezTo>
                    <a:pt x="76" y="37"/>
                    <a:pt x="76" y="38"/>
                    <a:pt x="76" y="39"/>
                  </a:cubicBezTo>
                  <a:cubicBezTo>
                    <a:pt x="77" y="41"/>
                    <a:pt x="78" y="41"/>
                    <a:pt x="80" y="42"/>
                  </a:cubicBezTo>
                  <a:cubicBezTo>
                    <a:pt x="81" y="43"/>
                    <a:pt x="83" y="44"/>
                    <a:pt x="83" y="45"/>
                  </a:cubicBezTo>
                  <a:cubicBezTo>
                    <a:pt x="84" y="47"/>
                    <a:pt x="83" y="49"/>
                    <a:pt x="83" y="51"/>
                  </a:cubicBezTo>
                  <a:cubicBezTo>
                    <a:pt x="83" y="52"/>
                    <a:pt x="83" y="53"/>
                    <a:pt x="84" y="54"/>
                  </a:cubicBezTo>
                  <a:cubicBezTo>
                    <a:pt x="85" y="55"/>
                    <a:pt x="88" y="55"/>
                    <a:pt x="89" y="56"/>
                  </a:cubicBezTo>
                  <a:cubicBezTo>
                    <a:pt x="91" y="57"/>
                    <a:pt x="92" y="58"/>
                    <a:pt x="93" y="58"/>
                  </a:cubicBezTo>
                  <a:cubicBezTo>
                    <a:pt x="95" y="59"/>
                    <a:pt x="96" y="59"/>
                    <a:pt x="97" y="60"/>
                  </a:cubicBezTo>
                  <a:cubicBezTo>
                    <a:pt x="98" y="60"/>
                    <a:pt x="99" y="60"/>
                    <a:pt x="101" y="61"/>
                  </a:cubicBezTo>
                  <a:cubicBezTo>
                    <a:pt x="101" y="62"/>
                    <a:pt x="102" y="62"/>
                    <a:pt x="103" y="62"/>
                  </a:cubicBezTo>
                  <a:cubicBezTo>
                    <a:pt x="103" y="62"/>
                    <a:pt x="103" y="62"/>
                    <a:pt x="104" y="63"/>
                  </a:cubicBezTo>
                  <a:cubicBezTo>
                    <a:pt x="104" y="64"/>
                    <a:pt x="105" y="64"/>
                    <a:pt x="106" y="65"/>
                  </a:cubicBezTo>
                  <a:cubicBezTo>
                    <a:pt x="106" y="65"/>
                    <a:pt x="106" y="65"/>
                    <a:pt x="106" y="65"/>
                  </a:cubicBezTo>
                  <a:close/>
                </a:path>
              </a:pathLst>
            </a:custGeom>
            <a:solidFill>
              <a:srgbClr val="00B050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</p:grpSp>
      <p:sp>
        <p:nvSpPr>
          <p:cNvPr id="8195" name="Заголовок 2"/>
          <p:cNvSpPr txBox="1">
            <a:spLocks/>
          </p:cNvSpPr>
          <p:nvPr/>
        </p:nvSpPr>
        <p:spPr bwMode="auto">
          <a:xfrm rot="-5400000">
            <a:off x="-3878262" y="4806950"/>
            <a:ext cx="8215312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ХАРАКТЕРИСТИКА ТЕРРИТОРИИ</a:t>
            </a:r>
          </a:p>
        </p:txBody>
      </p:sp>
      <p:sp>
        <p:nvSpPr>
          <p:cNvPr id="8196" name="Прямоугольник 17"/>
          <p:cNvSpPr>
            <a:spLocks noChangeArrowheads="1"/>
          </p:cNvSpPr>
          <p:nvPr/>
        </p:nvSpPr>
        <p:spPr bwMode="auto">
          <a:xfrm>
            <a:off x="458788" y="1111250"/>
            <a:ext cx="6399212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Географическое положение: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 расположен в северной части Томской области. Граничит на севере с Александровским районом и Тюменской областью, на востоке с </a:t>
            </a:r>
            <a:r>
              <a:rPr lang="ru-RU" alt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Верхнекетским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Парабельским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районами и Красноярским краем, на юге с Новосибирской областью, на западе с Омской и Тюменской областями.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Основная водная артерия – река Обь, </a:t>
            </a:r>
            <a:r>
              <a:rPr lang="ru-RU" alt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субширотное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расположение с востока (бассейн р. </a:t>
            </a:r>
            <a:r>
              <a:rPr lang="ru-RU" alt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Тым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на запад (бассейн р. </a:t>
            </a:r>
            <a:r>
              <a:rPr lang="ru-RU" alt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Васюган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от административного центра до областного центра г. Томска: 427 км.</a:t>
            </a:r>
            <a:endParaRPr lang="ru-RU" altLang="ru-RU" sz="1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Климатические условия: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Умеренный климатический пояс. Континентальный климат. Минимальная температура января: -56</a:t>
            </a:r>
            <a:r>
              <a:rPr lang="ru-RU" altLang="ru-RU" sz="14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Максимальная температура июля: +36</a:t>
            </a:r>
            <a:r>
              <a:rPr lang="ru-RU" altLang="ru-RU" sz="14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</a:t>
            </a:r>
            <a:r>
              <a:rPr lang="ru-RU" alt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5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Территория: 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86 900 км</a:t>
            </a:r>
            <a:r>
              <a:rPr lang="ru-RU" altLang="ru-RU" sz="14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(27,42 % от Томской области).</a:t>
            </a:r>
            <a:r>
              <a:rPr lang="ru-RU" alt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5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Местное время</a:t>
            </a:r>
            <a:r>
              <a:rPr lang="ru-RU" altLang="ru-RU" sz="15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MSK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(московское время) + 4 ч.</a:t>
            </a:r>
            <a:endParaRPr lang="ru-RU" altLang="ru-RU" sz="14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Население: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17 438 человек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состоянию на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01.01.2024 г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(по данным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Томскстата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01.01.2023 17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507 человек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Административно-территориальное деление: </a:t>
            </a: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Каргасокского района разделена на 12 сельских поселений, объединяющих 31 населенный пункт.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составе есть </a:t>
            </a:r>
            <a:r>
              <a:rPr lang="ru-RU" alt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межселённая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не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наделённая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статусом поселения с.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Майск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(11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 по состоянию на 01.01.2024).</a:t>
            </a:r>
            <a:r>
              <a:rPr lang="ru-RU" alt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5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Административный центр: </a:t>
            </a:r>
            <a:r>
              <a:rPr lang="ru-RU" alt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село Каргасок.</a:t>
            </a:r>
            <a:endParaRPr lang="ru-RU" altLang="ru-RU" sz="1500" dirty="0">
              <a:latin typeface="Times New Roman" panose="02020603050405020304" pitchFamily="18" charset="0"/>
            </a:endParaRPr>
          </a:p>
        </p:txBody>
      </p:sp>
      <p:sp>
        <p:nvSpPr>
          <p:cNvPr id="5125" name="Прямоугольник 18"/>
          <p:cNvSpPr>
            <a:spLocks noChangeArrowheads="1"/>
          </p:cNvSpPr>
          <p:nvPr/>
        </p:nvSpPr>
        <p:spPr bwMode="auto">
          <a:xfrm>
            <a:off x="1544642" y="5770563"/>
            <a:ext cx="54514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МО «</a:t>
            </a:r>
            <a:r>
              <a:rPr lang="ru-RU" altLang="ru-RU" sz="1600" b="1" dirty="0" err="1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Каргасокский</a:t>
            </a:r>
            <a:r>
              <a:rPr lang="ru-RU" alt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район»</a:t>
            </a:r>
            <a:r>
              <a:rPr lang="ru-RU" altLang="ru-RU" sz="16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5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500" u="sng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производственная площадка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500" u="sng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для развития нефтяной и газовой промышленности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100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(позиционирование района в Томской области)</a:t>
            </a:r>
            <a:endParaRPr lang="ru-RU" altLang="ru-RU" sz="1100" dirty="0">
              <a:solidFill>
                <a:srgbClr val="006C31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21175" y="6521450"/>
            <a:ext cx="2266950" cy="7381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Нефтяная и газовая промышленность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Сбор дикоросов</a:t>
            </a:r>
          </a:p>
        </p:txBody>
      </p:sp>
      <p:sp>
        <p:nvSpPr>
          <p:cNvPr id="8199" name="Прямоугольник 38"/>
          <p:cNvSpPr>
            <a:spLocks noChangeArrowheads="1"/>
          </p:cNvSpPr>
          <p:nvPr/>
        </p:nvSpPr>
        <p:spPr bwMode="auto">
          <a:xfrm rot="-788093">
            <a:off x="685800" y="6964363"/>
            <a:ext cx="2228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Каргасокский район</a:t>
            </a:r>
            <a:endParaRPr lang="ru-RU" altLang="ru-RU" sz="1800" b="1" i="1">
              <a:latin typeface="Candara" panose="020E0502030303020204" pitchFamily="34" charset="0"/>
            </a:endParaRPr>
          </a:p>
        </p:txBody>
      </p:sp>
      <p:sp>
        <p:nvSpPr>
          <p:cNvPr id="8200" name="Номер слайда 39"/>
          <p:cNvSpPr>
            <a:spLocks noGrp="1"/>
          </p:cNvSpPr>
          <p:nvPr>
            <p:ph type="sldNum" sz="quarter" idx="12"/>
          </p:nvPr>
        </p:nvSpPr>
        <p:spPr bwMode="auto">
          <a:xfrm>
            <a:off x="6524629" y="8720138"/>
            <a:ext cx="333375" cy="425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DEA5210-316A-4CE2-A8D3-E591A2D76489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42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8" name="Заголовок 2"/>
          <p:cNvSpPr txBox="1">
            <a:spLocks/>
          </p:cNvSpPr>
          <p:nvPr/>
        </p:nvSpPr>
        <p:spPr>
          <a:xfrm>
            <a:off x="-1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43417" y="7196138"/>
            <a:ext cx="2427287" cy="16696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12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развития района в соответствии со стратегией СЭР Томской области до 2030г.</a:t>
            </a:r>
          </a:p>
          <a:p>
            <a:pPr marL="171450" indent="-171450" eaLnBrk="1" hangingPunct="1">
              <a:spcAft>
                <a:spcPts val="200"/>
              </a:spcAft>
              <a:buFont typeface="Wingdings" panose="05000000000000000000" pitchFamily="2" charset="2"/>
              <a:buChar char="ü"/>
              <a:defRPr/>
            </a:pPr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деревопереработка </a:t>
            </a:r>
          </a:p>
          <a:p>
            <a:pPr marL="171450" indent="-171450" eaLnBrk="1" hangingPunct="1">
              <a:spcAft>
                <a:spcPts val="200"/>
              </a:spcAft>
              <a:buFont typeface="Wingdings" panose="05000000000000000000" pitchFamily="2" charset="2"/>
              <a:buChar char="ü"/>
              <a:defRPr/>
            </a:pP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индустрия дикоросов</a:t>
            </a:r>
            <a:endParaRPr lang="ru-RU" sz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eaLnBrk="1" hangingPunct="1">
              <a:spcAft>
                <a:spcPts val="200"/>
              </a:spcAft>
              <a:buFont typeface="Wingdings" panose="05000000000000000000" pitchFamily="2" charset="2"/>
              <a:buChar char="ü"/>
              <a:defRPr/>
            </a:pPr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добыча - переработка рыбных ресурсов</a:t>
            </a:r>
          </a:p>
          <a:p>
            <a:pPr eaLnBrk="1" hangingPunct="1">
              <a:spcAft>
                <a:spcPts val="200"/>
              </a:spcAft>
              <a:defRPr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2" name="Прямоугольник 2"/>
          <p:cNvSpPr>
            <a:spLocks noChangeArrowheads="1"/>
          </p:cNvSpPr>
          <p:nvPr/>
        </p:nvSpPr>
        <p:spPr bwMode="auto">
          <a:xfrm>
            <a:off x="395292" y="6486525"/>
            <a:ext cx="6416675" cy="26776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altLang="ru-RU" sz="12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ИНФРАСТРУКТУРА ПОСЕЛЕНИЯ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социальной сферы, учреждения культуры и искусства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 eaLnBrk="1" hangingPunct="1">
              <a:defRPr/>
            </a:pPr>
            <a:r>
              <a:rPr lang="ru-RU" alt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Функционирует: </a:t>
            </a: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общеобразовательных организаций – 1 шт. (33 обучающийся), групп кратковременного пребывания – 1 шт. (9 воспитанников), </a:t>
            </a:r>
            <a:r>
              <a:rPr lang="ru-RU" alt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учреждений </a:t>
            </a: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культурно-досугового типа – 2 шт., библиотек – 1 шт., спортивных сооружений </a:t>
            </a:r>
            <a:r>
              <a:rPr lang="ru-RU" alt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4 шт</a:t>
            </a: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.,     ФАП – 2 шт.       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Объекты ЖКХ</a:t>
            </a: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котельные – 1 шт., тепловые сети – 0,6 км, скважины – 2 шт., водонапорные башни </a:t>
            </a:r>
            <a:r>
              <a:rPr lang="ru-RU" alt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2 шт</a:t>
            </a: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., водопроводные сети – 4,6 км, сети электрические – 17,24 км. 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розничной торговли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- 4 шт. </a:t>
            </a:r>
            <a:endParaRPr lang="ru-RU" alt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малого и среднего бизнеса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6 – ИП.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Значительную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60% территории поселения занимает лесной фонд, состоящий на 70% из хвойных пород (сосна, кедра, пихта, лиственница) и на 30% из лиственных (осина, береза). По своему экологическому облику сельское поселение является равнинно-таежным, поэтому в составе фауны типичные представители северной тайги и водоплавающая птица, а богатство природных ресурсов в разнообразии дикоросов.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67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443667" y="8858250"/>
            <a:ext cx="428625" cy="28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09C0F9E-6092-4CE0-B826-1EFB7ED44BE2}" type="slidenum">
              <a:rPr lang="ru-RU" altLang="ru-RU" sz="1200" b="1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ru-RU" altLang="ru-RU" sz="1200" b="1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62468" name="Заголовок 2"/>
          <p:cNvSpPr txBox="1">
            <a:spLocks/>
          </p:cNvSpPr>
          <p:nvPr/>
        </p:nvSpPr>
        <p:spPr bwMode="auto">
          <a:xfrm rot="-5400000">
            <a:off x="-3892549" y="4792663"/>
            <a:ext cx="8243887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СОСНОВСКОЕ СЕЛЬСКОЕ ПОСЕЛЕНИЕ</a:t>
            </a:r>
          </a:p>
        </p:txBody>
      </p:sp>
      <p:sp>
        <p:nvSpPr>
          <p:cNvPr id="62469" name="Прямоугольник 17"/>
          <p:cNvSpPr>
            <a:spLocks noChangeArrowheads="1"/>
          </p:cNvSpPr>
          <p:nvPr/>
        </p:nvSpPr>
        <p:spPr bwMode="auto">
          <a:xfrm>
            <a:off x="425450" y="2700882"/>
            <a:ext cx="6357938" cy="160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300"/>
              </a:spcBef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17 111 га (0,2% от Каргасокского района).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Удалённость от районного центра: 45 км – по автозимнику, 29 км – водный путь.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круглогодичного сообщения: нет (зима - автозимник, межсезонье - авиа, лето - водный путь).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(на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01.01.2024 г.): 277 человек (2 %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численности Каргасокского района). 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с. Сосновка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(231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чел.), п. Восток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(46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чел.).  </a:t>
            </a:r>
          </a:p>
          <a:p>
            <a:pPr eaLnBrk="1" hangingPunct="1">
              <a:spcBef>
                <a:spcPts val="300"/>
              </a:spcBef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ФИНАНСОВО-ЭКОНОМИЧЕСКАЯ ИНФОРМАЦИЯ   </a:t>
            </a: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70" name="Прямоугольник 2"/>
          <p:cNvSpPr>
            <a:spLocks noChangeArrowheads="1"/>
          </p:cNvSpPr>
          <p:nvPr/>
        </p:nvSpPr>
        <p:spPr bwMode="auto">
          <a:xfrm>
            <a:off x="425450" y="912817"/>
            <a:ext cx="6273800" cy="180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Поселение основано  2004 году.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поселения </a:t>
            </a:r>
            <a:r>
              <a:rPr lang="ru-RU" alt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Деев Андрей Михайлович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рождения –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1969 г.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полномочий: декабрь 2022 г. – декабрь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2027 г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</a:rPr>
              <a:t>Почтовый адрес: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636712, Томская область, Каргасокский район,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Сосновка, ул. Школьная, 18</a:t>
            </a:r>
            <a:r>
              <a:rPr lang="ru-RU" altLang="ru-RU" sz="1200" dirty="0"/>
              <a:t>. 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(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38253) 3-81-44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сайт: 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sosnovka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kargasok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ru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E-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ru-RU" sz="1200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sosnovka.a@yandex.ru</a:t>
            </a:r>
            <a:endParaRPr lang="ru-RU" altLang="ru-RU" sz="12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Совета –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Беляков Андрей Анатольевич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избрания: 27.09.2023 г.</a:t>
            </a: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О С Н О В С К О 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</a:t>
            </a:r>
            <a:endParaRPr lang="ru-RU" sz="20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724474"/>
              </p:ext>
            </p:extLst>
          </p:nvPr>
        </p:nvGraphicFramePr>
        <p:xfrm>
          <a:off x="477827" y="4287964"/>
          <a:ext cx="6334140" cy="2246821"/>
        </p:xfrm>
        <a:graphic>
          <a:graphicData uri="http://schemas.openxmlformats.org/drawingml/2006/table">
            <a:tbl>
              <a:tblPr/>
              <a:tblGrid>
                <a:gridCol w="1212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008">
                  <a:extLst>
                    <a:ext uri="{9D8B030D-6E8A-4147-A177-3AD203B41FA5}">
                      <a16:colId xmlns:a16="http://schemas.microsoft.com/office/drawing/2014/main" val="4233297329"/>
                    </a:ext>
                  </a:extLst>
                </a:gridCol>
                <a:gridCol w="887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31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20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42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7168">
                  <a:extLst>
                    <a:ext uri="{9D8B030D-6E8A-4147-A177-3AD203B41FA5}">
                      <a16:colId xmlns:a16="http://schemas.microsoft.com/office/drawing/2014/main" val="2816446089"/>
                    </a:ext>
                  </a:extLst>
                </a:gridCol>
              </a:tblGrid>
              <a:tr h="348488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7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7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ДОХОДЫ, всего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115,90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112,50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99,90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25 306,70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25 320,60</a:t>
                      </a:r>
                      <a:endParaRPr lang="ru-RU" sz="11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100,10</a:t>
                      </a:r>
                      <a:endParaRPr lang="ru-RU" sz="11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66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т.ч. налоговые и неналоговые доходы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1065,3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1061,90</a:t>
                      </a:r>
                      <a:endParaRPr lang="ru-RU" sz="1100" b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99,70</a:t>
                      </a:r>
                      <a:endParaRPr lang="ru-RU" sz="1100" b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1 333,40</a:t>
                      </a:r>
                      <a:endParaRPr lang="ru-RU" sz="1100" b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1 347,30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101,00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8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088,40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901,80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99,30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25 593,30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25 512,10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99,70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200" y="1008532"/>
            <a:ext cx="1617118" cy="21566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2" name="Прямоугольник 2"/>
          <p:cNvSpPr>
            <a:spLocks noChangeArrowheads="1"/>
          </p:cNvSpPr>
          <p:nvPr/>
        </p:nvSpPr>
        <p:spPr bwMode="auto">
          <a:xfrm>
            <a:off x="458788" y="6330954"/>
            <a:ext cx="6399212" cy="2708434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altLang="ru-RU" sz="14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ИНФРАСТРУКТУРА ПОСЕЛЕНИЯ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социальной сферы, учреждения культуры и искусства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 eaLnBrk="1" hangingPunct="1">
              <a:defRPr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Функционирует: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общеобразовательных организаций – 2 шт. (152 обучающихся), дошкольных образовательных организаций – 1 шт. (52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воспитанника),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учреждения культурно-досугового типа – 2 шт., библиотек – 2 шт., спортивных сооружений – 4 шт., ФАП – 2 шт., врачебная амбулатория - 1шт., медицинский пункт – 1шт.     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ЖКХ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котельные – 2 шт., тепловые сети – 0,463 км, скважины –3 шт., водонапорные башни – 1 шт., водопроводные сети –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25,50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км, сети электрические – 64,11 км, протяженность уличной газовой сети  - 9,78 км.    </a:t>
            </a: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производственной сферы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– 2 шт. (хлебопекарни). 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бытового обслуживания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– 2 шт., </a:t>
            </a: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розничной торговли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– 29 шт. </a:t>
            </a:r>
            <a:endParaRPr lang="ru-RU" alt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малого и среднего бизнеса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 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26 – ИП.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Газовая программа «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Востокгазпрома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газоконденсатных месторождений оживила поселение - база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газопромысловиков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дала возможность трудоустройства, благоустроить поселки, отремонтировать дороги, наладить надежное электроснабжение.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15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423029" y="8832854"/>
            <a:ext cx="42862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AD52FB8C-A098-4701-A9C2-5AEB0F60DFB2}" type="slidenum">
              <a:rPr lang="ru-RU" altLang="ru-RU" sz="1200" b="1">
                <a:solidFill>
                  <a:srgbClr val="7F7F7F"/>
                </a:solidFill>
                <a:latin typeface="Candara" panose="020E0502030303020204" pitchFamily="34" charset="0"/>
              </a:rPr>
              <a:pPr algn="ctr">
                <a:spcBef>
                  <a:spcPct val="0"/>
                </a:spcBef>
                <a:buFontTx/>
                <a:buNone/>
              </a:pPr>
              <a:t>41</a:t>
            </a:fld>
            <a:endParaRPr lang="ru-RU" altLang="ru-RU" sz="1200" b="1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64516" name="Заголовок 2"/>
          <p:cNvSpPr txBox="1">
            <a:spLocks/>
          </p:cNvSpPr>
          <p:nvPr/>
        </p:nvSpPr>
        <p:spPr bwMode="auto">
          <a:xfrm rot="-5400000">
            <a:off x="-3892549" y="4792663"/>
            <a:ext cx="8243887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СРЕДНЕВАСЮГАНСКОЕ СЕЛЬСКОЕ ПОСЕЛЕНИЕ</a:t>
            </a:r>
          </a:p>
        </p:txBody>
      </p:sp>
      <p:sp>
        <p:nvSpPr>
          <p:cNvPr id="64517" name="Прямоугольник 17"/>
          <p:cNvSpPr>
            <a:spLocks noChangeArrowheads="1"/>
          </p:cNvSpPr>
          <p:nvPr/>
        </p:nvSpPr>
        <p:spPr bwMode="auto">
          <a:xfrm>
            <a:off x="421720" y="2415948"/>
            <a:ext cx="6399212" cy="185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98 474 га (1,13% от Каргасокского района).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Удалённость от районного центра: 268 км – по автозимнику, 159 км – авиатранспортом.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круглогодичного сообщения: нет 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(авиасообщение, зима - автозимник, лето - частично водный путь).</a:t>
            </a:r>
          </a:p>
          <a:p>
            <a:pPr algn="just" eaLnBrk="1" hangingPunct="1">
              <a:buFont typeface="Arial" panose="020B0604020202020204" pitchFamily="34" charset="0"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(на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01.01.2024 г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1262 человек (9,3%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численности Каргасокского района). </a:t>
            </a:r>
          </a:p>
          <a:p>
            <a:pPr algn="just" eaLnBrk="1" hangingPunct="1">
              <a:buNone/>
            </a:pP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с. Средний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Васюган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(897 чел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.), с.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Мыльджино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(307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чел.), с. Новый Тевриз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(58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чел.), д. Волчиха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(0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чел.). 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4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ФИНАНСОВО-ЭКОНОМИЧЕСКАЯ ИНФОРМАЦИЯ   </a:t>
            </a: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518" name="Прямоугольник 2"/>
          <p:cNvSpPr>
            <a:spLocks noChangeArrowheads="1"/>
          </p:cNvSpPr>
          <p:nvPr/>
        </p:nvSpPr>
        <p:spPr bwMode="auto">
          <a:xfrm>
            <a:off x="428625" y="928688"/>
            <a:ext cx="6273800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Поселение основано  2004 году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поселения </a:t>
            </a:r>
            <a:r>
              <a:rPr lang="ru-RU" alt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Русаков Андрей Кузьмич 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 рождения – </a:t>
            </a:r>
            <a:r>
              <a:rPr lang="ru-RU" alt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1958 г.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полномочий: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февраля 2023 г. – сентябрь  2027 г.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</a:rPr>
              <a:t>Почтовый адрес: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636733, Томская область, Каргасокский район,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Средний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Васюган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ул. Гагарина, 6.  Телефон: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(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38253) 2-51-72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сайт: 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http://www.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en-US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svasugan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tomsk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ru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E-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svasugan@mail.ru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Совета –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Русаков Андрей Кузьмич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избрания: 01.02.2023 г.</a:t>
            </a: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Р Е Д Н Е В А С Ю Г А Н С К О 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</a:t>
            </a: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1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373211"/>
              </p:ext>
            </p:extLst>
          </p:nvPr>
        </p:nvGraphicFramePr>
        <p:xfrm>
          <a:off x="465141" y="4274918"/>
          <a:ext cx="6386512" cy="2085362"/>
        </p:xfrm>
        <a:graphic>
          <a:graphicData uri="http://schemas.openxmlformats.org/drawingml/2006/table">
            <a:tbl>
              <a:tblPr/>
              <a:tblGrid>
                <a:gridCol w="1451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7563">
                  <a:extLst>
                    <a:ext uri="{9D8B030D-6E8A-4147-A177-3AD203B41FA5}">
                      <a16:colId xmlns:a16="http://schemas.microsoft.com/office/drawing/2014/main" val="3335247536"/>
                    </a:ext>
                  </a:extLst>
                </a:gridCol>
                <a:gridCol w="774605">
                  <a:extLst>
                    <a:ext uri="{9D8B030D-6E8A-4147-A177-3AD203B41FA5}">
                      <a16:colId xmlns:a16="http://schemas.microsoft.com/office/drawing/2014/main" val="107575974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63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291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8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6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ДОХОДЫ, всего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456,80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363,70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99,70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34 754,80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32 550,80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93,70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04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т.ч. налоговые и неналоговые доходы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3903,00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3933,50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100,80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4 335,90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3 679,70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61,80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1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487,40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272,10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95,90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35 422,90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32 434,00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91,60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4583" name="Рисунок 12" descr="http://svasugan.tomsk.ru/upload/images/glava_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224" y="1008063"/>
            <a:ext cx="1412780" cy="187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478592" y="8893179"/>
            <a:ext cx="428625" cy="25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9685163-575D-4AFB-9660-F22F83B817F8}" type="slidenum">
              <a:rPr lang="ru-RU" altLang="ru-RU" sz="1200" b="1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ru-RU" altLang="ru-RU" sz="1200" b="1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66563" name="Заголовок 2"/>
          <p:cNvSpPr txBox="1">
            <a:spLocks/>
          </p:cNvSpPr>
          <p:nvPr/>
        </p:nvSpPr>
        <p:spPr bwMode="auto">
          <a:xfrm rot="-5400000">
            <a:off x="-3882230" y="4782346"/>
            <a:ext cx="8243887" cy="47942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СРЕДНЕТЫМСКОЕ СЕЛЬСКОЕ ПОСЕЛЕНИЕ</a:t>
            </a:r>
          </a:p>
        </p:txBody>
      </p:sp>
      <p:sp>
        <p:nvSpPr>
          <p:cNvPr id="66564" name="Прямоугольник 17"/>
          <p:cNvSpPr>
            <a:spLocks noChangeArrowheads="1"/>
          </p:cNvSpPr>
          <p:nvPr/>
        </p:nvSpPr>
        <p:spPr bwMode="auto">
          <a:xfrm>
            <a:off x="449993" y="2697297"/>
            <a:ext cx="64293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25 922 га (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0,30%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Каргасокского района).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Удалённость от районного центра: 275 км – по автозимнику, 120 км – авиатранспортом.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круглогодичного сообщения: нет (авиасообщение, зима - автозимник).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(на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01.01.2024 г.): 552 человек (4%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численности Каргасокского района).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п.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Молодежный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(361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чел.), с. Напас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(191 чел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.). 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ФИНАНСОВО-ЭКОНОМИЧЕСКАЯ ИНФОРМАЦИЯ   </a:t>
            </a: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92" name="Прямоугольник 2"/>
          <p:cNvSpPr>
            <a:spLocks noChangeArrowheads="1"/>
          </p:cNvSpPr>
          <p:nvPr/>
        </p:nvSpPr>
        <p:spPr bwMode="auto">
          <a:xfrm>
            <a:off x="490109" y="6070539"/>
            <a:ext cx="6378575" cy="30469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altLang="ru-RU" sz="12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ИНФРАСТРУКТУРА ПОСЕЛЕНИЯ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Объекты социальной сферы, учреждения культуры и искусства</a:t>
            </a: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 eaLnBrk="1" hangingPunct="1">
              <a:defRPr/>
            </a:pPr>
            <a:r>
              <a:rPr lang="ru-RU" alt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Функционирует: </a:t>
            </a: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общеобразовательных организаций – 2 шт. (66 обучающихся), дошкольных образовательных организаций – 1 шт. (22 воспитанника), групп кратковременного пребывания – 1 шт. (6 воспитанников) учреждения культурно-досугового типа – 2 шт., библиотек – 1 шт., спортивных сооружений – 3 шт.    </a:t>
            </a:r>
          </a:p>
          <a:p>
            <a:pPr algn="just" eaLnBrk="1" hangingPunct="1">
              <a:defRPr/>
            </a:pP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ФАП – 1 шт., ОВП – 1 шт.     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ЖКХ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котельные </a:t>
            </a:r>
            <a:r>
              <a:rPr lang="ru-RU" alt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2 шт</a:t>
            </a: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., тепловые сети – </a:t>
            </a:r>
            <a:r>
              <a:rPr lang="ru-RU" alt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0,70 </a:t>
            </a: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км, водонапорные башни – 1 шт., сети электрические – 29,36 км. 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Объекты производственной сферы</a:t>
            </a: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1 шт. (хлебопекарня).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Объекты розничной торговли </a:t>
            </a: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4 шт.     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малого и среднего бизнеса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9 – </a:t>
            </a:r>
            <a:r>
              <a:rPr lang="ru-RU" alt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ИП.</a:t>
            </a:r>
            <a:endParaRPr lang="ru-RU" alt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На территории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 ведется исследование скважин месторождения Восток-1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 население связывает свои надежды с разработкой и будущей эксплуатацией данного месторождения. Природная составляющая - бескрайнее зеленое море тайги с огромными плешинами болот, ленты рек, сосновые боры. Изобилие ягод и грибов, рыбы, дичи и зверя.</a:t>
            </a:r>
          </a:p>
        </p:txBody>
      </p:sp>
      <p:sp>
        <p:nvSpPr>
          <p:cNvPr id="66566" name="Прямоугольник 2"/>
          <p:cNvSpPr>
            <a:spLocks noChangeArrowheads="1"/>
          </p:cNvSpPr>
          <p:nvPr/>
        </p:nvSpPr>
        <p:spPr bwMode="auto">
          <a:xfrm>
            <a:off x="428629" y="928688"/>
            <a:ext cx="6429375" cy="2019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Поселение основано  2005 году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поселения </a:t>
            </a:r>
            <a:r>
              <a:rPr lang="ru-RU" alt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Казмерчук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Анатольевна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рождения – 1966 г.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полномочий: сентябрь 2020 г. - сентябрь 2025 г.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</a:rPr>
              <a:t>Почтовый адрес: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636754, Томская область, Каргасокский район,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Молодежный, ул. Школьная, 2</a:t>
            </a:r>
            <a:r>
              <a:rPr lang="ru-RU" altLang="ru-RU" sz="1200" dirty="0"/>
              <a:t>.  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(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38253) 4-41-46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сайт: 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sredtym.ru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E-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 </a:t>
            </a:r>
            <a:r>
              <a:rPr lang="en-US" altLang="ru-RU" sz="12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sredtympos</a:t>
            </a: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@</a:t>
            </a:r>
            <a:r>
              <a:rPr lang="en-US" altLang="ru-RU" sz="12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yandex</a:t>
            </a: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.</a:t>
            </a:r>
            <a:r>
              <a:rPr lang="en-US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ru </a:t>
            </a:r>
            <a:endParaRPr lang="ru-RU" altLang="ru-RU" sz="1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Совета –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Ахмед-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Оглы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Валерьевна</a:t>
            </a:r>
            <a:endParaRPr lang="ru-RU" altLang="ru-RU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избрания: сентябрь 2022 г.</a:t>
            </a:r>
            <a:endParaRPr lang="ru-RU" alt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0" y="0"/>
            <a:ext cx="6858000" cy="97155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Р Е Д Н Е Т Ы М С К О 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</a:t>
            </a: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3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51998"/>
              </p:ext>
            </p:extLst>
          </p:nvPr>
        </p:nvGraphicFramePr>
        <p:xfrm>
          <a:off x="476254" y="4051288"/>
          <a:ext cx="6216650" cy="2041525"/>
        </p:xfrm>
        <a:graphic>
          <a:graphicData uri="http://schemas.openxmlformats.org/drawingml/2006/table">
            <a:tbl>
              <a:tblPr/>
              <a:tblGrid>
                <a:gridCol w="1400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959">
                  <a:extLst>
                    <a:ext uri="{9D8B030D-6E8A-4147-A177-3AD203B41FA5}">
                      <a16:colId xmlns:a16="http://schemas.microsoft.com/office/drawing/2014/main" val="2080296065"/>
                    </a:ext>
                  </a:extLst>
                </a:gridCol>
                <a:gridCol w="921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23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1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632">
                  <a:extLst>
                    <a:ext uri="{9D8B030D-6E8A-4147-A177-3AD203B41FA5}">
                      <a16:colId xmlns:a16="http://schemas.microsoft.com/office/drawing/2014/main" val="40878845"/>
                    </a:ext>
                  </a:extLst>
                </a:gridCol>
              </a:tblGrid>
              <a:tr h="450248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 </a:t>
                      </a: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 </a:t>
                      </a: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2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6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ДОХОДЫ, всего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 </a:t>
                      </a:r>
                      <a:r>
                        <a:rPr lang="ru-RU" sz="105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409,00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 </a:t>
                      </a:r>
                      <a:r>
                        <a:rPr lang="ru-RU" sz="105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525,20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100,20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47 909,40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47 892,70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99,90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96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т.ч. налоговые и неналоговые доходы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1937,10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2053,30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106,00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2 232,00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2 239,30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100,30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6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 </a:t>
                      </a:r>
                      <a:r>
                        <a:rPr lang="ru-RU" sz="105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685,00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 </a:t>
                      </a:r>
                      <a:r>
                        <a:rPr lang="ru-RU" sz="105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263,20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99,10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48 442,20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48 168,90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99,40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023" y="1026574"/>
            <a:ext cx="1607720" cy="20537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3" descr="C:\Documents and Settings\tkachenko.KARGASOK\Рабочий стол\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29" y="1000129"/>
            <a:ext cx="1412875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429379" y="8805863"/>
            <a:ext cx="428625" cy="28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0DBB01B-E665-41C1-B184-04A822BF1011}" type="slidenum">
              <a:rPr lang="ru-RU" altLang="ru-RU" sz="1200" b="1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ru-RU" altLang="ru-RU" sz="1200" b="1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68612" name="Заголовок 2"/>
          <p:cNvSpPr txBox="1">
            <a:spLocks/>
          </p:cNvSpPr>
          <p:nvPr/>
        </p:nvSpPr>
        <p:spPr bwMode="auto">
          <a:xfrm rot="-5400000">
            <a:off x="-3883818" y="4783932"/>
            <a:ext cx="8243887" cy="47625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ТОЛПАРОВСКОЕ СЕЛЬСКОЕ  ПОСЕЛЕНИЕ</a:t>
            </a:r>
          </a:p>
        </p:txBody>
      </p:sp>
      <p:sp>
        <p:nvSpPr>
          <p:cNvPr id="68613" name="Прямоугольник 17"/>
          <p:cNvSpPr>
            <a:spLocks noChangeArrowheads="1"/>
          </p:cNvSpPr>
          <p:nvPr/>
        </p:nvSpPr>
        <p:spPr bwMode="auto">
          <a:xfrm>
            <a:off x="458788" y="2832100"/>
            <a:ext cx="639921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23 283 га (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0,27%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Каргасокского района).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Удалённость от районного центра: 165 км – по автозимнику, 105 км – авиатранспортом.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круглогодичного сообщения: нет (авиасообщение, зима - автозимник).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(на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01.01.2024 г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398 человек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2,9%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численности Каргасокского района).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п. Киевский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(278 чел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.), п.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Нёготка</a:t>
            </a:r>
            <a:r>
              <a: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(120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чел.). 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b="1" dirty="0" smtClean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ФИНАНСОВО-ЭКОНОМИЧЕСКАЯ </a:t>
            </a: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  </a:t>
            </a: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58" name="Прямоугольник 2"/>
          <p:cNvSpPr>
            <a:spLocks noChangeArrowheads="1"/>
          </p:cNvSpPr>
          <p:nvPr/>
        </p:nvSpPr>
        <p:spPr bwMode="auto">
          <a:xfrm>
            <a:off x="454029" y="6356350"/>
            <a:ext cx="6399213" cy="2346796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altLang="ru-RU" sz="14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ИНФРАСТРУКТУРА ПОСЕЛЕНИЯ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социальной сферы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, учреждения культуры и искусства: </a:t>
            </a:r>
          </a:p>
          <a:p>
            <a:pPr algn="just" eaLnBrk="1" hangingPunct="1">
              <a:defRPr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Функционирует: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общеобразовательных организаций – 1 шт. (40 обучающихся), групп сокращенного дня – 2 шт. (13 воспитанников), учреждения культурно-досугового типа – 1 шт., библиотек – 2 шт., спортивных сооружений – 4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шт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, ФАП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– 2 шт.     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ЖКХ: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котельные – 2 шт., тепловые сети – 0,2 км, сети электрические – 12 км. 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розничной торговли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– 5 шт., </a:t>
            </a: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бытового обслуживания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– 1 шт.    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малого и среднего бизнеса: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2 – ИП,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магазин ПО «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Усть-Тымский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Рыбкооп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just" eaLnBrk="1" hangingPunct="1">
              <a:defRPr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Сельское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поселение расположено в таежной зоне, на правом берегу реки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Сангильки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. Местное население занимается сбором и в дальнейшем реализацией дикорастущих грибов, ягод, а так же рыболовством.</a:t>
            </a:r>
          </a:p>
          <a:p>
            <a:pPr algn="just" eaLnBrk="1" hangingPunct="1">
              <a:defRPr/>
            </a:pPr>
            <a:endParaRPr lang="ru-RU" altLang="ru-RU" sz="12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615" name="Прямоугольник 2"/>
          <p:cNvSpPr>
            <a:spLocks noChangeArrowheads="1"/>
          </p:cNvSpPr>
          <p:nvPr/>
        </p:nvSpPr>
        <p:spPr bwMode="auto">
          <a:xfrm>
            <a:off x="476250" y="944563"/>
            <a:ext cx="6381750" cy="180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Поселение основано  2004 году</a:t>
            </a:r>
            <a:endParaRPr lang="en-US" altLang="ru-RU" sz="1500" b="1" dirty="0">
              <a:solidFill>
                <a:srgbClr val="006C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поселения </a:t>
            </a:r>
            <a:r>
              <a:rPr lang="ru-RU" alt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Романов Александр Иванович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рождения –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1977 г.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полномочий: октябрь 2019 г. – октябрь 2024 г.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</a:rPr>
              <a:t>Почтовый адрес: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636720, Томская область, Каргасокский район,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Киевский, ул. Лесная, 4.  Телефон: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(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38253) 4-51-19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сайт: 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http://www.tsp.kargasok.ru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E-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tolps@tomsk.gov.ru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Совета –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Гаврилова Людмила Ивановна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избрания: 2022 г.</a:t>
            </a: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0" y="0"/>
            <a:ext cx="6858000" cy="1030288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 О Л П А Р О В С К О 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</a:t>
            </a:r>
            <a:endParaRPr lang="ru-RU" sz="20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802391"/>
              </p:ext>
            </p:extLst>
          </p:nvPr>
        </p:nvGraphicFramePr>
        <p:xfrm>
          <a:off x="476254" y="4217095"/>
          <a:ext cx="6376987" cy="2139256"/>
        </p:xfrm>
        <a:graphic>
          <a:graphicData uri="http://schemas.openxmlformats.org/drawingml/2006/table">
            <a:tbl>
              <a:tblPr/>
              <a:tblGrid>
                <a:gridCol w="1386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2031">
                  <a:extLst>
                    <a:ext uri="{9D8B030D-6E8A-4147-A177-3AD203B41FA5}">
                      <a16:colId xmlns:a16="http://schemas.microsoft.com/office/drawing/2014/main" val="323103373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97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64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5969">
                  <a:extLst>
                    <a:ext uri="{9D8B030D-6E8A-4147-A177-3AD203B41FA5}">
                      <a16:colId xmlns:a16="http://schemas.microsoft.com/office/drawing/2014/main" val="1332245798"/>
                    </a:ext>
                  </a:extLst>
                </a:gridCol>
              </a:tblGrid>
              <a:tr h="47919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 </a:t>
                      </a: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 </a:t>
                      </a: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3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2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ДОХОДЫ, всего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841,80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854,80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100,20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35 313,30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35 162,90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99,60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88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налоговые и неналоговые доходы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2473,90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2490,10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100,60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2 907,90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2 757,50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94,80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5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816,30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659,70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99,50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35 048,60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34 866,50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99,50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4" name="Прямоугольник 2"/>
          <p:cNvSpPr>
            <a:spLocks noChangeArrowheads="1"/>
          </p:cNvSpPr>
          <p:nvPr/>
        </p:nvSpPr>
        <p:spPr bwMode="auto">
          <a:xfrm>
            <a:off x="471488" y="6149979"/>
            <a:ext cx="6381750" cy="2708434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altLang="ru-RU" sz="14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ИНФРАСТРУКТУРА ПОСЕЛЕНИЯ</a:t>
            </a:r>
          </a:p>
          <a:p>
            <a:pPr algn="just">
              <a:defRPr/>
            </a:pPr>
            <a:r>
              <a:rPr lang="ru-RU" sz="1200" dirty="0" smtClean="0">
                <a:latin typeface="Times New Roman"/>
                <a:cs typeface="Times New Roman"/>
              </a:rPr>
              <a:t>Функционирует: </a:t>
            </a:r>
            <a:r>
              <a:rPr lang="ru-RU" sz="1200" dirty="0">
                <a:latin typeface="Times New Roman"/>
                <a:cs typeface="Times New Roman"/>
              </a:rPr>
              <a:t>общеобразовательных организаций – 1 шт. (18 обучающихся), групп кратковременного пребывания – 1 шт. (10 воспитанников), учреждения культурно-досугового типа – 1 шт., библиотек – 1 шт., спортивные сооружения – 3 шт.,   ФАП - 1шт.     </a:t>
            </a:r>
            <a:endParaRPr lang="ru-RU" sz="1200" dirty="0"/>
          </a:p>
          <a:p>
            <a:pPr algn="just">
              <a:defRPr/>
            </a:pPr>
            <a:r>
              <a:rPr lang="ru-RU" sz="1200" u="sng" dirty="0">
                <a:latin typeface="Times New Roman"/>
                <a:cs typeface="Times New Roman"/>
              </a:rPr>
              <a:t>Объекты ЖКХ</a:t>
            </a:r>
            <a:r>
              <a:rPr lang="ru-RU" sz="1200" dirty="0">
                <a:latin typeface="Times New Roman"/>
                <a:cs typeface="Times New Roman"/>
              </a:rPr>
              <a:t>: котельные – 1 шт., тепловые сети – 0,035 км, водонапорные башни - 1 шт., скважины – 1шт., сети электрические – 4,84 км, ДЭС – 1 шт. </a:t>
            </a:r>
            <a:endParaRPr lang="ru-RU" sz="1200" dirty="0"/>
          </a:p>
          <a:p>
            <a:pPr algn="just">
              <a:defRPr/>
            </a:pPr>
            <a:r>
              <a:rPr lang="ru-RU" sz="1200" u="sng" dirty="0">
                <a:latin typeface="Times New Roman"/>
                <a:cs typeface="Times New Roman"/>
              </a:rPr>
              <a:t>Объекты производственной сферы</a:t>
            </a:r>
            <a:r>
              <a:rPr lang="ru-RU" sz="1200" dirty="0">
                <a:latin typeface="Times New Roman"/>
                <a:cs typeface="Times New Roman"/>
              </a:rPr>
              <a:t> – 1 шт. (хлебопекарня).</a:t>
            </a:r>
            <a:endParaRPr lang="ru-RU" sz="1200" dirty="0"/>
          </a:p>
          <a:p>
            <a:pPr algn="just">
              <a:defRPr/>
            </a:pPr>
            <a:r>
              <a:rPr lang="ru-RU" sz="1200" u="sng" dirty="0">
                <a:latin typeface="Times New Roman"/>
                <a:cs typeface="Times New Roman"/>
              </a:rPr>
              <a:t>Объекты розничной торговли </a:t>
            </a:r>
            <a:r>
              <a:rPr lang="ru-RU" sz="1200" dirty="0">
                <a:latin typeface="Times New Roman"/>
                <a:cs typeface="Times New Roman"/>
              </a:rPr>
              <a:t>– 2 шт.    </a:t>
            </a:r>
            <a:endParaRPr lang="ru-RU" sz="1200" dirty="0"/>
          </a:p>
          <a:p>
            <a:pPr algn="just">
              <a:defRPr/>
            </a:pPr>
            <a:r>
              <a:rPr lang="ru-RU" sz="1200" u="sng" dirty="0">
                <a:latin typeface="Times New Roman"/>
                <a:cs typeface="Times New Roman"/>
              </a:rPr>
              <a:t>Объекты малого и среднего бизнеса</a:t>
            </a:r>
            <a:r>
              <a:rPr lang="ru-RU" sz="1200" dirty="0">
                <a:latin typeface="Times New Roman"/>
                <a:cs typeface="Times New Roman"/>
              </a:rPr>
              <a:t>:  </a:t>
            </a:r>
            <a:r>
              <a:rPr lang="ru-RU" sz="1200" dirty="0" smtClean="0">
                <a:latin typeface="Times New Roman"/>
                <a:cs typeface="Times New Roman"/>
              </a:rPr>
              <a:t>2 – ИП, </a:t>
            </a:r>
            <a:r>
              <a:rPr lang="ru-RU" sz="1200" dirty="0">
                <a:latin typeface="Times New Roman"/>
                <a:cs typeface="Times New Roman"/>
              </a:rPr>
              <a:t>ООО «</a:t>
            </a:r>
            <a:r>
              <a:rPr lang="ru-RU" sz="1200" dirty="0" err="1">
                <a:latin typeface="Times New Roman"/>
                <a:cs typeface="Times New Roman"/>
              </a:rPr>
              <a:t>ТымЗК</a:t>
            </a:r>
            <a:endParaRPr lang="ru-RU" sz="1200" dirty="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Село расположено на правом берегу Оби в красивых таежных местах, в нескольких километрах от устья реки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Тым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 севера село защищает кедровый бор. В период половодья село превращается в остров со всех сторон окруженное водой. Как и в прежние годы, основной деятельностью местного населения является рыбалка, охота, сбор дикоросов и личные подсобные хозяйства.</a:t>
            </a:r>
            <a:endParaRPr lang="ru-RU" altLang="ru-RU" sz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659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443667" y="8858250"/>
            <a:ext cx="428625" cy="28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E1E454-E883-4C33-BEF9-71F46F87A1BA}" type="slidenum">
              <a:rPr lang="ru-RU" altLang="ru-RU" sz="1200" b="1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endParaRPr lang="ru-RU" altLang="ru-RU" sz="1200" b="1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70660" name="Заголовок 2"/>
          <p:cNvSpPr txBox="1">
            <a:spLocks/>
          </p:cNvSpPr>
          <p:nvPr/>
        </p:nvSpPr>
        <p:spPr bwMode="auto">
          <a:xfrm rot="-5400000">
            <a:off x="-3892549" y="4792663"/>
            <a:ext cx="8243887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ТЫМСКОЕ СЕЛЬСКОЕ ПОСЕЛЕНИЕ</a:t>
            </a:r>
          </a:p>
        </p:txBody>
      </p:sp>
      <p:sp>
        <p:nvSpPr>
          <p:cNvPr id="70661" name="Прямоугольник 17"/>
          <p:cNvSpPr>
            <a:spLocks noChangeArrowheads="1"/>
          </p:cNvSpPr>
          <p:nvPr/>
        </p:nvSpPr>
        <p:spPr bwMode="auto">
          <a:xfrm>
            <a:off x="454029" y="2787650"/>
            <a:ext cx="63912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41 117 га (0,47% от Каргасокского района).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Удалённость от районного центра: 110 км – по автозимнику, 104 км – водный путь.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круглогодичного сообщения: нет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(зима - автозимник, межсезонье - авиа, лето - водный путь).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01.01.2024 г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234 человек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1,3%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численности Каргасокского района). </a:t>
            </a: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с.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Тымск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234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чел.). 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ФИНАНСОВО-ЭКОНОМИЧЕСКАЯ ИНФОРМАЦИЯ   </a:t>
            </a: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662" name="Прямоугольник 2"/>
          <p:cNvSpPr>
            <a:spLocks noChangeArrowheads="1"/>
          </p:cNvSpPr>
          <p:nvPr/>
        </p:nvSpPr>
        <p:spPr bwMode="auto">
          <a:xfrm>
            <a:off x="476254" y="933450"/>
            <a:ext cx="6202363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Поселение основано  2004 году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поселения </a:t>
            </a:r>
            <a:r>
              <a:rPr lang="ru-RU" alt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Важенин Константин Федорович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рождения –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1967 г.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полномочий: </a:t>
            </a:r>
            <a:r>
              <a:rPr lang="ru-RU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1200" dirty="0">
                <a:latin typeface="Times New Roman"/>
                <a:cs typeface="Times New Roman"/>
              </a:rPr>
              <a:t>декабрь 2022 г. - декабрь 2027 г.</a:t>
            </a:r>
            <a:endParaRPr lang="ru-RU" sz="12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latin typeface="Times New Roman" panose="02020603050405020304" pitchFamily="18" charset="0"/>
                <a:ea typeface="Arial Unicode MS" pitchFamily="34" charset="-128"/>
              </a:rPr>
              <a:t>Почтовый </a:t>
            </a: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</a:rPr>
              <a:t>адрес: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636751, Томская область, Каргасокский район,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Тымск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ул. Кедровая, 3б</a:t>
            </a:r>
            <a:r>
              <a:rPr lang="ru-RU" altLang="ru-RU" sz="1200" dirty="0"/>
              <a:t>.   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(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38253) 3-51-88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сайт: 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http://www.timskoe.tomsk.ru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E-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timsksp@rambler.ru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Font typeface="Arial"/>
              <a:buNone/>
              <a:defRPr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Совета - </a:t>
            </a:r>
            <a:r>
              <a:rPr lang="ru-RU" sz="1200" dirty="0">
                <a:latin typeface="Times New Roman"/>
                <a:cs typeface="Times New Roman"/>
              </a:rPr>
              <a:t>Панова Алёна Владимировна</a:t>
            </a:r>
            <a:endParaRPr lang="ru-RU" sz="12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ru-RU" sz="1200" dirty="0">
                <a:latin typeface="Times New Roman"/>
                <a:cs typeface="Times New Roman"/>
              </a:rPr>
              <a:t>Дата избрания: 23.09.2022 г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 Ы М С К О 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</a:t>
            </a: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1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084763"/>
              </p:ext>
            </p:extLst>
          </p:nvPr>
        </p:nvGraphicFramePr>
        <p:xfrm>
          <a:off x="498474" y="4357310"/>
          <a:ext cx="6373818" cy="1779878"/>
        </p:xfrm>
        <a:graphic>
          <a:graphicData uri="http://schemas.openxmlformats.org/drawingml/2006/table">
            <a:tbl>
              <a:tblPr/>
              <a:tblGrid>
                <a:gridCol w="1455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8648">
                  <a:extLst>
                    <a:ext uri="{9D8B030D-6E8A-4147-A177-3AD203B41FA5}">
                      <a16:colId xmlns:a16="http://schemas.microsoft.com/office/drawing/2014/main" val="297898413"/>
                    </a:ext>
                  </a:extLst>
                </a:gridCol>
                <a:gridCol w="999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8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67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27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2009">
                  <a:extLst>
                    <a:ext uri="{9D8B030D-6E8A-4147-A177-3AD203B41FA5}">
                      <a16:colId xmlns:a16="http://schemas.microsoft.com/office/drawing/2014/main" val="2624924181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8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7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ДОХОДЫ, всего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077,30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073,00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21 803,40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21 737,90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99,70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9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т.ч. налоговые и неналоговые доходы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653,80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651,70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99,70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701,10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647,40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92,30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1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213,90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804,80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98,40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21 986,80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21 671,70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98,60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0727" name="Picture 38" descr="http://timskoe.tomsk.ru/upload/images/glav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996950"/>
            <a:ext cx="142875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Заголовок 2"/>
          <p:cNvSpPr txBox="1">
            <a:spLocks/>
          </p:cNvSpPr>
          <p:nvPr/>
        </p:nvSpPr>
        <p:spPr bwMode="auto">
          <a:xfrm rot="-5400000">
            <a:off x="-3892549" y="4792663"/>
            <a:ext cx="8243887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УСТЬ-ТЫМСКОЕ СЕЛЬСКОЕ ПОСЕЛЕНИЕ</a:t>
            </a:r>
          </a:p>
        </p:txBody>
      </p:sp>
      <p:sp>
        <p:nvSpPr>
          <p:cNvPr id="72707" name="Прямоугольник 17"/>
          <p:cNvSpPr>
            <a:spLocks noChangeArrowheads="1"/>
          </p:cNvSpPr>
          <p:nvPr/>
        </p:nvSpPr>
        <p:spPr bwMode="auto">
          <a:xfrm>
            <a:off x="458788" y="2647114"/>
            <a:ext cx="6399212" cy="164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32 510 га (0,37% от Каргасокского района).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Удалённость от районного центра: 100 км – по автозимнику, 109 км – водный путь.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круглогодичного сообщения: нет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(зима - автозимник, межсезонье - авиа, лето - водный путь).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(на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01.01.2024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г.):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274 человек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2,30%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численности Каргасокского района).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с.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Усть-Тым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(274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чел.). 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3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4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ФИНАНСОВО-ЭКОНОМИЧЕСКАЯ ИНФОРМАЦИЯ   </a:t>
            </a: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92" name="Прямоугольник 2"/>
          <p:cNvSpPr>
            <a:spLocks noChangeArrowheads="1"/>
          </p:cNvSpPr>
          <p:nvPr/>
        </p:nvSpPr>
        <p:spPr bwMode="auto">
          <a:xfrm>
            <a:off x="457200" y="6268382"/>
            <a:ext cx="6402387" cy="273921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ИНФРАСТРУКТУРА ПОСЕЛЕНИЯ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социальной сферы, учреждения культуры и искусства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Функционирует: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общеобразовательных организаций – 1 шт. (40 обучающихся),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дошкольных образовательных организаций – 1 шт. (17 воспитанников),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культурно-досугового типа – 1 шт., библиотек – 1 шт., спортивных сооружений – 2 шт., ФАП - 1шт.     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ЖКХ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котельные – 2 шт., тепловые сети –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0,413 км, водонапорные башни - 3 шт., скважины – 4 шт.,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сети электрические – 13,28 км. 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производственной сферы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 шт. (хлебопекарня).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розничной торговли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3 шт.    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малого и среднего бизнеса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–  ИП.</a:t>
            </a: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Поселок линейно протянулся неширокой полосой почти 5 км вдоль правых берегов Оби и </a:t>
            </a:r>
            <a:r>
              <a:rPr lang="ru-RU" alt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Тыма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 главное, это богатейшие природные богатства и радушные люди, которые по-сибирски гостеприимны и отзывчивы. Основной деятельностью населения является рыбалка, охота, сбор дикоросов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1400" b="1" dirty="0" smtClean="0">
                <a:solidFill>
                  <a:srgbClr val="7F7F7F"/>
                </a:solidFill>
                <a:cs typeface="Arial" panose="020B0604020202020204" pitchFamily="34" charset="0"/>
              </a:rPr>
              <a:t>                                                                                                                </a:t>
            </a:r>
            <a:fld id="{8F6EDF69-1F6A-4546-8BA7-5B6226E1F2F3}" type="slidenum">
              <a:rPr lang="ru-RU" altLang="ru-RU" sz="1200" b="1">
                <a:solidFill>
                  <a:srgbClr val="7F7F7F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just" eaLnBrk="1" hangingPunct="1">
                <a:spcBef>
                  <a:spcPct val="0"/>
                </a:spcBef>
                <a:buFontTx/>
                <a:buNone/>
                <a:defRPr/>
              </a:pPr>
              <a:t>45</a:t>
            </a:fld>
            <a:endParaRPr lang="ru-RU" altLang="ru-RU" sz="1200" dirty="0">
              <a:solidFill>
                <a:srgbClr val="00B050"/>
              </a:solidFill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2709" name="Прямоугольник 2"/>
          <p:cNvSpPr>
            <a:spLocks noChangeArrowheads="1"/>
          </p:cNvSpPr>
          <p:nvPr/>
        </p:nvSpPr>
        <p:spPr bwMode="auto">
          <a:xfrm>
            <a:off x="454585" y="909612"/>
            <a:ext cx="62738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Поселение основано  2004 году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поселения </a:t>
            </a:r>
            <a:r>
              <a:rPr lang="ru-RU" alt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Пиличенко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 Владимирович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рождения –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1974 г.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полномочий: февраль 2023 г. - февраль 2028 г.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</a:rPr>
              <a:t>Почтовый адрес: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636752, Томская область, Каргасокский район,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Тым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ул. Береговая, 62</a:t>
            </a:r>
            <a:r>
              <a:rPr lang="ru-RU" altLang="ru-RU" sz="1200" dirty="0"/>
              <a:t>.  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(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38253) 3-91-47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сайт: 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</a:t>
            </a:r>
            <a:r>
              <a:rPr lang="en-US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usttim</a:t>
            </a: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altLang="ru-RU" sz="12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tomsk</a:t>
            </a: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ru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E-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adm.ust-tim@yandex.ru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Совета –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Бражникова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Лариса Сергеевна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избрания: 21.09.2022 г.</a:t>
            </a: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С Т Ь – Т Ы М С К О 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</a:t>
            </a: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1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527915"/>
              </p:ext>
            </p:extLst>
          </p:nvPr>
        </p:nvGraphicFramePr>
        <p:xfrm>
          <a:off x="454585" y="4293719"/>
          <a:ext cx="6426198" cy="1868331"/>
        </p:xfrm>
        <a:graphic>
          <a:graphicData uri="http://schemas.openxmlformats.org/drawingml/2006/table">
            <a:tbl>
              <a:tblPr/>
              <a:tblGrid>
                <a:gridCol w="1473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333670990"/>
                    </a:ext>
                  </a:extLst>
                </a:gridCol>
                <a:gridCol w="852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75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27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9495">
                  <a:extLst>
                    <a:ext uri="{9D8B030D-6E8A-4147-A177-3AD203B41FA5}">
                      <a16:colId xmlns:a16="http://schemas.microsoft.com/office/drawing/2014/main" val="3673924873"/>
                    </a:ext>
                  </a:extLst>
                </a:gridCol>
              </a:tblGrid>
              <a:tr h="45074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Исполнен, </a:t>
                      </a: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7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9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ДОХОДЫ, всего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061,10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037,70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99,90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46 575,20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46 282,40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99,40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8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т.ч. налоговые и неналоговые доходы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1 004,90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981,40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97,70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1 181,00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1 021,70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86,50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2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311,50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380,40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96,20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47 550,20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46 689,20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98,20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3" name="Picture 2" descr="C:\Users\Adm\Documents\16784240031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810" y="1034712"/>
            <a:ext cx="1668575" cy="202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2"/>
          <p:cNvSpPr txBox="1">
            <a:spLocks noGrp="1"/>
          </p:cNvSpPr>
          <p:nvPr>
            <p:ph type="title"/>
          </p:nvPr>
        </p:nvSpPr>
        <p:spPr>
          <a:xfrm>
            <a:off x="0" y="0"/>
            <a:ext cx="6858000" cy="971600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  <a:t>М У Н И Ц И П А Л Ь Н О Е  О Б Р А З О В А Н И Е  </a:t>
            </a:r>
            <a:br>
              <a:rPr lang="ru-RU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</a:br>
            <a:r>
              <a:rPr lang="ru-RU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  <a:t>«К А Р Г А С О К С К И Й  Р А Й О Н»</a:t>
            </a:r>
            <a:br>
              <a:rPr lang="ru-RU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</a:br>
            <a:endParaRPr lang="ru-RU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4034" name="Содержимое 2"/>
          <p:cNvSpPr>
            <a:spLocks noGrp="1"/>
          </p:cNvSpPr>
          <p:nvPr>
            <p:ph idx="1"/>
          </p:nvPr>
        </p:nvSpPr>
        <p:spPr>
          <a:xfrm>
            <a:off x="620713" y="900113"/>
            <a:ext cx="6121400" cy="2087562"/>
          </a:xfrm>
        </p:spPr>
        <p:txBody>
          <a:bodyPr/>
          <a:lstStyle/>
          <a:p>
            <a:pPr algn="ctr">
              <a:lnSpc>
                <a:spcPct val="115000"/>
              </a:lnSpc>
              <a:buFont typeface="Arial" charset="0"/>
              <a:buNone/>
              <a:defRPr/>
            </a:pPr>
            <a:r>
              <a:rPr lang="ru-RU" altLang="ru-RU" sz="14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Поселение основано  2004 году</a:t>
            </a: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Глава поселения – Романова Валентина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Фоминиична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ru-RU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</a:t>
            </a:r>
            <a:r>
              <a:rPr lang="ru-RU" alt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 </a:t>
            </a:r>
            <a:r>
              <a:rPr lang="ru-RU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рождения – </a:t>
            </a:r>
            <a:r>
              <a:rPr lang="ru-RU" alt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1962 г.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Срок полномочий: декабрь 2021 г. – сентябрь 2026 г.</a:t>
            </a: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ru-RU" altLang="ru-RU" sz="1200" dirty="0">
                <a:latin typeface="Times New Roman" pitchFamily="18" charset="0"/>
                <a:ea typeface="Arial Unicode MS" pitchFamily="34" charset="-128"/>
                <a:cs typeface="Times New Roman" panose="02020603050405020304" pitchFamily="18" charset="0"/>
              </a:rPr>
              <a:t>Почтовый адрес: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636730, Томская область, Каргасокский район, </a:t>
            </a: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с.Старая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Березовка, ул. Центральная,8. Телефон: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8 (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38253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) 4-21-33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сайт: </a:t>
            </a:r>
            <a:r>
              <a:rPr lang="en-US" altLang="ru-RU" sz="1200" dirty="0">
                <a:latin typeface="Times New Roman" pitchFamily="18" charset="0"/>
                <a:cs typeface="Times New Roman" pitchFamily="18" charset="0"/>
                <a:hlinkClick r:id="rId2"/>
              </a:rPr>
              <a:t> http://www.ustchizapka.tomsk.ru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E-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  </a:t>
            </a:r>
            <a:r>
              <a:rPr lang="en-US" altLang="ru-RU" sz="1200" dirty="0">
                <a:latin typeface="Times New Roman" pitchFamily="18" charset="0"/>
                <a:cs typeface="Times New Roman" pitchFamily="18" charset="0"/>
                <a:hlinkClick r:id="rId3"/>
              </a:rPr>
              <a:t>u-chiz@yandex.ru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ru-RU" altLang="ru-RU" sz="12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Председатель Совета –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Кияров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Иван Витальевич</a:t>
            </a: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Дата избрания: 2022 г.</a:t>
            </a:r>
          </a:p>
        </p:txBody>
      </p:sp>
      <p:sp>
        <p:nvSpPr>
          <p:cNvPr id="74756" name="Заголовок 2"/>
          <p:cNvSpPr>
            <a:spLocks noGrp="1"/>
          </p:cNvSpPr>
          <p:nvPr>
            <p:ph type="body" sz="half" idx="2"/>
          </p:nvPr>
        </p:nvSpPr>
        <p:spPr>
          <a:xfrm rot="16200000">
            <a:off x="-3775868" y="4747420"/>
            <a:ext cx="8172450" cy="620713"/>
          </a:xfrm>
          <a:solidFill>
            <a:srgbClr val="00B050"/>
          </a:solidFill>
        </p:spPr>
        <p:txBody>
          <a:bodyPr anchor="ctr"/>
          <a:lstStyle/>
          <a:p>
            <a:pPr algn="ctr"/>
            <a:r>
              <a:rPr lang="ru-RU" altLang="ru-RU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УСТЬ-ЧИЖАПСКОЕ СЕЛЬСКОЕ  ПОСЕЛЕНИЕ</a:t>
            </a:r>
          </a:p>
        </p:txBody>
      </p:sp>
      <p:sp>
        <p:nvSpPr>
          <p:cNvPr id="74755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6453188" y="8799517"/>
            <a:ext cx="404812" cy="395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3A37C13-057D-44B6-8A0B-101F7C90A66B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74758" name="Прямоугольник 12"/>
          <p:cNvSpPr>
            <a:spLocks noChangeArrowheads="1"/>
          </p:cNvSpPr>
          <p:nvPr/>
        </p:nvSpPr>
        <p:spPr bwMode="auto">
          <a:xfrm>
            <a:off x="714375" y="2599788"/>
            <a:ext cx="6143625" cy="1835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27 368 га (0,3% от Каргасокского района).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Удалённость от районного центра: 102 км – по автозимнику, </a:t>
            </a:r>
            <a:endParaRPr lang="ru-RU" alt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134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км – водный путь.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круглогодичного сообщения: нет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(зима - автозимник, лето - водный путь).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(на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01.01.2024 г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170 человек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1,3%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численности Каргасокского района).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с. Старая Березовка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(143 чел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.), с.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Усть-Чижапка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(27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чел.).  </a:t>
            </a: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ru-RU" altLang="ru-RU" sz="3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ФИНАНСОВО-ЭКОНОМИЧЕСКАЯ ИНФОРМАЦИЯ   </a:t>
            </a: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50" name="Прямоугольник 14"/>
          <p:cNvSpPr>
            <a:spLocks noChangeArrowheads="1"/>
          </p:cNvSpPr>
          <p:nvPr/>
        </p:nvSpPr>
        <p:spPr bwMode="auto">
          <a:xfrm>
            <a:off x="620713" y="6490200"/>
            <a:ext cx="6237287" cy="249299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ИНФРАСТРУКТУРА ПОСЕЛЕНИЯ</a:t>
            </a:r>
          </a:p>
          <a:p>
            <a:pPr algn="just">
              <a:spcBef>
                <a:spcPts val="0"/>
              </a:spcBef>
              <a:buNone/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социальной сферы, учреждения культуры и искусства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>
              <a:spcBef>
                <a:spcPts val="0"/>
              </a:spcBef>
              <a:buNone/>
              <a:defRPr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Функционирует: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общеобразовательных организаций – 1 шт. (9 обучающихся), групп кратковременного пребывания – 1 шт. (5 воспитанников),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учреждения культурно-досугового типа - 1 шт., библиотек – 1 шт., спортивных сооружений – 2 шт. ФАП – 1 шт.     </a:t>
            </a:r>
          </a:p>
          <a:p>
            <a:pPr algn="just">
              <a:spcBef>
                <a:spcPts val="0"/>
              </a:spcBef>
              <a:buNone/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ЖКХ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котельные – 1 шт., тепловые сети – 0,22 км, водонапорные башни - 0 шт., сети электрические – 12,99 км. </a:t>
            </a:r>
          </a:p>
          <a:p>
            <a:pPr algn="just">
              <a:spcBef>
                <a:spcPts val="0"/>
              </a:spcBef>
              <a:buNone/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розничной торговли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– 2 шт.    </a:t>
            </a:r>
          </a:p>
          <a:p>
            <a:pPr algn="just">
              <a:spcBef>
                <a:spcPts val="0"/>
              </a:spcBef>
              <a:buNone/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малого и среднего бизнеса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2 – ИП.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  <a:buNone/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занимается рыбалкой, охотой, сбором дикоросов, ведением личного подсобного хозяйства. Жители посёлков любят свой край, их беспокоит дальнейшая судьба малой Родины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/>
              <a:t>                 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                                 </a:t>
            </a:r>
            <a:endParaRPr lang="ru-RU" alt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0" y="0"/>
            <a:ext cx="6858000" cy="9525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С Т Ь – Ч И Ж А П С К О 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</a:t>
            </a:r>
            <a:endParaRPr lang="ru-RU" sz="20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132742"/>
              </p:ext>
            </p:extLst>
          </p:nvPr>
        </p:nvGraphicFramePr>
        <p:xfrm>
          <a:off x="620712" y="4474125"/>
          <a:ext cx="6237287" cy="1888082"/>
        </p:xfrm>
        <a:graphic>
          <a:graphicData uri="http://schemas.openxmlformats.org/drawingml/2006/table">
            <a:tbl>
              <a:tblPr/>
              <a:tblGrid>
                <a:gridCol w="1316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873">
                  <a:extLst>
                    <a:ext uri="{9D8B030D-6E8A-4147-A177-3AD203B41FA5}">
                      <a16:colId xmlns:a16="http://schemas.microsoft.com/office/drawing/2014/main" val="4161798964"/>
                    </a:ext>
                  </a:extLst>
                </a:gridCol>
                <a:gridCol w="771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8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21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40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4708">
                  <a:extLst>
                    <a:ext uri="{9D8B030D-6E8A-4147-A177-3AD203B41FA5}">
                      <a16:colId xmlns:a16="http://schemas.microsoft.com/office/drawing/2014/main" val="1134658666"/>
                    </a:ext>
                  </a:extLst>
                </a:gridCol>
              </a:tblGrid>
              <a:tr h="26596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1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8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ДОХОДЫ, всего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545,10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547,80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19 714,60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19 616,90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99,50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97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налоговые и неналоговые доходы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796,50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799,20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100,30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530,50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432,80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81,60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872,90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344,10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97,20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20 241,70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20 041,80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99,00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184" y="971550"/>
            <a:ext cx="1726375" cy="22543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48" y="13833"/>
            <a:ext cx="6858000" cy="9144001"/>
          </a:xfrm>
          <a:prstGeom prst="rect">
            <a:avLst/>
          </a:prstGeom>
          <a:gradFill>
            <a:gsLst>
              <a:gs pos="0">
                <a:srgbClr val="FFFFCC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13500000" scaled="0"/>
          </a:gradFill>
          <a:ln w="41275" cap="rnd">
            <a:solidFill>
              <a:srgbClr val="FFFF00"/>
            </a:solidFill>
            <a:beve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sp>
        <p:nvSpPr>
          <p:cNvPr id="7578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0675AAB-19AA-4D3F-9700-EBCB990F15A9}" type="slidenum">
              <a:rPr lang="ru-RU" altLang="ru-RU" sz="1200">
                <a:solidFill>
                  <a:srgbClr val="898989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ru-RU" altLang="ru-RU" sz="1200">
              <a:solidFill>
                <a:srgbClr val="898989"/>
              </a:solidFill>
              <a:latin typeface="Candara" panose="020E0502030303020204" pitchFamily="34" charset="0"/>
            </a:endParaRPr>
          </a:p>
        </p:txBody>
      </p:sp>
      <p:pic>
        <p:nvPicPr>
          <p:cNvPr id="75781" name="Picture 2" descr="http://www.kargasok.ru/image/img-hea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4"/>
            <a:ext cx="1333500" cy="913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4" descr="http://www.kargasok.ru/files/images/nature/__tmp/120_120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137" y="73650"/>
            <a:ext cx="1512888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6" descr="http://www.kargasok.ru/files/images/nature/__tmp/120_120_natural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218" y="133354"/>
            <a:ext cx="1519237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4" name="Picture 8" descr="http://www.kargasok.ru/files/images/nature/__tmp/120_120_natural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700" y="2738378"/>
            <a:ext cx="1633537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5" name="Picture 10" descr="http://www.kargasok.ru/files/images/nature/__tmp/120_120_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92" y="144467"/>
            <a:ext cx="1506537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6" name="Picture 12" descr="http://www.kargasok.ru/files/images/nature/__tmp/120_120_natural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485" y="7646351"/>
            <a:ext cx="1497013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7" name="Picture 14" descr="http://www.kargasok.ru/files/foto_ana/proshen_pamyat/__tmp/120_120_1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700" y="7487602"/>
            <a:ext cx="1655763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8" name="Picture 16" descr="http://www.kargasok.ru/files/foto_ana/proshen_pamyat/__tmp/120_120_IMG_1488--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835" y="7601062"/>
            <a:ext cx="1530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9" name="Picture 18" descr="http://www.kargasok.ru/files/foto_ana/proshen_pamyat/__tmp/120_120_DSC_042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721" y="5984027"/>
            <a:ext cx="155257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0" name="Picture 20" descr="http://www.kargasok.ru/files/foto_ana/__tmp/120_120_osen_2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835" y="4763317"/>
            <a:ext cx="155575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1" name="Picture 22" descr="http://www.kargasok.ru/files/images/nature/__tmp/120_120_rechvokzal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1" y="1357725"/>
            <a:ext cx="16129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2" name="Picture 24" descr="http://www.kargasok.ru/files/foto_ana/__tmp/120_120_cerkov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16" y="1312668"/>
            <a:ext cx="1603375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3" name="Picture 26" descr="http://www.kargasok.ru/files/images/nature/__tmp/120_120_natural8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3006554"/>
            <a:ext cx="1601788" cy="16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4" name="Picture 28" descr="http://www.kargasok.ru/files/images/nature/__tmp/120_120_natural6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949" y="6150791"/>
            <a:ext cx="1519237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5" name="Picture 30" descr="http://www.kargasok.ru/files/images/nature/__tmp/120_120_7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492" y="4441488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 descr="600822 gerb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805256" y="2695810"/>
            <a:ext cx="2443532" cy="3376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2"/>
          <p:cNvSpPr txBox="1">
            <a:spLocks/>
          </p:cNvSpPr>
          <p:nvPr/>
        </p:nvSpPr>
        <p:spPr bwMode="auto">
          <a:xfrm rot="-5400000">
            <a:off x="-4342606" y="4342606"/>
            <a:ext cx="9144000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ДЕМОГРАФИЯ</a:t>
            </a:r>
          </a:p>
        </p:txBody>
      </p:sp>
      <p:sp>
        <p:nvSpPr>
          <p:cNvPr id="9219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597650" y="8748717"/>
            <a:ext cx="260350" cy="3762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FE3F0A3-EFA5-4D83-9C39-302C29A7ED2E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-1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222" name="Picture 2" descr="http://trkzelenogorsk.ru/media/k2/items/cache/b0be84b54051e84fc3d315b463741fd7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4" y="4932367"/>
            <a:ext cx="5832475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6684976"/>
              </p:ext>
            </p:extLst>
          </p:nvPr>
        </p:nvGraphicFramePr>
        <p:xfrm>
          <a:off x="692155" y="1590081"/>
          <a:ext cx="5832474" cy="3413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7946217"/>
              </p:ext>
            </p:extLst>
          </p:nvPr>
        </p:nvGraphicFramePr>
        <p:xfrm>
          <a:off x="619133" y="1331640"/>
          <a:ext cx="5905495" cy="3960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2"/>
          <p:cNvSpPr txBox="1">
            <a:spLocks/>
          </p:cNvSpPr>
          <p:nvPr/>
        </p:nvSpPr>
        <p:spPr bwMode="auto">
          <a:xfrm rot="-5400000">
            <a:off x="-4342606" y="4342606"/>
            <a:ext cx="9144000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РЫНОК  ТРУДА И ЗАРАБОТНОЙ ПЛАТЫ</a:t>
            </a:r>
          </a:p>
        </p:txBody>
      </p:sp>
      <p:sp>
        <p:nvSpPr>
          <p:cNvPr id="11267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597650" y="8748717"/>
            <a:ext cx="260350" cy="3762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246D42A-8E18-4408-957A-6058FABAE0F3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122300"/>
              </p:ext>
            </p:extLst>
          </p:nvPr>
        </p:nvGraphicFramePr>
        <p:xfrm>
          <a:off x="476250" y="1103313"/>
          <a:ext cx="6408738" cy="7711416"/>
        </p:xfrm>
        <a:graphic>
          <a:graphicData uri="http://schemas.openxmlformats.org/drawingml/2006/table">
            <a:tbl>
              <a:tblPr firstRow="1" firstCol="1" bandRow="1"/>
              <a:tblGrid>
                <a:gridCol w="3528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43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Демография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2022 год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2023 год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298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Родившихся</a:t>
                      </a:r>
                      <a:r>
                        <a:rPr lang="ru-RU" sz="1600" b="1" i="0" baseline="0" dirty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ru-RU" sz="1600" b="0" i="1" baseline="0" dirty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чел.</a:t>
                      </a:r>
                      <a:endParaRPr lang="ru-RU" sz="1600" b="0" i="1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175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179</a:t>
                      </a:r>
                      <a:endParaRPr lang="ru-RU" sz="1600" b="1" kern="120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298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400" i="0" strike="noStrike" dirty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% к уровню предыдущего года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89,30</a:t>
                      </a:r>
                      <a:endParaRPr lang="ru-RU" sz="1600" b="1" kern="120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88,80</a:t>
                      </a:r>
                      <a:endParaRPr lang="ru-RU" sz="1600" b="1" kern="120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461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Умерших, </a:t>
                      </a:r>
                      <a:r>
                        <a:rPr lang="ru-RU" sz="1600" b="0" i="1" dirty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чел.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284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249</a:t>
                      </a:r>
                      <a:endParaRPr lang="ru-RU" sz="1600" b="1" kern="120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298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400" i="0" strike="noStrike" dirty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% к уровню предыдущего года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81,14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87,60</a:t>
                      </a:r>
                      <a:endParaRPr lang="ru-RU" sz="1600" b="1" kern="120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0298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strike="noStrike" dirty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Естественный</a:t>
                      </a:r>
                      <a:r>
                        <a:rPr lang="ru-RU" sz="1600" b="1" i="0" strike="noStrike" baseline="0" dirty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прирост</a:t>
                      </a:r>
                      <a:r>
                        <a:rPr lang="ru-RU" sz="1600" b="1" i="0" strike="noStrike" dirty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(убыль),</a:t>
                      </a:r>
                      <a:r>
                        <a:rPr lang="ru-RU" sz="1600" b="1" i="0" strike="noStrike" baseline="0" dirty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i="1" strike="noStrike" dirty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чел.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-109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-70</a:t>
                      </a:r>
                      <a:endParaRPr lang="ru-RU" sz="1600" b="1" kern="120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440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400" i="0" strike="noStrike" dirty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% к уровню предыдущего года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</a:t>
                      </a:r>
                      <a:endParaRPr lang="ru-RU" sz="1800" b="1" kern="120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06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Рынок труда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 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01.01.2023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 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01.01.2024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48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Численность экономически активного населения (ЭАН), </a:t>
                      </a:r>
                      <a:r>
                        <a:rPr lang="ru-RU" sz="1600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11 400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10 700</a:t>
                      </a:r>
                      <a:endParaRPr lang="ru-RU" sz="1600" b="1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3759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400" i="0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% к уровню предыдущего года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98,30</a:t>
                      </a:r>
                      <a:endParaRPr lang="ru-RU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106,50</a:t>
                      </a:r>
                      <a:endParaRPr lang="ru-RU" sz="1600" b="1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315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Численность безработных</a:t>
                      </a:r>
                      <a:r>
                        <a:rPr lang="ru-RU" sz="1600" b="1" i="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граждан, состоявших в органах службы занятости, </a:t>
                      </a:r>
                      <a:r>
                        <a:rPr lang="ru-RU" sz="1600" i="1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человек</a:t>
                      </a:r>
                      <a:endParaRPr lang="ru-RU" sz="1600" i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196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148</a:t>
                      </a:r>
                      <a:endParaRPr lang="ru-RU" sz="1600" b="1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0432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400" i="0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% к уровню предыдущего года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58,20</a:t>
                      </a:r>
                      <a:endParaRPr lang="ru-RU" sz="1600" b="1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75,50</a:t>
                      </a:r>
                      <a:endParaRPr lang="ru-RU" sz="1600" b="1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877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Уровень регистрируемой безработицы от</a:t>
                      </a:r>
                      <a:r>
                        <a:rPr lang="ru-RU" sz="1600" b="1" i="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ЭАН, </a:t>
                      </a:r>
                      <a:r>
                        <a:rPr lang="ru-RU" sz="1600" b="0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1,70</a:t>
                      </a:r>
                      <a:endParaRPr lang="ru-RU" sz="1600" b="1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1,30</a:t>
                      </a:r>
                      <a:endParaRPr lang="ru-RU" sz="1600" b="1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0298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</a:t>
                      </a:r>
                      <a:r>
                        <a:rPr lang="ru-RU" sz="1400" i="0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% к уровню предыдущего года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56,60</a:t>
                      </a:r>
                      <a:endParaRPr lang="ru-RU" sz="1600" b="1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76,50</a:t>
                      </a:r>
                      <a:endParaRPr lang="ru-RU" sz="1600" b="1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0302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Уровень жизни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 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01.01.2023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 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01.01.2024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9619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Среднемесячная</a:t>
                      </a:r>
                      <a:r>
                        <a:rPr lang="ru-RU" sz="1600" b="1" i="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начисленная заработная плата, </a:t>
                      </a:r>
                      <a:r>
                        <a:rPr lang="ru-RU" sz="1600" b="0" i="1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рублей</a:t>
                      </a:r>
                      <a:endParaRPr lang="ru-RU" sz="1600" b="0" i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77 669,60</a:t>
                      </a:r>
                      <a:endParaRPr lang="ru-RU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ru-RU" sz="1200" b="0" kern="12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справочно</a:t>
                      </a:r>
                      <a:r>
                        <a:rPr lang="ru-RU" sz="1200" b="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средняя з/п за </a:t>
                      </a:r>
                      <a:r>
                        <a:rPr lang="ru-RU" sz="1200" b="0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2022 </a:t>
                      </a:r>
                      <a:r>
                        <a:rPr lang="ru-RU" sz="1200" b="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 </a:t>
                      </a:r>
                      <a:r>
                        <a:rPr lang="ru-RU" sz="1200" b="0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–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68 003,00</a:t>
                      </a:r>
                      <a:r>
                        <a:rPr lang="ru-RU" sz="12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kern="12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kern="12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руб.</a:t>
                      </a:r>
                      <a:r>
                        <a:rPr lang="ru-RU" sz="1200" b="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86 992,70</a:t>
                      </a:r>
                      <a:endParaRPr lang="ru-RU" sz="1600" b="1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290401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% к уровню </a:t>
                      </a:r>
                      <a:r>
                        <a:rPr lang="ru-RU" sz="1400" i="0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предыдущего года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114,20</a:t>
                      </a:r>
                      <a:endParaRPr lang="ru-RU" sz="1600" b="1" baseline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112,00</a:t>
                      </a:r>
                      <a:endParaRPr lang="ru-RU" sz="1600" b="1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9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-1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2"/>
          <p:cNvSpPr txBox="1">
            <a:spLocks/>
          </p:cNvSpPr>
          <p:nvPr/>
        </p:nvSpPr>
        <p:spPr bwMode="auto">
          <a:xfrm rot="-5400000">
            <a:off x="-3784599" y="4900613"/>
            <a:ext cx="8027987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>
                <a:solidFill>
                  <a:srgbClr val="FFFFFF"/>
                </a:solidFill>
                <a:latin typeface="Arial" panose="020B0604020202020204" pitchFamily="34" charset="0"/>
              </a:rPr>
              <a:t> «Майские» Указы Президента Российской Федерации</a:t>
            </a:r>
            <a:endParaRPr lang="ru-RU" altLang="ru-RU" sz="2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5" name="Прямоугольник 1"/>
          <p:cNvSpPr>
            <a:spLocks noChangeArrowheads="1"/>
          </p:cNvSpPr>
          <p:nvPr/>
        </p:nvSpPr>
        <p:spPr bwMode="auto">
          <a:xfrm>
            <a:off x="2519363" y="4367217"/>
            <a:ext cx="2425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показателей</a:t>
            </a:r>
          </a:p>
        </p:txBody>
      </p:sp>
      <p:sp>
        <p:nvSpPr>
          <p:cNvPr id="13316" name="Прямоугольник 3"/>
          <p:cNvSpPr>
            <a:spLocks noChangeArrowheads="1"/>
          </p:cNvSpPr>
          <p:nvPr/>
        </p:nvSpPr>
        <p:spPr bwMode="auto">
          <a:xfrm>
            <a:off x="2281238" y="4325942"/>
            <a:ext cx="3059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показателей</a:t>
            </a:r>
          </a:p>
        </p:txBody>
      </p:sp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4330704"/>
            <a:ext cx="18161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Номер слайда 9"/>
          <p:cNvSpPr>
            <a:spLocks noGrp="1"/>
          </p:cNvSpPr>
          <p:nvPr>
            <p:ph type="sldNum" sz="quarter" idx="12"/>
          </p:nvPr>
        </p:nvSpPr>
        <p:spPr bwMode="auto">
          <a:xfrm>
            <a:off x="6469063" y="8639179"/>
            <a:ext cx="349250" cy="48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2DA5DB-6330-491A-8502-A31E7BB46880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-1" y="397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8"/>
          <p:cNvSpPr>
            <a:spLocks noChangeArrowheads="1"/>
          </p:cNvSpPr>
          <p:nvPr/>
        </p:nvSpPr>
        <p:spPr bwMode="auto">
          <a:xfrm>
            <a:off x="639767" y="1119188"/>
            <a:ext cx="6072187" cy="715962"/>
          </a:xfrm>
          <a:prstGeom prst="rect">
            <a:avLst/>
          </a:prstGeom>
          <a:gradFill rotWithShape="1">
            <a:gsLst>
              <a:gs pos="0">
                <a:srgbClr val="80D7FF"/>
              </a:gs>
              <a:gs pos="50000">
                <a:srgbClr val="B3E4FF"/>
              </a:gs>
              <a:gs pos="100000">
                <a:srgbClr val="DAF1FF"/>
              </a:gs>
            </a:gsLst>
            <a:lin ang="54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49263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4926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4926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4926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«майских» Указов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Президента Российской Федерации.</a:t>
            </a:r>
            <a:endParaRPr lang="ru-RU" altLang="ru-RU" sz="1100" b="1" dirty="0">
              <a:solidFill>
                <a:srgbClr val="1F497D"/>
              </a:solidFill>
              <a:latin typeface="Arial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800" b="1" dirty="0">
              <a:solidFill>
                <a:srgbClr val="1F497D"/>
              </a:solidFill>
              <a:latin typeface="Arial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 typeface="Arial" charset="0"/>
              <a:buNone/>
              <a:defRPr/>
            </a:pPr>
            <a:r>
              <a:rPr lang="ru-RU" altLang="ru-RU" sz="125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«майских» Указов Президента РФ 2012 года, муниципальных «дорожных карт» изменений в сфере образования и культуры, повышение заработной платы работников муниципальных учреждений достигло следующих показателей: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684770"/>
              </p:ext>
            </p:extLst>
          </p:nvPr>
        </p:nvGraphicFramePr>
        <p:xfrm>
          <a:off x="558804" y="2771775"/>
          <a:ext cx="6188075" cy="3671886"/>
        </p:xfrm>
        <a:graphic>
          <a:graphicData uri="http://schemas.openxmlformats.org/drawingml/2006/table">
            <a:tbl>
              <a:tblPr/>
              <a:tblGrid>
                <a:gridCol w="3451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45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заработная плата отдельных категорий работников (рублей)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74" marR="4417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B8">
                        <a:alpha val="34901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 год </a:t>
                      </a:r>
                    </a:p>
                  </a:txBody>
                  <a:tcPr marL="44174" marR="4417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B8">
                        <a:alpha val="34901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 год </a:t>
                      </a:r>
                    </a:p>
                  </a:txBody>
                  <a:tcPr marL="44174" marR="4417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B8">
                        <a:alpha val="34901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 год </a:t>
                      </a:r>
                    </a:p>
                  </a:txBody>
                  <a:tcPr marL="44174" marR="4417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B8">
                        <a:alpha val="3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378">
                <a:tc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74" marR="44174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769A52"/>
                        </a:gs>
                        <a:gs pos="50000">
                          <a:srgbClr val="ABDD79"/>
                        </a:gs>
                        <a:gs pos="100000">
                          <a:srgbClr val="CCFF91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823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 муниципальных образовательных учреждений дошкольного образования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DEFBB"/>
                        </a:gs>
                        <a:gs pos="50000">
                          <a:srgbClr val="E9F4D4"/>
                        </a:gs>
                        <a:gs pos="100000">
                          <a:srgbClr val="F3F9EA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51 747,60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DEFBB"/>
                        </a:gs>
                        <a:gs pos="50000">
                          <a:srgbClr val="E9F4D4"/>
                        </a:gs>
                        <a:gs pos="100000">
                          <a:srgbClr val="F3F9EA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53 285,30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DEFBB"/>
                        </a:gs>
                        <a:gs pos="50000">
                          <a:srgbClr val="E9F4D4"/>
                        </a:gs>
                        <a:gs pos="100000">
                          <a:srgbClr val="F3F9EA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62 418,20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DEFBB"/>
                        </a:gs>
                        <a:gs pos="50000">
                          <a:srgbClr val="E9F4D4"/>
                        </a:gs>
                        <a:gs pos="100000">
                          <a:srgbClr val="F3F9EA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75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 муниципальных общеобразовательных учреждений общего образования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DEFBB"/>
                        </a:gs>
                        <a:gs pos="50000">
                          <a:srgbClr val="E9F4D4"/>
                        </a:gs>
                        <a:gs pos="100000">
                          <a:srgbClr val="F3F9EA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57 581,30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DEFBB"/>
                        </a:gs>
                        <a:gs pos="50000">
                          <a:srgbClr val="E9F4D4"/>
                        </a:gs>
                        <a:gs pos="100000">
                          <a:srgbClr val="F3F9EA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60 374,80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DEFBB"/>
                        </a:gs>
                        <a:gs pos="50000">
                          <a:srgbClr val="E9F4D4"/>
                        </a:gs>
                        <a:gs pos="100000">
                          <a:srgbClr val="F3F9EA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65 354,70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DEFBB"/>
                        </a:gs>
                        <a:gs pos="50000">
                          <a:srgbClr val="E9F4D4"/>
                        </a:gs>
                        <a:gs pos="100000">
                          <a:srgbClr val="F3F9EA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775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 муниципальных образовательных учреждений дополнительного образования 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DEFBB"/>
                        </a:gs>
                        <a:gs pos="50000">
                          <a:srgbClr val="E9F4D4"/>
                        </a:gs>
                        <a:gs pos="100000">
                          <a:srgbClr val="F3F9EA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54 395,10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DEFBB"/>
                        </a:gs>
                        <a:gs pos="50000">
                          <a:srgbClr val="E9F4D4"/>
                        </a:gs>
                        <a:gs pos="100000">
                          <a:srgbClr val="F3F9EA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54 397,00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DEFBB"/>
                        </a:gs>
                        <a:gs pos="50000">
                          <a:srgbClr val="E9F4D4"/>
                        </a:gs>
                        <a:gs pos="100000">
                          <a:srgbClr val="F3F9EA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65 594,90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DEFBB"/>
                        </a:gs>
                        <a:gs pos="50000">
                          <a:srgbClr val="E9F4D4"/>
                        </a:gs>
                        <a:gs pos="100000">
                          <a:srgbClr val="F3F9EA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378">
                <a:tc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74" marR="4417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67B65"/>
                        </a:gs>
                        <a:gs pos="50000">
                          <a:srgbClr val="D8B293"/>
                        </a:gs>
                        <a:gs pos="100000">
                          <a:srgbClr val="FFD4B0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50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Работники муниципальных учреждений культуры и искусства</a:t>
                      </a:r>
                    </a:p>
                  </a:txBody>
                  <a:tcPr marL="44174" marR="4417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AC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 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127,20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74" marR="441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AC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864,90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74" marR="441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AC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62 316,10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74" marR="441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A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18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Педагогических работники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  Каргасокской детской школы искусств </a:t>
                      </a:r>
                    </a:p>
                  </a:txBody>
                  <a:tcPr marL="44174" marR="441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AC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500,60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74" marR="441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AC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500,60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74" marR="441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AC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63 306,10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74" marR="441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A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545730"/>
              </p:ext>
            </p:extLst>
          </p:nvPr>
        </p:nvGraphicFramePr>
        <p:xfrm>
          <a:off x="579509" y="6480175"/>
          <a:ext cx="6186739" cy="2268289"/>
        </p:xfrm>
        <a:graphic>
          <a:graphicData uri="http://schemas.openxmlformats.org/drawingml/2006/table">
            <a:tbl>
              <a:tblPr/>
              <a:tblGrid>
                <a:gridCol w="3450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8498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Здравоохранение</a:t>
                      </a:r>
                      <a:endParaRPr lang="ru-RU" sz="1400" dirty="0"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174" marR="441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62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Врачи и работники медицинских организаций, имеющие высшее медицинское (фармацевтическое) или иное высшее образование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rgbClr val="5E9EFF">
                            <a:alpha val="34000"/>
                          </a:srgbClr>
                        </a:gs>
                        <a:gs pos="39999">
                          <a:srgbClr val="85C2FF">
                            <a:alpha val="33000"/>
                          </a:srgbClr>
                        </a:gs>
                        <a:gs pos="70000">
                          <a:srgbClr val="C4D6EB">
                            <a:alpha val="46000"/>
                          </a:srgbClr>
                        </a:gs>
                        <a:gs pos="100000">
                          <a:srgbClr val="FFEBFA">
                            <a:alpha val="41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95 224,00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rgbClr val="5E9EFF">
                            <a:alpha val="34000"/>
                          </a:srgbClr>
                        </a:gs>
                        <a:gs pos="39999">
                          <a:srgbClr val="85C2FF">
                            <a:alpha val="33000"/>
                          </a:srgbClr>
                        </a:gs>
                        <a:gs pos="70000">
                          <a:srgbClr val="C4D6EB">
                            <a:alpha val="46000"/>
                          </a:srgbClr>
                        </a:gs>
                        <a:gs pos="100000">
                          <a:srgbClr val="FFEBFA">
                            <a:alpha val="41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482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82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rgbClr val="5E9EFF">
                            <a:alpha val="34000"/>
                          </a:srgbClr>
                        </a:gs>
                        <a:gs pos="39999">
                          <a:srgbClr val="85C2FF">
                            <a:alpha val="33000"/>
                          </a:srgbClr>
                        </a:gs>
                        <a:gs pos="70000">
                          <a:srgbClr val="C4D6EB">
                            <a:alpha val="46000"/>
                          </a:srgbClr>
                        </a:gs>
                        <a:gs pos="100000">
                          <a:srgbClr val="FFEBFA">
                            <a:alpha val="41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121</a:t>
                      </a:r>
                      <a:r>
                        <a:rPr lang="ru-RU" sz="12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250,00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82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rgbClr val="5E9EFF">
                            <a:alpha val="34000"/>
                          </a:srgbClr>
                        </a:gs>
                        <a:gs pos="39999">
                          <a:srgbClr val="85C2FF">
                            <a:alpha val="33000"/>
                          </a:srgbClr>
                        </a:gs>
                        <a:gs pos="70000">
                          <a:srgbClr val="C4D6EB">
                            <a:alpha val="46000"/>
                          </a:srgbClr>
                        </a:gs>
                        <a:gs pos="100000">
                          <a:srgbClr val="FFEBFA">
                            <a:alpha val="41000"/>
                          </a:srgb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8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медицинский (фармацевтический) персонал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rgbClr val="5E9EFF">
                            <a:alpha val="34000"/>
                          </a:srgbClr>
                        </a:gs>
                        <a:gs pos="39999">
                          <a:srgbClr val="85C2FF">
                            <a:alpha val="33000"/>
                          </a:srgbClr>
                        </a:gs>
                        <a:gs pos="70000">
                          <a:srgbClr val="C4D6EB">
                            <a:alpha val="46000"/>
                          </a:srgbClr>
                        </a:gs>
                        <a:gs pos="100000">
                          <a:srgbClr val="FFEBFA">
                            <a:alpha val="41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39 018,00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rgbClr val="5E9EFF">
                            <a:alpha val="34000"/>
                          </a:srgbClr>
                        </a:gs>
                        <a:gs pos="39999">
                          <a:srgbClr val="85C2FF">
                            <a:alpha val="33000"/>
                          </a:srgbClr>
                        </a:gs>
                        <a:gs pos="70000">
                          <a:srgbClr val="C4D6EB">
                            <a:alpha val="46000"/>
                          </a:srgbClr>
                        </a:gs>
                        <a:gs pos="100000">
                          <a:srgbClr val="FFEBFA">
                            <a:alpha val="41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780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82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rgbClr val="5E9EFF">
                            <a:alpha val="34000"/>
                          </a:srgbClr>
                        </a:gs>
                        <a:gs pos="39999">
                          <a:srgbClr val="85C2FF">
                            <a:alpha val="33000"/>
                          </a:srgbClr>
                        </a:gs>
                        <a:gs pos="70000">
                          <a:srgbClr val="C4D6EB">
                            <a:alpha val="46000"/>
                          </a:srgbClr>
                        </a:gs>
                        <a:gs pos="100000">
                          <a:srgbClr val="FFEBFA">
                            <a:alpha val="41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50 375,00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82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rgbClr val="5E9EFF">
                            <a:alpha val="34000"/>
                          </a:srgbClr>
                        </a:gs>
                        <a:gs pos="39999">
                          <a:srgbClr val="85C2FF">
                            <a:alpha val="33000"/>
                          </a:srgbClr>
                        </a:gs>
                        <a:gs pos="70000">
                          <a:srgbClr val="C4D6EB">
                            <a:alpha val="46000"/>
                          </a:srgbClr>
                        </a:gs>
                        <a:gs pos="100000">
                          <a:srgbClr val="FFEBFA">
                            <a:alpha val="41000"/>
                          </a:srgb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6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Младший медицинский (фармацевтический) персонал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rgbClr val="5E9EFF">
                            <a:alpha val="34000"/>
                          </a:srgbClr>
                        </a:gs>
                        <a:gs pos="39999">
                          <a:srgbClr val="85C2FF">
                            <a:alpha val="33000"/>
                          </a:srgbClr>
                        </a:gs>
                        <a:gs pos="70000">
                          <a:srgbClr val="C4D6EB">
                            <a:alpha val="46000"/>
                          </a:srgbClr>
                        </a:gs>
                        <a:gs pos="100000">
                          <a:srgbClr val="FFEBFA">
                            <a:alpha val="41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38 563,00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rgbClr val="5E9EFF">
                            <a:alpha val="34000"/>
                          </a:srgbClr>
                        </a:gs>
                        <a:gs pos="39999">
                          <a:srgbClr val="85C2FF">
                            <a:alpha val="33000"/>
                          </a:srgbClr>
                        </a:gs>
                        <a:gs pos="70000">
                          <a:srgbClr val="C4D6EB">
                            <a:alpha val="46000"/>
                          </a:srgbClr>
                        </a:gs>
                        <a:gs pos="100000">
                          <a:srgbClr val="FFEBFA">
                            <a:alpha val="41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007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82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rgbClr val="5E9EFF">
                            <a:alpha val="34000"/>
                          </a:srgbClr>
                        </a:gs>
                        <a:gs pos="39999">
                          <a:srgbClr val="85C2FF">
                            <a:alpha val="33000"/>
                          </a:srgbClr>
                        </a:gs>
                        <a:gs pos="70000">
                          <a:srgbClr val="C4D6EB">
                            <a:alpha val="46000"/>
                          </a:srgbClr>
                        </a:gs>
                        <a:gs pos="100000">
                          <a:srgbClr val="FFEBFA">
                            <a:alpha val="41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49 764,00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82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rgbClr val="5E9EFF">
                            <a:alpha val="34000"/>
                          </a:srgbClr>
                        </a:gs>
                        <a:gs pos="39999">
                          <a:srgbClr val="85C2FF">
                            <a:alpha val="33000"/>
                          </a:srgbClr>
                        </a:gs>
                        <a:gs pos="70000">
                          <a:srgbClr val="C4D6EB">
                            <a:alpha val="46000"/>
                          </a:srgbClr>
                        </a:gs>
                        <a:gs pos="100000">
                          <a:srgbClr val="FFEBFA">
                            <a:alpha val="41000"/>
                          </a:srgb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2"/>
          <p:cNvSpPr txBox="1">
            <a:spLocks/>
          </p:cNvSpPr>
          <p:nvPr/>
        </p:nvSpPr>
        <p:spPr bwMode="auto">
          <a:xfrm rot="-5400000">
            <a:off x="-3784599" y="4900613"/>
            <a:ext cx="8027987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>
                <a:solidFill>
                  <a:srgbClr val="FFFFFF"/>
                </a:solidFill>
                <a:latin typeface="Arial" panose="020B0604020202020204" pitchFamily="34" charset="0"/>
              </a:rPr>
              <a:t>«Майские» Указы Президента Российской Федерации</a:t>
            </a:r>
            <a:endParaRPr lang="ru-RU" altLang="ru-RU" sz="2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3" name="Прямоугольник 1"/>
          <p:cNvSpPr>
            <a:spLocks noChangeArrowheads="1"/>
          </p:cNvSpPr>
          <p:nvPr/>
        </p:nvSpPr>
        <p:spPr bwMode="auto">
          <a:xfrm>
            <a:off x="2519363" y="4367217"/>
            <a:ext cx="2425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показателей</a:t>
            </a:r>
          </a:p>
        </p:txBody>
      </p:sp>
      <p:sp>
        <p:nvSpPr>
          <p:cNvPr id="15364" name="Прямоугольник 3"/>
          <p:cNvSpPr>
            <a:spLocks noChangeArrowheads="1"/>
          </p:cNvSpPr>
          <p:nvPr/>
        </p:nvSpPr>
        <p:spPr bwMode="auto">
          <a:xfrm>
            <a:off x="2281238" y="4325942"/>
            <a:ext cx="3059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показателей</a:t>
            </a:r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4330704"/>
            <a:ext cx="18161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Номер слайда 9"/>
          <p:cNvSpPr>
            <a:spLocks noGrp="1"/>
          </p:cNvSpPr>
          <p:nvPr>
            <p:ph type="sldNum" sz="quarter" idx="12"/>
          </p:nvPr>
        </p:nvSpPr>
        <p:spPr bwMode="auto">
          <a:xfrm>
            <a:off x="6469063" y="8639179"/>
            <a:ext cx="349250" cy="48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E98CE86-11AE-4E18-8B5F-059D60FD1899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-1" y="397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auto">
          <a:xfrm>
            <a:off x="570294" y="1115616"/>
            <a:ext cx="6159500" cy="7740650"/>
          </a:xfrm>
          <a:prstGeom prst="roundRect">
            <a:avLst>
              <a:gd name="adj" fmla="val 11648"/>
            </a:avLst>
          </a:prstGeom>
          <a:blipFill>
            <a:blip r:embed="rId4"/>
            <a:tile tx="0" ty="0" sx="100000" sy="100000" flip="none" algn="tl"/>
          </a:blipFill>
          <a:ln w="25560" cap="sq">
            <a:solidFill>
              <a:srgbClr val="7F7F7F"/>
            </a:solidFill>
            <a:miter lim="800000"/>
            <a:headEnd/>
            <a:tailEnd/>
          </a:ln>
        </p:spPr>
        <p:txBody>
          <a:bodyPr lIns="90000" tIns="46800" rIns="90000" bIns="46800" anchor="ctr">
            <a:noAutofit/>
          </a:bodyPr>
          <a:lstStyle>
            <a:lvl1pPr indent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50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Майские» указы Президента Российской Федерации реализуются путем обеспечения достижения целевых показателей по планам мероприятий («дорожным картам»).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Основным критерием в части достижения целевых показателей является средний размер заработной платы: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>
                <a:solidFill>
                  <a:srgbClr val="663300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</a:rPr>
              <a:t>в 2023 году величина заработной платы по сравнению с 2022 годом по усредненному показателю </a:t>
            </a:r>
            <a:r>
              <a:rPr lang="ru-RU" altLang="ru-RU" sz="1200" dirty="0" smtClean="0">
                <a:solidFill>
                  <a:srgbClr val="663300"/>
                </a:solidFill>
                <a:latin typeface="Cambria" panose="02040503050406030204" pitchFamily="18" charset="0"/>
              </a:rPr>
              <a:t>увеличилась:</a:t>
            </a:r>
            <a:endParaRPr lang="ru-RU" altLang="ru-RU" sz="1200" dirty="0">
              <a:solidFill>
                <a:srgbClr val="663300"/>
              </a:solidFill>
              <a:latin typeface="Cambria" panose="02040503050406030204" pitchFamily="18" charset="0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ru-RU" altLang="ru-RU" sz="1200" dirty="0" smtClean="0">
                <a:solidFill>
                  <a:srgbClr val="663300"/>
                </a:solidFill>
                <a:latin typeface="Cambria" panose="02040503050406030204" pitchFamily="18" charset="0"/>
              </a:rPr>
              <a:t>- в </a:t>
            </a: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</a:rPr>
              <a:t>сфере общего образования – на </a:t>
            </a:r>
            <a:r>
              <a:rPr lang="ru-RU" altLang="ru-RU" sz="1200" dirty="0" smtClean="0">
                <a:solidFill>
                  <a:srgbClr val="663300"/>
                </a:solidFill>
                <a:latin typeface="Cambria" panose="02040503050406030204" pitchFamily="18" charset="0"/>
              </a:rPr>
              <a:t>8,20%;</a:t>
            </a:r>
            <a:endParaRPr lang="ru-RU" altLang="ru-RU" sz="1200" dirty="0">
              <a:solidFill>
                <a:srgbClr val="663300"/>
              </a:solidFill>
              <a:latin typeface="Cambria" panose="02040503050406030204" pitchFamily="18" charset="0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ru-RU" altLang="ru-RU" sz="1200" dirty="0" smtClean="0">
                <a:solidFill>
                  <a:srgbClr val="663300"/>
                </a:solidFill>
                <a:latin typeface="Cambria" panose="02040503050406030204" pitchFamily="18" charset="0"/>
              </a:rPr>
              <a:t>- в </a:t>
            </a: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</a:rPr>
              <a:t>сфере дошкольного образования – на </a:t>
            </a:r>
            <a:r>
              <a:rPr lang="ru-RU" altLang="ru-RU" sz="1200" dirty="0" smtClean="0">
                <a:solidFill>
                  <a:srgbClr val="663300"/>
                </a:solidFill>
                <a:latin typeface="Cambria" panose="02040503050406030204" pitchFamily="18" charset="0"/>
              </a:rPr>
              <a:t>17,10%; </a:t>
            </a:r>
            <a:endParaRPr lang="ru-RU" altLang="ru-RU" sz="1200" dirty="0">
              <a:solidFill>
                <a:srgbClr val="663300"/>
              </a:solidFill>
              <a:latin typeface="Cambria" panose="02040503050406030204" pitchFamily="18" charset="0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ru-RU" altLang="ru-RU" sz="1200" dirty="0" smtClean="0">
                <a:solidFill>
                  <a:srgbClr val="663300"/>
                </a:solidFill>
                <a:latin typeface="Cambria" panose="02040503050406030204" pitchFamily="18" charset="0"/>
              </a:rPr>
              <a:t>- в сфере дополнительного образования - на 20,60%;</a:t>
            </a:r>
          </a:p>
          <a:p>
            <a:pPr indent="0" algn="just" eaLnBrk="1" hangingPunct="1">
              <a:spcBef>
                <a:spcPct val="0"/>
              </a:spcBef>
              <a:buNone/>
              <a:defRPr/>
            </a:pPr>
            <a:r>
              <a:rPr lang="ru-RU" altLang="ru-RU" sz="1200" dirty="0" smtClean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		- в сфере культуры и искусства средняя заработная плата по сравнению с 2022 годом по усредненному показателю увеличилась на 24,97%. </a:t>
            </a:r>
          </a:p>
          <a:p>
            <a:pPr indent="0" algn="just" eaLnBrk="1" hangingPunct="1">
              <a:spcBef>
                <a:spcPct val="0"/>
              </a:spcBef>
              <a:buNone/>
              <a:defRPr/>
            </a:pP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		Целевые показатели по «дорожным картам» выполнены в полном объеме.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b="1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Дополнительное образование</a:t>
            </a:r>
            <a:r>
              <a:rPr lang="en-US" altLang="ru-RU" sz="1200" b="1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b="1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и культура: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200" b="1" dirty="0">
              <a:solidFill>
                <a:srgbClr val="6633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количество детей, охваченных образовательными программами дополнительного образования детей, от 5 до 18 лет в МБУ ДО «Каргасокская ДШИ» составила 333 обучающихся.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200" b="1" dirty="0">
              <a:solidFill>
                <a:srgbClr val="6633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b="1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Отрасль образования: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Основные показатели по отрасли «Образование» выполнены на  100%: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dirty="0" smtClean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-   удельный </a:t>
            </a: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вес численности обучающихся на уровне общего и среднего образования, охваченных мероприятиями профессиональной ориентации, составил </a:t>
            </a:r>
            <a:r>
              <a:rPr lang="ru-RU" altLang="ru-RU" sz="1200" dirty="0" smtClean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84,10% </a:t>
            </a: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1200" dirty="0" smtClean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94,10%;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- охват детей дошкольного возраста всеми формами дошкольного образования составил 100%;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dirty="0" smtClean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-   доля </a:t>
            </a: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детей, охваченных программами дополнительного образования, в общей численности детей от 5 до 18 лет  составила 89,87%; 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dirty="0" smtClean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- удельный </a:t>
            </a: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вес численности учащихся по программам общего образования, участвующих в олимпиадах и конкурсах различного уровня, в общей численности учащихся по программам общего образования в 2023 году составил </a:t>
            </a:r>
            <a:r>
              <a:rPr lang="ru-RU" altLang="ru-RU" sz="1200" dirty="0" smtClean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83,60%.</a:t>
            </a:r>
            <a:endParaRPr lang="ru-RU" altLang="ru-RU" sz="1200" dirty="0">
              <a:solidFill>
                <a:srgbClr val="6633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200" dirty="0">
              <a:solidFill>
                <a:srgbClr val="6633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Доля обучающихся во вторую смену – </a:t>
            </a:r>
            <a:r>
              <a:rPr lang="ru-RU" altLang="ru-RU" sz="1200" dirty="0" smtClean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28,20%.</a:t>
            </a:r>
            <a:endParaRPr lang="ru-RU" altLang="ru-RU" sz="1200" dirty="0">
              <a:solidFill>
                <a:srgbClr val="6633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200" dirty="0">
              <a:solidFill>
                <a:srgbClr val="6633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Средняя наполняемость классов – 11,8 учеников.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ru-RU" altLang="ru-RU" sz="1200" dirty="0">
              <a:solidFill>
                <a:srgbClr val="6633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2"/>
          <p:cNvSpPr txBox="1">
            <a:spLocks/>
          </p:cNvSpPr>
          <p:nvPr/>
        </p:nvSpPr>
        <p:spPr bwMode="auto">
          <a:xfrm rot="-5400000">
            <a:off x="-3784599" y="4900613"/>
            <a:ext cx="8027987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FFFF"/>
                </a:solidFill>
                <a:latin typeface="Arial" panose="020B0604020202020204" pitchFamily="34" charset="0"/>
              </a:rPr>
              <a:t>           </a:t>
            </a:r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КАРГАСОКСКОГО  РАЙОНА</a:t>
            </a:r>
          </a:p>
        </p:txBody>
      </p:sp>
      <p:sp>
        <p:nvSpPr>
          <p:cNvPr id="17411" name="Прямоугольник 1"/>
          <p:cNvSpPr>
            <a:spLocks noChangeArrowheads="1"/>
          </p:cNvSpPr>
          <p:nvPr/>
        </p:nvSpPr>
        <p:spPr bwMode="auto">
          <a:xfrm>
            <a:off x="2519363" y="4367217"/>
            <a:ext cx="2425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показателей</a:t>
            </a:r>
          </a:p>
        </p:txBody>
      </p:sp>
      <p:sp>
        <p:nvSpPr>
          <p:cNvPr id="17412" name="Прямоугольник 3"/>
          <p:cNvSpPr>
            <a:spLocks noChangeArrowheads="1"/>
          </p:cNvSpPr>
          <p:nvPr/>
        </p:nvSpPr>
        <p:spPr bwMode="auto">
          <a:xfrm>
            <a:off x="2281238" y="4325942"/>
            <a:ext cx="3059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показателей</a:t>
            </a:r>
          </a:p>
        </p:txBody>
      </p:sp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4330704"/>
            <a:ext cx="18161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8788" y="1127125"/>
            <a:ext cx="6399212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+mn-cs"/>
              </a:rPr>
              <a:t>Основные параметры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+mn-cs"/>
              </a:rPr>
              <a:t>консолидированного бюджета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+mn-cs"/>
              </a:rPr>
              <a:t>МО «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+mn-cs"/>
              </a:rPr>
              <a:t>Каргасокский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+mn-cs"/>
              </a:rPr>
              <a:t> район»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+mn-cs"/>
              </a:rPr>
              <a:t>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+mn-cs"/>
              </a:rPr>
              <a:t>(тыс. рублей)</a:t>
            </a:r>
          </a:p>
        </p:txBody>
      </p:sp>
      <p:sp>
        <p:nvSpPr>
          <p:cNvPr id="17415" name="Номер слайда 9"/>
          <p:cNvSpPr>
            <a:spLocks noGrp="1"/>
          </p:cNvSpPr>
          <p:nvPr>
            <p:ph type="sldNum" sz="quarter" idx="12"/>
          </p:nvPr>
        </p:nvSpPr>
        <p:spPr bwMode="auto">
          <a:xfrm>
            <a:off x="6508750" y="8658229"/>
            <a:ext cx="349250" cy="48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1DBB65-23BD-46F3-B9E8-EBFE25F5CA2B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-1" y="-1582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650002"/>
              </p:ext>
            </p:extLst>
          </p:nvPr>
        </p:nvGraphicFramePr>
        <p:xfrm>
          <a:off x="458790" y="2338387"/>
          <a:ext cx="6399211" cy="5889744"/>
        </p:xfrm>
        <a:graphic>
          <a:graphicData uri="http://schemas.openxmlformats.org/drawingml/2006/table">
            <a:tbl>
              <a:tblPr/>
              <a:tblGrid>
                <a:gridCol w="1098002">
                  <a:extLst>
                    <a:ext uri="{9D8B030D-6E8A-4147-A177-3AD203B41FA5}">
                      <a16:colId xmlns:a16="http://schemas.microsoft.com/office/drawing/2014/main" val="1975484068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26658986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92529639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641121526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644122908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489708742"/>
                    </a:ext>
                  </a:extLst>
                </a:gridCol>
                <a:gridCol w="980729">
                  <a:extLst>
                    <a:ext uri="{9D8B030D-6E8A-4147-A177-3AD203B41FA5}">
                      <a16:colId xmlns:a16="http://schemas.microsoft.com/office/drawing/2014/main" val="1823626319"/>
                    </a:ext>
                  </a:extLst>
                </a:gridCol>
              </a:tblGrid>
              <a:tr h="57098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A32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Темп роста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 </a:t>
                      </a: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 2022г.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(в %)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A32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2024 год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A3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9992600"/>
                  </a:ext>
                </a:extLst>
              </a:tr>
              <a:tr h="7173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A32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1709314"/>
                  </a:ext>
                </a:extLst>
              </a:tr>
              <a:tr h="5984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ДОХОДЫ, всего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1 473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211,50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1 587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049,60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1 786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941,30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2 034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511,20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113,80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1 666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770,60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079813"/>
                  </a:ext>
                </a:extLst>
              </a:tr>
              <a:tr h="6588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381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673,40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295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800,90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338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512,10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603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644,70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178,30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436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196,20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9968892"/>
                  </a:ext>
                </a:extLst>
              </a:tr>
              <a:tr h="5776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1 091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538,10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1 291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248,70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1 448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429,20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1 430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866,50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98,80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1 230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574,40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436816"/>
                  </a:ext>
                </a:extLst>
              </a:tr>
              <a:tr h="5648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1 493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774,40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1 596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842,20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1 764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868,80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1 808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414,70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102,50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1 683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950,60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876859"/>
                  </a:ext>
                </a:extLst>
              </a:tr>
              <a:tr h="5776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программные расходы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1 280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228,00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1 560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196,80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1 698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079,80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1 756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708,60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103,50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5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528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050,30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59455"/>
                  </a:ext>
                </a:extLst>
              </a:tr>
              <a:tr h="5776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непрограммные расходы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213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546,40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645,40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789,00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706,10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77,40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155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900,30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605316"/>
                  </a:ext>
                </a:extLst>
              </a:tr>
              <a:tr h="5776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ДЕФИЦИТ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(-),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ПРОФИЦИТ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(+)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-20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562,90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-9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792,60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072,60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226 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096,50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1024,30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-17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180,00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65025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36562</TotalTime>
  <Words>9886</Words>
  <Application>Microsoft Office PowerPoint</Application>
  <PresentationFormat>Экран (4:3)</PresentationFormat>
  <Paragraphs>1697</Paragraphs>
  <Slides>47</Slides>
  <Notes>27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63" baseType="lpstr">
      <vt:lpstr>Arial Unicode MS</vt:lpstr>
      <vt:lpstr>MS PGothic</vt:lpstr>
      <vt:lpstr>Arial</vt:lpstr>
      <vt:lpstr>Baskerville Old Face</vt:lpstr>
      <vt:lpstr>Calibri</vt:lpstr>
      <vt:lpstr>Calibri Light</vt:lpstr>
      <vt:lpstr>Cambria</vt:lpstr>
      <vt:lpstr>Candara</vt:lpstr>
      <vt:lpstr>Century Schoolbook</vt:lpstr>
      <vt:lpstr>DejaVu Sans</vt:lpstr>
      <vt:lpstr>Georgia</vt:lpstr>
      <vt:lpstr>Noto Sans CJK SC Regular</vt:lpstr>
      <vt:lpstr>Times New Roman</vt:lpstr>
      <vt:lpstr>Wingdings</vt:lpstr>
      <vt:lpstr>Тема Office</vt:lpstr>
      <vt:lpstr>Диаграмма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М У Н И Ц И П А Л Ь Н О Е  О Б Р А З О В А Н И Е   «К А Р Г А С О К С К И Й  Р А Й О Н»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Пикулина Арина Викторовна</dc:creator>
  <cp:lastModifiedBy>Оксана Владим. Протазова</cp:lastModifiedBy>
  <cp:revision>2354</cp:revision>
  <cp:lastPrinted>2024-05-24T07:20:45Z</cp:lastPrinted>
  <dcterms:created xsi:type="dcterms:W3CDTF">2011-11-17T03:02:57Z</dcterms:created>
  <dcterms:modified xsi:type="dcterms:W3CDTF">2024-05-23T12:39:23Z</dcterms:modified>
</cp:coreProperties>
</file>